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222ea8b0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222ea8b0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222ea8b0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222ea8b0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222ea8b0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222ea8b0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222ea8b0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222ea8b0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222ea8b0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222ea8b0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222ea8b0f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222ea8b0f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222ea8b0f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222ea8b0f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222ea8b0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222ea8b0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222ea8b0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222ea8b0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222ea8b0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222ea8b0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2222ea8b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2222ea8b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222ea8b0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222ea8b0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222ea8b0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222ea8b0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222ea8b0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222ea8b0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222ea8b0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222ea8b0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222ea8b0f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222ea8b0f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222ea8b0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222ea8b0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srihari-nagaraj/ai_ml_part_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45825"/>
            <a:ext cx="8520600" cy="2911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a:t>AI/ML Basics</a:t>
            </a:r>
            <a:endParaRPr b="1"/>
          </a:p>
          <a:p>
            <a:pPr indent="0" lvl="0" marL="0" rtl="0" algn="ctr">
              <a:spcBef>
                <a:spcPts val="0"/>
              </a:spcBef>
              <a:spcAft>
                <a:spcPts val="0"/>
              </a:spcAft>
              <a:buNone/>
            </a:pPr>
            <a:r>
              <a:rPr b="1" lang="en"/>
              <a:t>Part 2</a:t>
            </a:r>
            <a:endParaRPr b="1"/>
          </a:p>
          <a:p>
            <a:pPr indent="0" lvl="0" marL="0" rtl="0" algn="ctr">
              <a:spcBef>
                <a:spcPts val="0"/>
              </a:spcBef>
              <a:spcAft>
                <a:spcPts val="0"/>
              </a:spcAft>
              <a:buNone/>
            </a:pPr>
            <a:r>
              <a:rPr b="1" lang="en"/>
              <a:t>Clustering</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2"/>
          <p:cNvSpPr txBox="1"/>
          <p:nvPr>
            <p:ph idx="1" type="body"/>
          </p:nvPr>
        </p:nvSpPr>
        <p:spPr>
          <a:xfrm>
            <a:off x="311700" y="214325"/>
            <a:ext cx="8520600" cy="4745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500">
                <a:solidFill>
                  <a:srgbClr val="222222"/>
                </a:solidFill>
                <a:highlight>
                  <a:srgbClr val="FFFFFF"/>
                </a:highlight>
              </a:rPr>
              <a:t>STEP 5:</a:t>
            </a:r>
            <a:r>
              <a:rPr lang="en" sz="1500">
                <a:solidFill>
                  <a:srgbClr val="222222"/>
                </a:solidFill>
                <a:highlight>
                  <a:srgbClr val="FFFFFF"/>
                </a:highlight>
              </a:rPr>
              <a:t> After that, we’ll re-assign each data point to its new centroid. We shall repeat the procedure outlined before (using a median line). The blue cluster will contain the yellow data point on the blue side of the median line.</a:t>
            </a:r>
            <a:endParaRPr sz="1500">
              <a:solidFill>
                <a:srgbClr val="222222"/>
              </a:solidFill>
              <a:highlight>
                <a:srgbClr val="FFFFFF"/>
              </a:highlight>
            </a:endParaRPr>
          </a:p>
          <a:p>
            <a:pPr indent="0" lvl="0" marL="0" rtl="0" algn="l">
              <a:lnSpc>
                <a:spcPct val="183333"/>
              </a:lnSpc>
              <a:spcBef>
                <a:spcPts val="1200"/>
              </a:spcBef>
              <a:spcAft>
                <a:spcPts val="0"/>
              </a:spcAft>
              <a:buClr>
                <a:schemeClr val="dk1"/>
              </a:buClr>
              <a:buSzPts val="1100"/>
              <a:buFont typeface="Arial"/>
              <a:buNone/>
            </a:pPr>
            <a:r>
              <a:t/>
            </a:r>
            <a:endParaRPr sz="1500">
              <a:solidFill>
                <a:srgbClr val="222222"/>
              </a:solidFill>
              <a:highlight>
                <a:srgbClr val="FFFFFF"/>
              </a:highlight>
            </a:endParaRPr>
          </a:p>
          <a:p>
            <a:pPr indent="0" lvl="0" marL="0" rtl="0" algn="l">
              <a:spcBef>
                <a:spcPts val="1200"/>
              </a:spcBef>
              <a:spcAft>
                <a:spcPts val="1200"/>
              </a:spcAft>
              <a:buNone/>
            </a:pPr>
            <a:r>
              <a:t/>
            </a:r>
            <a:endParaRPr sz="1500"/>
          </a:p>
        </p:txBody>
      </p:sp>
      <p:pic>
        <p:nvPicPr>
          <p:cNvPr id="104" name="Google Shape;104;p22"/>
          <p:cNvPicPr preferRelativeResize="0"/>
          <p:nvPr/>
        </p:nvPicPr>
        <p:blipFill>
          <a:blip r:embed="rId3">
            <a:alphaModFix/>
          </a:blip>
          <a:stretch>
            <a:fillRect/>
          </a:stretch>
        </p:blipFill>
        <p:spPr>
          <a:xfrm>
            <a:off x="2652713" y="1333500"/>
            <a:ext cx="3838575" cy="381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3"/>
          <p:cNvSpPr txBox="1"/>
          <p:nvPr>
            <p:ph idx="1" type="body"/>
          </p:nvPr>
        </p:nvSpPr>
        <p:spPr>
          <a:xfrm>
            <a:off x="311700" y="255125"/>
            <a:ext cx="8520600" cy="458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222222"/>
                </a:solidFill>
                <a:highlight>
                  <a:srgbClr val="FFFFFF"/>
                </a:highlight>
              </a:rPr>
              <a:t>STEP 6:</a:t>
            </a:r>
            <a:r>
              <a:rPr lang="en" sz="1600">
                <a:solidFill>
                  <a:srgbClr val="222222"/>
                </a:solidFill>
                <a:highlight>
                  <a:srgbClr val="FFFFFF"/>
                </a:highlight>
              </a:rPr>
              <a:t> Now that reassignment has occurred, we will repeat the previous step of locating new centroids.</a:t>
            </a:r>
            <a:endParaRPr sz="1600">
              <a:solidFill>
                <a:srgbClr val="222222"/>
              </a:solidFill>
              <a:highlight>
                <a:srgbClr val="FFFFFF"/>
              </a:highlight>
            </a:endParaRPr>
          </a:p>
          <a:p>
            <a:pPr indent="0" lvl="0" marL="0" rtl="0" algn="l">
              <a:spcBef>
                <a:spcPts val="1200"/>
              </a:spcBef>
              <a:spcAft>
                <a:spcPts val="1200"/>
              </a:spcAft>
              <a:buNone/>
            </a:pPr>
            <a:r>
              <a:t/>
            </a:r>
            <a:endParaRPr sz="1600">
              <a:solidFill>
                <a:srgbClr val="222222"/>
              </a:solidFill>
              <a:highlight>
                <a:srgbClr val="FFFFFF"/>
              </a:highlight>
            </a:endParaRPr>
          </a:p>
        </p:txBody>
      </p:sp>
      <p:pic>
        <p:nvPicPr>
          <p:cNvPr id="110" name="Google Shape;110;p23"/>
          <p:cNvPicPr preferRelativeResize="0"/>
          <p:nvPr/>
        </p:nvPicPr>
        <p:blipFill>
          <a:blip r:embed="rId3">
            <a:alphaModFix/>
          </a:blip>
          <a:stretch>
            <a:fillRect/>
          </a:stretch>
        </p:blipFill>
        <p:spPr>
          <a:xfrm>
            <a:off x="2652700" y="932100"/>
            <a:ext cx="3838575" cy="381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idx="1" type="body"/>
          </p:nvPr>
        </p:nvSpPr>
        <p:spPr>
          <a:xfrm>
            <a:off x="311700" y="224525"/>
            <a:ext cx="8520600" cy="467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222222"/>
                </a:solidFill>
                <a:highlight>
                  <a:srgbClr val="FFFFFF"/>
                </a:highlight>
              </a:rPr>
              <a:t>STEP 7:</a:t>
            </a:r>
            <a:r>
              <a:rPr lang="en" sz="1700">
                <a:solidFill>
                  <a:srgbClr val="222222"/>
                </a:solidFill>
                <a:highlight>
                  <a:srgbClr val="FFFFFF"/>
                </a:highlight>
              </a:rPr>
              <a:t> We will repeat the procedure outlined above for determining the center of gravity of centroids, as shown below.</a:t>
            </a:r>
            <a:endParaRPr sz="1700">
              <a:solidFill>
                <a:srgbClr val="222222"/>
              </a:solidFill>
              <a:highlight>
                <a:srgbClr val="FFFFFF"/>
              </a:highlight>
            </a:endParaRPr>
          </a:p>
          <a:p>
            <a:pPr indent="0" lvl="0" marL="0" rtl="0" algn="l">
              <a:spcBef>
                <a:spcPts val="1200"/>
              </a:spcBef>
              <a:spcAft>
                <a:spcPts val="1200"/>
              </a:spcAft>
              <a:buNone/>
            </a:pPr>
            <a:r>
              <a:t/>
            </a:r>
            <a:endParaRPr sz="1700">
              <a:solidFill>
                <a:srgbClr val="222222"/>
              </a:solidFill>
              <a:highlight>
                <a:srgbClr val="FFFFFF"/>
              </a:highlight>
            </a:endParaRPr>
          </a:p>
        </p:txBody>
      </p:sp>
      <p:pic>
        <p:nvPicPr>
          <p:cNvPr id="116" name="Google Shape;116;p24"/>
          <p:cNvPicPr preferRelativeResize="0"/>
          <p:nvPr/>
        </p:nvPicPr>
        <p:blipFill>
          <a:blip r:embed="rId3">
            <a:alphaModFix/>
          </a:blip>
          <a:stretch>
            <a:fillRect/>
          </a:stretch>
        </p:blipFill>
        <p:spPr>
          <a:xfrm>
            <a:off x="2652700" y="1088525"/>
            <a:ext cx="3838575" cy="381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idx="1" type="body"/>
          </p:nvPr>
        </p:nvSpPr>
        <p:spPr>
          <a:xfrm>
            <a:off x="311700" y="244925"/>
            <a:ext cx="8520600" cy="46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222222"/>
                </a:solidFill>
                <a:highlight>
                  <a:srgbClr val="FFFFFF"/>
                </a:highlight>
              </a:rPr>
              <a:t>STEP 8:</a:t>
            </a:r>
            <a:r>
              <a:rPr lang="en">
                <a:solidFill>
                  <a:srgbClr val="222222"/>
                </a:solidFill>
                <a:highlight>
                  <a:srgbClr val="FFFFFF"/>
                </a:highlight>
              </a:rPr>
              <a:t> Similar to the previous stages, we will draw the median line and re assign the data points after locating the new centroids.</a:t>
            </a:r>
            <a:endParaRPr>
              <a:solidFill>
                <a:srgbClr val="222222"/>
              </a:solidFill>
              <a:highlight>
                <a:srgbClr val="FFFFFF"/>
              </a:highlight>
            </a:endParaRPr>
          </a:p>
          <a:p>
            <a:pPr indent="0" lvl="0" marL="0" rtl="0" algn="l">
              <a:spcBef>
                <a:spcPts val="1200"/>
              </a:spcBef>
              <a:spcAft>
                <a:spcPts val="1200"/>
              </a:spcAft>
              <a:buNone/>
            </a:pPr>
            <a:r>
              <a:t/>
            </a:r>
            <a:endParaRPr>
              <a:solidFill>
                <a:srgbClr val="222222"/>
              </a:solidFill>
              <a:highlight>
                <a:srgbClr val="FFFFFF"/>
              </a:highlight>
            </a:endParaRPr>
          </a:p>
        </p:txBody>
      </p:sp>
      <p:pic>
        <p:nvPicPr>
          <p:cNvPr id="122" name="Google Shape;122;p25"/>
          <p:cNvPicPr preferRelativeResize="0"/>
          <p:nvPr/>
        </p:nvPicPr>
        <p:blipFill>
          <a:blip r:embed="rId3">
            <a:alphaModFix/>
          </a:blip>
          <a:stretch>
            <a:fillRect/>
          </a:stretch>
        </p:blipFill>
        <p:spPr>
          <a:xfrm>
            <a:off x="2601688" y="993325"/>
            <a:ext cx="3838575" cy="3810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6"/>
          <p:cNvSpPr txBox="1"/>
          <p:nvPr>
            <p:ph idx="1" type="body"/>
          </p:nvPr>
        </p:nvSpPr>
        <p:spPr>
          <a:xfrm>
            <a:off x="311700" y="295950"/>
            <a:ext cx="8520600" cy="461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222222"/>
                </a:solidFill>
                <a:highlight>
                  <a:srgbClr val="FFFFFF"/>
                </a:highlight>
              </a:rPr>
              <a:t>STEP 9:</a:t>
            </a:r>
            <a:r>
              <a:rPr lang="en" sz="1700">
                <a:solidFill>
                  <a:srgbClr val="222222"/>
                </a:solidFill>
                <a:highlight>
                  <a:srgbClr val="FFFFFF"/>
                </a:highlight>
              </a:rPr>
              <a:t> We will finally group points depending on their distance from the median line, ensuring that two distinct groups are established and that no dissimilar points are included in a single group.</a:t>
            </a:r>
            <a:endParaRPr sz="1700">
              <a:solidFill>
                <a:srgbClr val="222222"/>
              </a:solidFill>
              <a:highlight>
                <a:srgbClr val="FFFFFF"/>
              </a:highlight>
            </a:endParaRPr>
          </a:p>
          <a:p>
            <a:pPr indent="0" lvl="0" marL="0" rtl="0" algn="l">
              <a:spcBef>
                <a:spcPts val="1200"/>
              </a:spcBef>
              <a:spcAft>
                <a:spcPts val="1200"/>
              </a:spcAft>
              <a:buNone/>
            </a:pPr>
            <a:r>
              <a:t/>
            </a:r>
            <a:endParaRPr sz="1700">
              <a:solidFill>
                <a:srgbClr val="222222"/>
              </a:solidFill>
              <a:highlight>
                <a:srgbClr val="FFFFFF"/>
              </a:highlight>
            </a:endParaRPr>
          </a:p>
        </p:txBody>
      </p:sp>
      <p:pic>
        <p:nvPicPr>
          <p:cNvPr id="128" name="Google Shape;128;p26"/>
          <p:cNvPicPr preferRelativeResize="0"/>
          <p:nvPr/>
        </p:nvPicPr>
        <p:blipFill>
          <a:blip r:embed="rId3">
            <a:alphaModFix/>
          </a:blip>
          <a:stretch>
            <a:fillRect/>
          </a:stretch>
        </p:blipFill>
        <p:spPr>
          <a:xfrm>
            <a:off x="2667000" y="1530788"/>
            <a:ext cx="3810000" cy="3286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idx="1" type="body"/>
          </p:nvPr>
        </p:nvSpPr>
        <p:spPr>
          <a:xfrm>
            <a:off x="311700" y="295950"/>
            <a:ext cx="8520600" cy="453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22222"/>
                </a:solidFill>
                <a:highlight>
                  <a:srgbClr val="FFFFFF"/>
                </a:highlight>
              </a:rPr>
              <a:t>The final Cluster is as follows:</a:t>
            </a:r>
            <a:endParaRPr>
              <a:solidFill>
                <a:srgbClr val="222222"/>
              </a:solidFill>
              <a:highlight>
                <a:srgbClr val="FFFFFF"/>
              </a:highlight>
            </a:endParaRPr>
          </a:p>
          <a:p>
            <a:pPr indent="0" lvl="0" marL="0" rtl="0" algn="l">
              <a:spcBef>
                <a:spcPts val="1200"/>
              </a:spcBef>
              <a:spcAft>
                <a:spcPts val="1200"/>
              </a:spcAft>
              <a:buNone/>
            </a:pPr>
            <a:r>
              <a:t/>
            </a:r>
            <a:endParaRPr>
              <a:solidFill>
                <a:srgbClr val="222222"/>
              </a:solidFill>
              <a:highlight>
                <a:srgbClr val="FFFFFF"/>
              </a:highlight>
            </a:endParaRPr>
          </a:p>
        </p:txBody>
      </p:sp>
      <p:pic>
        <p:nvPicPr>
          <p:cNvPr id="134" name="Google Shape;134;p27"/>
          <p:cNvPicPr preferRelativeResize="0"/>
          <p:nvPr/>
        </p:nvPicPr>
        <p:blipFill>
          <a:blip r:embed="rId3">
            <a:alphaModFix/>
          </a:blip>
          <a:stretch>
            <a:fillRect/>
          </a:stretch>
        </p:blipFill>
        <p:spPr>
          <a:xfrm>
            <a:off x="2667000" y="1224638"/>
            <a:ext cx="3810000" cy="3286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txBox="1"/>
          <p:nvPr>
            <p:ph idx="1" type="body"/>
          </p:nvPr>
        </p:nvSpPr>
        <p:spPr>
          <a:xfrm>
            <a:off x="311700" y="427625"/>
            <a:ext cx="8520600" cy="41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Repo Link :</a:t>
            </a:r>
            <a:br>
              <a:rPr b="1" lang="en">
                <a:solidFill>
                  <a:schemeClr val="dk1"/>
                </a:solidFill>
              </a:rPr>
            </a:br>
            <a:r>
              <a:rPr b="1" lang="en">
                <a:solidFill>
                  <a:schemeClr val="dk1"/>
                </a:solidFill>
              </a:rPr>
              <a:t>				</a:t>
            </a:r>
            <a:endParaRPr b="1">
              <a:solidFill>
                <a:schemeClr val="dk1"/>
              </a:solidFill>
            </a:endParaRPr>
          </a:p>
          <a:p>
            <a:pPr indent="0" lvl="0" marL="0" rtl="0" algn="l">
              <a:spcBef>
                <a:spcPts val="1200"/>
              </a:spcBef>
              <a:spcAft>
                <a:spcPts val="1200"/>
              </a:spcAft>
              <a:buNone/>
            </a:pPr>
            <a:r>
              <a:rPr b="1" lang="en">
                <a:solidFill>
                  <a:schemeClr val="dk1"/>
                </a:solidFill>
              </a:rPr>
              <a:t>			</a:t>
            </a:r>
            <a:r>
              <a:rPr b="1" lang="en" u="sng">
                <a:solidFill>
                  <a:schemeClr val="hlink"/>
                </a:solidFill>
                <a:hlinkClick r:id="rId3"/>
              </a:rPr>
              <a:t>https://github.com/srihari-nagaraj/ai_ml_part_2</a:t>
            </a:r>
            <a:endParaRPr b="1">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2286000" rtl="0" algn="l">
              <a:lnSpc>
                <a:spcPct val="100000"/>
              </a:lnSpc>
              <a:spcBef>
                <a:spcPts val="0"/>
              </a:spcBef>
              <a:spcAft>
                <a:spcPts val="0"/>
              </a:spcAft>
              <a:buClr>
                <a:schemeClr val="dk1"/>
              </a:buClr>
              <a:buSzPts val="1100"/>
              <a:buFont typeface="Arial"/>
              <a:buNone/>
            </a:pPr>
            <a:r>
              <a:rPr lang="en" sz="2800">
                <a:solidFill>
                  <a:schemeClr val="dk1"/>
                </a:solidFill>
              </a:rPr>
              <a:t>Any Questions ?</a:t>
            </a:r>
            <a:endParaRPr sz="28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n" sz="2800">
                <a:solidFill>
                  <a:schemeClr val="dk1"/>
                </a:solidFill>
              </a:rPr>
              <a:t>Thank You</a:t>
            </a:r>
            <a:endParaRPr sz="28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152400" y="152400"/>
            <a:ext cx="8716050"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Unsupervised Learning ?</a:t>
            </a:r>
            <a:endParaRPr/>
          </a:p>
        </p:txBody>
      </p:sp>
      <p:sp>
        <p:nvSpPr>
          <p:cNvPr id="65" name="Google Shape;6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just">
              <a:lnSpc>
                <a:spcPct val="150000"/>
              </a:lnSpc>
              <a:spcBef>
                <a:spcPts val="0"/>
              </a:spcBef>
              <a:spcAft>
                <a:spcPts val="0"/>
              </a:spcAft>
              <a:buClr>
                <a:schemeClr val="dk1"/>
              </a:buClr>
              <a:buSzPct val="61111"/>
              <a:buFont typeface="Arial"/>
              <a:buNone/>
            </a:pPr>
            <a:r>
              <a:rPr lang="en">
                <a:solidFill>
                  <a:schemeClr val="dk1"/>
                </a:solidFill>
                <a:highlight>
                  <a:schemeClr val="lt1"/>
                </a:highlight>
                <a:latin typeface="Roboto"/>
                <a:ea typeface="Roboto"/>
                <a:cs typeface="Roboto"/>
                <a:sym typeface="Roboto"/>
              </a:rPr>
              <a:t>As the name suggests, unsupervised learning is a machine learning technique in which models are not supervised using training dataset. Instead, models itself find the hidden patterns and insights from the given data. It can be compared to learning which takes place in the human brain while learning new things. It can be defined as: </a:t>
            </a:r>
            <a:endParaRPr>
              <a:solidFill>
                <a:schemeClr val="dk1"/>
              </a:solidFill>
              <a:highlight>
                <a:schemeClr val="lt1"/>
              </a:highlight>
              <a:latin typeface="Roboto"/>
              <a:ea typeface="Roboto"/>
              <a:cs typeface="Roboto"/>
              <a:sym typeface="Roboto"/>
            </a:endParaRPr>
          </a:p>
          <a:p>
            <a:pPr indent="457200" lvl="0" marL="0" rtl="0" algn="just">
              <a:lnSpc>
                <a:spcPct val="150000"/>
              </a:lnSpc>
              <a:spcBef>
                <a:spcPts val="1200"/>
              </a:spcBef>
              <a:spcAft>
                <a:spcPts val="0"/>
              </a:spcAft>
              <a:buClr>
                <a:schemeClr val="dk1"/>
              </a:buClr>
              <a:buSzPct val="61111"/>
              <a:buFont typeface="Arial"/>
              <a:buNone/>
            </a:pPr>
            <a:r>
              <a:rPr lang="en">
                <a:solidFill>
                  <a:schemeClr val="dk1"/>
                </a:solidFill>
              </a:rPr>
              <a:t>Unsupervised learning is a type of machine learning in which models are trained using unlabeled dataset and are allowed to act on that data without any supervision.</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6"/>
          <p:cNvPicPr preferRelativeResize="0"/>
          <p:nvPr/>
        </p:nvPicPr>
        <p:blipFill>
          <a:blip r:embed="rId3">
            <a:alphaModFix/>
          </a:blip>
          <a:stretch>
            <a:fillRect/>
          </a:stretch>
        </p:blipFill>
        <p:spPr>
          <a:xfrm>
            <a:off x="223150" y="94850"/>
            <a:ext cx="8524151" cy="48924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a:t>
            </a:r>
            <a:endParaRPr/>
          </a:p>
        </p:txBody>
      </p:sp>
      <p:sp>
        <p:nvSpPr>
          <p:cNvPr id="76" name="Google Shape;7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202124"/>
                </a:solidFill>
                <a:highlight>
                  <a:srgbClr val="FFFFFF"/>
                </a:highlight>
              </a:rPr>
              <a:t>Clustering is the task of dividing the population or data points into a number of groups such that data points in the same groups are more similar to other data points in the same group than those in other groups. In simple words, the aim is to segregate groups with similar traits and assign them into clusters.</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20000"/>
              </a:lnSpc>
              <a:spcBef>
                <a:spcPts val="0"/>
              </a:spcBef>
              <a:spcAft>
                <a:spcPts val="400"/>
              </a:spcAft>
              <a:buClr>
                <a:schemeClr val="dk1"/>
              </a:buClr>
              <a:buSzPts val="1100"/>
              <a:buFont typeface="Arial"/>
              <a:buNone/>
            </a:pPr>
            <a:r>
              <a:rPr lang="en" sz="2700">
                <a:solidFill>
                  <a:srgbClr val="222222"/>
                </a:solidFill>
                <a:highlight>
                  <a:srgbClr val="FFFFFF"/>
                </a:highlight>
              </a:rPr>
              <a:t>Applications of Clustering</a:t>
            </a:r>
            <a:endParaRPr sz="2700"/>
          </a:p>
        </p:txBody>
      </p:sp>
      <p:sp>
        <p:nvSpPr>
          <p:cNvPr id="82" name="Google Shape;82;p18"/>
          <p:cNvSpPr txBox="1"/>
          <p:nvPr>
            <p:ph idx="1" type="body"/>
          </p:nvPr>
        </p:nvSpPr>
        <p:spPr>
          <a:xfrm>
            <a:off x="311700" y="1152475"/>
            <a:ext cx="8520600" cy="3646200"/>
          </a:xfrm>
          <a:prstGeom prst="rect">
            <a:avLst/>
          </a:prstGeom>
        </p:spPr>
        <p:txBody>
          <a:bodyPr anchorCtr="0" anchor="t" bIns="91425" lIns="91425" spcFirstLastPara="1" rIns="91425" wrap="square" tIns="91425">
            <a:noAutofit/>
          </a:bodyPr>
          <a:lstStyle/>
          <a:p>
            <a:pPr indent="0" lvl="0" marL="0" rtl="0" algn="just">
              <a:lnSpc>
                <a:spcPct val="183333"/>
              </a:lnSpc>
              <a:spcBef>
                <a:spcPts val="0"/>
              </a:spcBef>
              <a:spcAft>
                <a:spcPts val="0"/>
              </a:spcAft>
              <a:buClr>
                <a:schemeClr val="dk1"/>
              </a:buClr>
              <a:buSzPts val="1100"/>
              <a:buFont typeface="Arial"/>
              <a:buNone/>
            </a:pPr>
            <a:r>
              <a:rPr lang="en">
                <a:solidFill>
                  <a:srgbClr val="222222"/>
                </a:solidFill>
                <a:highlight>
                  <a:srgbClr val="FFFFFF"/>
                </a:highlight>
              </a:rPr>
              <a:t>Clustering has a large no. of applications spread across various domains. Some of the most popular applications of clustering are:</a:t>
            </a:r>
            <a:endParaRPr>
              <a:solidFill>
                <a:srgbClr val="222222"/>
              </a:solidFill>
              <a:highlight>
                <a:srgbClr val="FFFFFF"/>
              </a:highlight>
            </a:endParaRPr>
          </a:p>
          <a:p>
            <a:pPr indent="-342900" lvl="0" marL="457200" rtl="0" algn="l">
              <a:spcBef>
                <a:spcPts val="1200"/>
              </a:spcBef>
              <a:spcAft>
                <a:spcPts val="0"/>
              </a:spcAft>
              <a:buClr>
                <a:srgbClr val="222222"/>
              </a:buClr>
              <a:buSzPts val="1800"/>
              <a:buChar char="●"/>
            </a:pPr>
            <a:r>
              <a:rPr lang="en">
                <a:solidFill>
                  <a:srgbClr val="222222"/>
                </a:solidFill>
                <a:highlight>
                  <a:srgbClr val="FFFFFF"/>
                </a:highlight>
              </a:rPr>
              <a:t>Recommendation engines</a:t>
            </a:r>
            <a:endParaRPr>
              <a:solidFill>
                <a:srgbClr val="222222"/>
              </a:solidFill>
              <a:highlight>
                <a:srgbClr val="FFFFFF"/>
              </a:highlight>
            </a:endParaRPr>
          </a:p>
          <a:p>
            <a:pPr indent="-342900" lvl="0" marL="457200" rtl="0" algn="l">
              <a:spcBef>
                <a:spcPts val="0"/>
              </a:spcBef>
              <a:spcAft>
                <a:spcPts val="0"/>
              </a:spcAft>
              <a:buClr>
                <a:srgbClr val="222222"/>
              </a:buClr>
              <a:buSzPts val="1800"/>
              <a:buChar char="●"/>
            </a:pPr>
            <a:r>
              <a:rPr lang="en">
                <a:solidFill>
                  <a:srgbClr val="222222"/>
                </a:solidFill>
                <a:highlight>
                  <a:srgbClr val="FFFFFF"/>
                </a:highlight>
              </a:rPr>
              <a:t>Market segmentation</a:t>
            </a:r>
            <a:endParaRPr>
              <a:solidFill>
                <a:srgbClr val="222222"/>
              </a:solidFill>
              <a:highlight>
                <a:srgbClr val="FFFFFF"/>
              </a:highlight>
            </a:endParaRPr>
          </a:p>
          <a:p>
            <a:pPr indent="-342900" lvl="0" marL="457200" rtl="0" algn="l">
              <a:spcBef>
                <a:spcPts val="0"/>
              </a:spcBef>
              <a:spcAft>
                <a:spcPts val="0"/>
              </a:spcAft>
              <a:buClr>
                <a:srgbClr val="222222"/>
              </a:buClr>
              <a:buSzPts val="1800"/>
              <a:buChar char="●"/>
            </a:pPr>
            <a:r>
              <a:rPr lang="en">
                <a:solidFill>
                  <a:srgbClr val="222222"/>
                </a:solidFill>
                <a:highlight>
                  <a:srgbClr val="FFFFFF"/>
                </a:highlight>
              </a:rPr>
              <a:t>Social network analysis</a:t>
            </a:r>
            <a:endParaRPr>
              <a:solidFill>
                <a:srgbClr val="222222"/>
              </a:solidFill>
              <a:highlight>
                <a:srgbClr val="FFFFFF"/>
              </a:highlight>
            </a:endParaRPr>
          </a:p>
          <a:p>
            <a:pPr indent="-342900" lvl="0" marL="457200" rtl="0" algn="l">
              <a:spcBef>
                <a:spcPts val="0"/>
              </a:spcBef>
              <a:spcAft>
                <a:spcPts val="0"/>
              </a:spcAft>
              <a:buClr>
                <a:srgbClr val="222222"/>
              </a:buClr>
              <a:buSzPts val="1800"/>
              <a:buChar char="●"/>
            </a:pPr>
            <a:r>
              <a:rPr lang="en">
                <a:solidFill>
                  <a:srgbClr val="222222"/>
                </a:solidFill>
                <a:highlight>
                  <a:srgbClr val="FFFFFF"/>
                </a:highlight>
              </a:rPr>
              <a:t>Customer Segmentation</a:t>
            </a:r>
            <a:endParaRPr>
              <a:solidFill>
                <a:srgbClr val="222222"/>
              </a:solidFill>
              <a:highlight>
                <a:srgbClr val="FFFFFF"/>
              </a:highlight>
            </a:endParaRPr>
          </a:p>
          <a:p>
            <a:pPr indent="-342900" lvl="0" marL="457200" rtl="0" algn="l">
              <a:spcBef>
                <a:spcPts val="0"/>
              </a:spcBef>
              <a:spcAft>
                <a:spcPts val="0"/>
              </a:spcAft>
              <a:buClr>
                <a:srgbClr val="222222"/>
              </a:buClr>
              <a:buSzPts val="1800"/>
              <a:buChar char="●"/>
            </a:pPr>
            <a:r>
              <a:rPr lang="en">
                <a:solidFill>
                  <a:srgbClr val="222222"/>
                </a:solidFill>
                <a:highlight>
                  <a:srgbClr val="FFFFFF"/>
                </a:highlight>
              </a:rPr>
              <a:t>Medical imaging</a:t>
            </a:r>
            <a:endParaRPr>
              <a:solidFill>
                <a:srgbClr val="222222"/>
              </a:solidFill>
              <a:highlight>
                <a:srgbClr val="FFFFFF"/>
              </a:highlight>
            </a:endParaRPr>
          </a:p>
          <a:p>
            <a:pPr indent="-342900" lvl="0" marL="457200" rtl="0" algn="l">
              <a:spcBef>
                <a:spcPts val="0"/>
              </a:spcBef>
              <a:spcAft>
                <a:spcPts val="0"/>
              </a:spcAft>
              <a:buClr>
                <a:srgbClr val="222222"/>
              </a:buClr>
              <a:buSzPts val="1800"/>
              <a:buChar char="●"/>
            </a:pPr>
            <a:r>
              <a:rPr lang="en">
                <a:solidFill>
                  <a:srgbClr val="222222"/>
                </a:solidFill>
                <a:highlight>
                  <a:srgbClr val="FFFFFF"/>
                </a:highlight>
              </a:rPr>
              <a:t>Image segmentation</a:t>
            </a:r>
            <a:endParaRPr>
              <a:solidFill>
                <a:srgbClr val="222222"/>
              </a:solidFill>
              <a:highlight>
                <a:srgbClr val="FFFFFF"/>
              </a:highlight>
            </a:endParaRPr>
          </a:p>
          <a:p>
            <a:pPr indent="-342900" lvl="0" marL="457200" rtl="0" algn="l">
              <a:spcBef>
                <a:spcPts val="0"/>
              </a:spcBef>
              <a:spcAft>
                <a:spcPts val="0"/>
              </a:spcAft>
              <a:buClr>
                <a:srgbClr val="222222"/>
              </a:buClr>
              <a:buSzPts val="1800"/>
              <a:buChar char="●"/>
            </a:pPr>
            <a:r>
              <a:rPr lang="en">
                <a:solidFill>
                  <a:srgbClr val="222222"/>
                </a:solidFill>
                <a:highlight>
                  <a:srgbClr val="FFFFFF"/>
                </a:highlight>
              </a:rPr>
              <a:t>Anomaly detection</a:t>
            </a:r>
            <a:endParaRPr>
              <a:solidFill>
                <a:srgbClr val="222222"/>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K-Means Algorithm</a:t>
            </a:r>
            <a:endParaRPr/>
          </a:p>
        </p:txBody>
      </p:sp>
      <p:sp>
        <p:nvSpPr>
          <p:cNvPr id="88" name="Google Shape;8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83333"/>
              </a:lnSpc>
              <a:spcBef>
                <a:spcPts val="0"/>
              </a:spcBef>
              <a:spcAft>
                <a:spcPts val="0"/>
              </a:spcAft>
              <a:buClr>
                <a:schemeClr val="dk1"/>
              </a:buClr>
              <a:buSzPct val="61111"/>
              <a:buFont typeface="Arial"/>
              <a:buNone/>
            </a:pPr>
            <a:r>
              <a:rPr lang="en">
                <a:solidFill>
                  <a:srgbClr val="222222"/>
                </a:solidFill>
                <a:highlight>
                  <a:srgbClr val="FFFFFF"/>
                </a:highlight>
              </a:rPr>
              <a:t>The K-means clustering algorithm computes centroids and repeats until the optimal centroid is found. It is presumptively known how many clusters there are. It is also known as the flat clustering algorithm. The number of clusters found from data by the method is denoted by the letter ‘K’ in K-means.</a:t>
            </a:r>
            <a:endParaRPr>
              <a:solidFill>
                <a:srgbClr val="222222"/>
              </a:solidFill>
              <a:highlight>
                <a:srgbClr val="FFFFFF"/>
              </a:highlight>
            </a:endParaRPr>
          </a:p>
          <a:p>
            <a:pPr indent="0" lvl="0" marL="0" rtl="0" algn="l">
              <a:lnSpc>
                <a:spcPct val="183333"/>
              </a:lnSpc>
              <a:spcBef>
                <a:spcPts val="1200"/>
              </a:spcBef>
              <a:spcAft>
                <a:spcPts val="0"/>
              </a:spcAft>
              <a:buClr>
                <a:schemeClr val="dk1"/>
              </a:buClr>
              <a:buSzPct val="61111"/>
              <a:buFont typeface="Arial"/>
              <a:buNone/>
            </a:pPr>
            <a:r>
              <a:rPr lang="en">
                <a:solidFill>
                  <a:srgbClr val="222222"/>
                </a:solidFill>
                <a:highlight>
                  <a:srgbClr val="FFFFFF"/>
                </a:highlight>
              </a:rPr>
              <a:t>In this method, data points are assigned to clusters in such a way that the sum of the squared distances between the data points and the centroid is as small as possible. It is essential to note that reduced diversity within clusters leads to more identical data points within the same cluster.</a:t>
            </a:r>
            <a:endParaRPr>
              <a:solidFill>
                <a:srgbClr val="222222"/>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20"/>
          <p:cNvPicPr preferRelativeResize="0"/>
          <p:nvPr/>
        </p:nvPicPr>
        <p:blipFill>
          <a:blip r:embed="rId3">
            <a:alphaModFix/>
          </a:blip>
          <a:stretch>
            <a:fillRect/>
          </a:stretch>
        </p:blipFill>
        <p:spPr>
          <a:xfrm>
            <a:off x="1073625" y="691475"/>
            <a:ext cx="6714700" cy="3903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idx="1" type="body"/>
          </p:nvPr>
        </p:nvSpPr>
        <p:spPr>
          <a:xfrm>
            <a:off x="311700" y="173500"/>
            <a:ext cx="8520600" cy="4745400"/>
          </a:xfrm>
          <a:prstGeom prst="rect">
            <a:avLst/>
          </a:prstGeom>
        </p:spPr>
        <p:txBody>
          <a:bodyPr anchorCtr="0" anchor="t" bIns="91425" lIns="91425" spcFirstLastPara="1" rIns="91425" wrap="square" tIns="91425">
            <a:normAutofit fontScale="25000" lnSpcReduction="20000"/>
          </a:bodyPr>
          <a:lstStyle/>
          <a:p>
            <a:pPr indent="0" lvl="0" marL="0" rtl="0" algn="l">
              <a:lnSpc>
                <a:spcPct val="183333"/>
              </a:lnSpc>
              <a:spcBef>
                <a:spcPts val="0"/>
              </a:spcBef>
              <a:spcAft>
                <a:spcPts val="0"/>
              </a:spcAft>
              <a:buClr>
                <a:schemeClr val="dk1"/>
              </a:buClr>
              <a:buSzPts val="275"/>
              <a:buFont typeface="Arial"/>
              <a:buNone/>
            </a:pPr>
            <a:r>
              <a:rPr b="1" lang="en" sz="6000">
                <a:solidFill>
                  <a:srgbClr val="222222"/>
                </a:solidFill>
                <a:highlight>
                  <a:srgbClr val="FFFFFF"/>
                </a:highlight>
              </a:rPr>
              <a:t>STEP 1:</a:t>
            </a:r>
            <a:r>
              <a:rPr lang="en" sz="6000">
                <a:solidFill>
                  <a:srgbClr val="222222"/>
                </a:solidFill>
                <a:highlight>
                  <a:srgbClr val="FFFFFF"/>
                </a:highlight>
              </a:rPr>
              <a:t> Let us pick k clusters, i.e., K=2, to separate the dataset and assign it to its appropriate clusters. We will select two random places to function as the cluster’s centroid.</a:t>
            </a:r>
            <a:endParaRPr sz="6000">
              <a:solidFill>
                <a:srgbClr val="222222"/>
              </a:solidFill>
              <a:highlight>
                <a:srgbClr val="FFFFFF"/>
              </a:highlight>
            </a:endParaRPr>
          </a:p>
          <a:p>
            <a:pPr indent="0" lvl="0" marL="0" rtl="0" algn="l">
              <a:lnSpc>
                <a:spcPct val="183333"/>
              </a:lnSpc>
              <a:spcBef>
                <a:spcPts val="1200"/>
              </a:spcBef>
              <a:spcAft>
                <a:spcPts val="0"/>
              </a:spcAft>
              <a:buClr>
                <a:schemeClr val="dk1"/>
              </a:buClr>
              <a:buSzPts val="275"/>
              <a:buFont typeface="Arial"/>
              <a:buNone/>
            </a:pPr>
            <a:r>
              <a:rPr b="1" lang="en" sz="6000">
                <a:solidFill>
                  <a:srgbClr val="222222"/>
                </a:solidFill>
                <a:highlight>
                  <a:srgbClr val="FFFFFF"/>
                </a:highlight>
              </a:rPr>
              <a:t>STEP 2:</a:t>
            </a:r>
            <a:r>
              <a:rPr lang="en" sz="6000">
                <a:solidFill>
                  <a:srgbClr val="222222"/>
                </a:solidFill>
                <a:highlight>
                  <a:srgbClr val="FFFFFF"/>
                </a:highlight>
              </a:rPr>
              <a:t> Now, each data point will be assigned to a scatter plot depending on its distance from the nearest K-point or centroid. This will be accomplished by establishing a median between both centroids. Consider the following illustration:</a:t>
            </a:r>
            <a:endParaRPr sz="6000">
              <a:solidFill>
                <a:srgbClr val="222222"/>
              </a:solidFill>
              <a:highlight>
                <a:srgbClr val="FFFFFF"/>
              </a:highlight>
            </a:endParaRPr>
          </a:p>
          <a:p>
            <a:pPr indent="0" lvl="0" marL="0" rtl="0" algn="l">
              <a:lnSpc>
                <a:spcPct val="183333"/>
              </a:lnSpc>
              <a:spcBef>
                <a:spcPts val="1200"/>
              </a:spcBef>
              <a:spcAft>
                <a:spcPts val="0"/>
              </a:spcAft>
              <a:buClr>
                <a:schemeClr val="dk1"/>
              </a:buClr>
              <a:buSzPts val="275"/>
              <a:buFont typeface="Arial"/>
              <a:buNone/>
            </a:pPr>
            <a:r>
              <a:rPr b="1" lang="en" sz="6000">
                <a:solidFill>
                  <a:srgbClr val="222222"/>
                </a:solidFill>
                <a:highlight>
                  <a:srgbClr val="FFFFFF"/>
                </a:highlight>
              </a:rPr>
              <a:t>STEP 3:</a:t>
            </a:r>
            <a:r>
              <a:rPr lang="en" sz="6000">
                <a:solidFill>
                  <a:srgbClr val="222222"/>
                </a:solidFill>
                <a:highlight>
                  <a:srgbClr val="FFFFFF"/>
                </a:highlight>
              </a:rPr>
              <a:t> The points on the line’s left side are close to the blue centroid, while the points on the line’s right side are close to the yellow centroid. The left Form cluster has a blue centroid, whereas the right Form cluster has a yellow centroid.</a:t>
            </a:r>
            <a:endParaRPr sz="6000">
              <a:solidFill>
                <a:srgbClr val="222222"/>
              </a:solidFill>
              <a:highlight>
                <a:srgbClr val="FFFFFF"/>
              </a:highlight>
            </a:endParaRPr>
          </a:p>
          <a:p>
            <a:pPr indent="0" lvl="0" marL="0" rtl="0" algn="l">
              <a:lnSpc>
                <a:spcPct val="183333"/>
              </a:lnSpc>
              <a:spcBef>
                <a:spcPts val="1200"/>
              </a:spcBef>
              <a:spcAft>
                <a:spcPts val="0"/>
              </a:spcAft>
              <a:buClr>
                <a:schemeClr val="dk1"/>
              </a:buClr>
              <a:buSzPts val="275"/>
              <a:buFont typeface="Arial"/>
              <a:buNone/>
            </a:pPr>
            <a:r>
              <a:rPr b="1" lang="en" sz="6000">
                <a:solidFill>
                  <a:srgbClr val="222222"/>
                </a:solidFill>
                <a:highlight>
                  <a:srgbClr val="FFFFFF"/>
                </a:highlight>
              </a:rPr>
              <a:t>STEP 4:</a:t>
            </a:r>
            <a:r>
              <a:rPr lang="en" sz="6000">
                <a:solidFill>
                  <a:srgbClr val="222222"/>
                </a:solidFill>
                <a:highlight>
                  <a:srgbClr val="FFFFFF"/>
                </a:highlight>
              </a:rPr>
              <a:t> Repeat the procedure, this time selecting a different centroid. To choose the new centroids, we will determine their new center of gravity, which is represented below:</a:t>
            </a:r>
            <a:endParaRPr sz="60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