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56" r:id="rId2"/>
    <p:sldId id="285" r:id="rId3"/>
    <p:sldId id="258" r:id="rId4"/>
    <p:sldId id="257" r:id="rId5"/>
    <p:sldId id="261" r:id="rId6"/>
    <p:sldId id="259" r:id="rId7"/>
    <p:sldId id="260" r:id="rId8"/>
    <p:sldId id="262" r:id="rId9"/>
    <p:sldId id="263" r:id="rId10"/>
    <p:sldId id="264" r:id="rId11"/>
    <p:sldId id="265" r:id="rId12"/>
    <p:sldId id="266" r:id="rId13"/>
    <p:sldId id="267" r:id="rId14"/>
    <p:sldId id="278" r:id="rId15"/>
  </p:sldIdLst>
  <p:sldSz cx="9144000" cy="5143500" type="screen16x9"/>
  <p:notesSz cx="6858000" cy="9144000"/>
  <p:embeddedFontLst>
    <p:embeddedFont>
      <p:font typeface="Titillium Web" pitchFamily="2" charset="77"/>
      <p:regular r:id="rId17"/>
      <p:bold r:id="rId18"/>
      <p:italic r:id="rId19"/>
      <p:boldItalic r:id="rId20"/>
    </p:embeddedFont>
    <p:embeddedFont>
      <p:font typeface="Titillium Web ExtraLight"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6070B9-099E-4051-AE95-78AA3D50CD86}">
  <a:tblStyle styleId="{146070B9-099E-4051-AE95-78AA3D50CD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162" d="100"/>
          <a:sy n="162"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52352" y="480060"/>
            <a:ext cx="6985363" cy="642104"/>
          </a:xfrm>
        </p:spPr>
        <p:txBody>
          <a:bodyPr/>
          <a:lstStyle>
            <a:lvl1pPr>
              <a:defRPr sz="3000"/>
            </a:lvl1pPr>
          </a:lstStyle>
          <a:p>
            <a:r>
              <a:rPr lang="en-US" dirty="0"/>
              <a:t>CLICK TO EDIT MASTER TITLE STYLE</a:t>
            </a:r>
          </a:p>
        </p:txBody>
      </p:sp>
      <p:sp>
        <p:nvSpPr>
          <p:cNvPr id="3" name="Content Placeholder 2"/>
          <p:cNvSpPr>
            <a:spLocks noGrp="1"/>
          </p:cNvSpPr>
          <p:nvPr>
            <p:ph idx="1"/>
          </p:nvPr>
        </p:nvSpPr>
        <p:spPr>
          <a:xfrm>
            <a:off x="303712" y="1391195"/>
            <a:ext cx="8376557" cy="32581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2672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60" r:id="rId10"/>
    <p:sldLayoutId id="2147483662"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file:////var/folders/kn/x6l50b4543919nk1ydprkbhm0000gn/T/com.microsoft.Word/WebArchiveCopyPasteTempFiles/plot_zoom_png%3fwidth=759&amp;height=85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file:////var/folders/kn/x6l50b4543919nk1ydprkbhm0000gn/T/com.microsoft.Word/WebArchiveCopyPasteTempFiles/plot_zoom_png%3fwidth=759&amp;height=85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file:////var/folders/kn/x6l50b4543919nk1ydprkbhm0000gn/T/com.microsoft.Word/WebArchiveCopyPasteTempFiles/plot_zoom_png%3fwidth=759&amp;height=85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file:////var/folders/kn/x6l50b4543919nk1ydprkbhm0000gn/T/com.microsoft.Word/WebArchiveCopyPasteTempFiles/plot_zoom_png%3fwidth=759&amp;height=85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8.tiff"/><Relationship Id="rId4" Type="http://schemas.openxmlformats.org/officeDocument/2006/relationships/image" Target="file:////var/folders/kn/x6l50b4543919nk1ydprkbhm0000gn/T/com.microsoft.Word/WebArchiveCopyPasteTempFiles/plot_zoom_png%3fwidth=759&amp;height=85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file:////var/folders/kn/x6l50b4543919nk1ydprkbhm0000gn/T/com.microsoft.Word/WebArchiveCopyPasteTempFiles/plot_zoom_png%3fwidth=759&amp;height=8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5" name="Picture 4">
            <a:extLst>
              <a:ext uri="{FF2B5EF4-FFF2-40B4-BE49-F238E27FC236}">
                <a16:creationId xmlns:a16="http://schemas.microsoft.com/office/drawing/2014/main" id="{136E46C7-8DA3-6844-ADB4-4E2A20EACD13}"/>
              </a:ext>
            </a:extLst>
          </p:cNvPr>
          <p:cNvPicPr>
            <a:picLocks noChangeAspect="1"/>
          </p:cNvPicPr>
          <p:nvPr/>
        </p:nvPicPr>
        <p:blipFill>
          <a:blip r:embed="rId3"/>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A88C3E8D-3EEA-9F4F-B4DB-41F2EDAC7269}"/>
              </a:ext>
            </a:extLst>
          </p:cNvPr>
          <p:cNvSpPr txBox="1"/>
          <p:nvPr/>
        </p:nvSpPr>
        <p:spPr>
          <a:xfrm>
            <a:off x="1978572" y="4327634"/>
            <a:ext cx="4966138" cy="646331"/>
          </a:xfrm>
          <a:prstGeom prst="rect">
            <a:avLst/>
          </a:prstGeom>
          <a:noFill/>
        </p:spPr>
        <p:txBody>
          <a:bodyPr wrap="square" rtlCol="0">
            <a:spAutoFit/>
          </a:bodyPr>
          <a:lstStyle/>
          <a:p>
            <a:pPr algn="ctr"/>
            <a:r>
              <a:rPr lang="en-US" sz="3600" b="1" dirty="0">
                <a:solidFill>
                  <a:schemeClr val="bg1"/>
                </a:solidFill>
                <a:latin typeface="Arial Rounded MT Bold" panose="020F0704030504030204" pitchFamily="34" charset="77"/>
              </a:rPr>
              <a:t>CASE STUDY</a:t>
            </a:r>
          </a:p>
        </p:txBody>
      </p:sp>
      <p:sp>
        <p:nvSpPr>
          <p:cNvPr id="2" name="TextBox 1">
            <a:extLst>
              <a:ext uri="{FF2B5EF4-FFF2-40B4-BE49-F238E27FC236}">
                <a16:creationId xmlns:a16="http://schemas.microsoft.com/office/drawing/2014/main" id="{5F9C65E6-78E2-8344-B271-096C4AA129D9}"/>
              </a:ext>
            </a:extLst>
          </p:cNvPr>
          <p:cNvSpPr txBox="1"/>
          <p:nvPr/>
        </p:nvSpPr>
        <p:spPr>
          <a:xfrm>
            <a:off x="6944710" y="4535513"/>
            <a:ext cx="2175641" cy="523220"/>
          </a:xfrm>
          <a:prstGeom prst="rect">
            <a:avLst/>
          </a:prstGeom>
          <a:noFill/>
        </p:spPr>
        <p:txBody>
          <a:bodyPr wrap="square" rtlCol="0">
            <a:spAutoFit/>
          </a:bodyPr>
          <a:lstStyle/>
          <a:p>
            <a:pPr algn="r"/>
            <a:r>
              <a:rPr lang="en-US" b="1" dirty="0">
                <a:solidFill>
                  <a:schemeClr val="bg1"/>
                </a:solidFill>
                <a:latin typeface="Arial Rounded MT Bold" panose="020F0704030504030204" pitchFamily="34" charset="77"/>
              </a:rPr>
              <a:t>Submitted by,</a:t>
            </a:r>
          </a:p>
          <a:p>
            <a:pPr algn="r"/>
            <a:r>
              <a:rPr lang="en-US" b="1" dirty="0">
                <a:solidFill>
                  <a:schemeClr val="bg1"/>
                </a:solidFill>
                <a:latin typeface="Arial Rounded MT Bold" panose="020F0704030504030204" pitchFamily="34" charset="77"/>
              </a:rPr>
              <a:t> Sri Hari R 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17" name="Google Shape;841;p22">
            <a:extLst>
              <a:ext uri="{FF2B5EF4-FFF2-40B4-BE49-F238E27FC236}">
                <a16:creationId xmlns:a16="http://schemas.microsoft.com/office/drawing/2014/main" id="{941A68B1-45D7-424F-B2C1-9F391DEFC3CD}"/>
              </a:ext>
            </a:extLst>
          </p:cNvPr>
          <p:cNvSpPr txBox="1">
            <a:spLocks noGrp="1"/>
          </p:cNvSpPr>
          <p:nvPr>
            <p:ph type="title"/>
          </p:nvPr>
        </p:nvSpPr>
        <p:spPr>
          <a:xfrm>
            <a:off x="4232212" y="193935"/>
            <a:ext cx="499109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dirty="0"/>
              <a:t>ANALYSING UNAVAILABILITY OF CARS DURING EVENING</a:t>
            </a:r>
            <a:endParaRPr sz="2800" dirty="0"/>
          </a:p>
        </p:txBody>
      </p:sp>
      <p:sp>
        <p:nvSpPr>
          <p:cNvPr id="12" name="Rectangle 2">
            <a:extLst>
              <a:ext uri="{FF2B5EF4-FFF2-40B4-BE49-F238E27FC236}">
                <a16:creationId xmlns:a16="http://schemas.microsoft.com/office/drawing/2014/main" id="{FFAAF87F-DF99-3644-936F-CC385AC16086}"/>
              </a:ext>
            </a:extLst>
          </p:cNvPr>
          <p:cNvSpPr>
            <a:spLocks noChangeArrowheads="1"/>
          </p:cNvSpPr>
          <p:nvPr/>
        </p:nvSpPr>
        <p:spPr bwMode="auto">
          <a:xfrm flipV="1">
            <a:off x="189186" y="-1950176"/>
            <a:ext cx="5235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7" descr="/var/folders/kn/x6l50b4543919nk1ydprkbhm0000gn/T/com.microsoft.Word/WebArchiveCopyPasteTempFiles/plot_zoom_png?width=759&amp;height=858">
            <a:extLst>
              <a:ext uri="{FF2B5EF4-FFF2-40B4-BE49-F238E27FC236}">
                <a16:creationId xmlns:a16="http://schemas.microsoft.com/office/drawing/2014/main" id="{81C7863A-67DB-0146-9DD0-556FAF14131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9186" y="193935"/>
            <a:ext cx="4043026" cy="4527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1C1C98C6-2354-774A-87E7-DFCA82EC94E5}"/>
              </a:ext>
            </a:extLst>
          </p:cNvPr>
          <p:cNvGraphicFramePr>
            <a:graphicFrameLocks noGrp="1"/>
          </p:cNvGraphicFramePr>
          <p:nvPr>
            <p:extLst>
              <p:ext uri="{D42A27DB-BD31-4B8C-83A1-F6EECF244321}">
                <p14:modId xmlns:p14="http://schemas.microsoft.com/office/powerpoint/2010/main" val="99273497"/>
              </p:ext>
            </p:extLst>
          </p:nvPr>
        </p:nvGraphicFramePr>
        <p:xfrm>
          <a:off x="4478588" y="1051335"/>
          <a:ext cx="4498338" cy="1129533"/>
        </p:xfrm>
        <a:graphic>
          <a:graphicData uri="http://schemas.openxmlformats.org/drawingml/2006/table">
            <a:tbl>
              <a:tblPr firstRow="1" bandRow="1">
                <a:tableStyleId>{69CF1AB2-1976-4502-BF36-3FF5EA218861}</a:tableStyleId>
              </a:tblPr>
              <a:tblGrid>
                <a:gridCol w="1905001">
                  <a:extLst>
                    <a:ext uri="{9D8B030D-6E8A-4147-A177-3AD203B41FA5}">
                      <a16:colId xmlns:a16="http://schemas.microsoft.com/office/drawing/2014/main" val="3360016769"/>
                    </a:ext>
                  </a:extLst>
                </a:gridCol>
                <a:gridCol w="2593337">
                  <a:extLst>
                    <a:ext uri="{9D8B030D-6E8A-4147-A177-3AD203B41FA5}">
                      <a16:colId xmlns:a16="http://schemas.microsoft.com/office/drawing/2014/main" val="2969116032"/>
                    </a:ext>
                  </a:extLst>
                </a:gridCol>
              </a:tblGrid>
              <a:tr h="376511">
                <a:tc>
                  <a:txBody>
                    <a:bodyPr/>
                    <a:lstStyle/>
                    <a:p>
                      <a:pPr algn="ctr"/>
                      <a:r>
                        <a:rPr lang="en-US" dirty="0"/>
                        <a:t>Pickup point</a:t>
                      </a:r>
                    </a:p>
                  </a:txBody>
                  <a:tcPr/>
                </a:tc>
                <a:tc>
                  <a:txBody>
                    <a:bodyPr/>
                    <a:lstStyle/>
                    <a:p>
                      <a:pPr algn="ctr"/>
                      <a:r>
                        <a:rPr lang="en-US" dirty="0"/>
                        <a:t>Unavailability Requests</a:t>
                      </a:r>
                    </a:p>
                  </a:txBody>
                  <a:tcPr/>
                </a:tc>
                <a:extLst>
                  <a:ext uri="{0D108BD9-81ED-4DB2-BD59-A6C34878D82A}">
                    <a16:rowId xmlns:a16="http://schemas.microsoft.com/office/drawing/2014/main" val="1333233397"/>
                  </a:ext>
                </a:extLst>
              </a:tr>
              <a:tr h="376511">
                <a:tc>
                  <a:txBody>
                    <a:bodyPr/>
                    <a:lstStyle/>
                    <a:p>
                      <a:pPr algn="ctr"/>
                      <a:r>
                        <a:rPr lang="en-US" dirty="0"/>
                        <a:t>Airport</a:t>
                      </a:r>
                    </a:p>
                  </a:txBody>
                  <a:tcPr/>
                </a:tc>
                <a:tc>
                  <a:txBody>
                    <a:bodyPr/>
                    <a:lstStyle/>
                    <a:p>
                      <a:pPr algn="ctr"/>
                      <a:r>
                        <a:rPr lang="en-US" b="1" i="1" dirty="0">
                          <a:solidFill>
                            <a:srgbClr val="FF0000"/>
                          </a:solidFill>
                        </a:rPr>
                        <a:t>1321</a:t>
                      </a:r>
                    </a:p>
                  </a:txBody>
                  <a:tcPr/>
                </a:tc>
                <a:extLst>
                  <a:ext uri="{0D108BD9-81ED-4DB2-BD59-A6C34878D82A}">
                    <a16:rowId xmlns:a16="http://schemas.microsoft.com/office/drawing/2014/main" val="2399324974"/>
                  </a:ext>
                </a:extLst>
              </a:tr>
              <a:tr h="376511">
                <a:tc>
                  <a:txBody>
                    <a:bodyPr/>
                    <a:lstStyle/>
                    <a:p>
                      <a:pPr algn="ctr"/>
                      <a:r>
                        <a:rPr lang="en-US" dirty="0"/>
                        <a:t>City</a:t>
                      </a:r>
                    </a:p>
                  </a:txBody>
                  <a:tcPr/>
                </a:tc>
                <a:tc>
                  <a:txBody>
                    <a:bodyPr/>
                    <a:lstStyle/>
                    <a:p>
                      <a:pPr algn="ctr"/>
                      <a:r>
                        <a:rPr lang="en-US" sz="1400" b="0" i="0" u="none" strike="noStrike" cap="none" dirty="0">
                          <a:solidFill>
                            <a:schemeClr val="dk1"/>
                          </a:solidFill>
                          <a:latin typeface="+mn-lt"/>
                          <a:ea typeface="+mn-ea"/>
                          <a:cs typeface="+mn-cs"/>
                          <a:sym typeface="Arial"/>
                        </a:rPr>
                        <a:t>71</a:t>
                      </a:r>
                    </a:p>
                  </a:txBody>
                  <a:tcPr/>
                </a:tc>
                <a:extLst>
                  <a:ext uri="{0D108BD9-81ED-4DB2-BD59-A6C34878D82A}">
                    <a16:rowId xmlns:a16="http://schemas.microsoft.com/office/drawing/2014/main" val="281291832"/>
                  </a:ext>
                </a:extLst>
              </a:tr>
            </a:tbl>
          </a:graphicData>
        </a:graphic>
      </p:graphicFrame>
      <p:pic>
        <p:nvPicPr>
          <p:cNvPr id="14" name="Picture 13">
            <a:extLst>
              <a:ext uri="{FF2B5EF4-FFF2-40B4-BE49-F238E27FC236}">
                <a16:creationId xmlns:a16="http://schemas.microsoft.com/office/drawing/2014/main" id="{27AB5C9F-2280-9A46-8AC7-79E2749C458A}"/>
              </a:ext>
            </a:extLst>
          </p:cNvPr>
          <p:cNvPicPr>
            <a:picLocks noChangeAspect="1"/>
          </p:cNvPicPr>
          <p:nvPr/>
        </p:nvPicPr>
        <p:blipFill>
          <a:blip r:embed="rId5"/>
          <a:stretch>
            <a:fillRect/>
          </a:stretch>
        </p:blipFill>
        <p:spPr>
          <a:xfrm>
            <a:off x="5862690" y="2256121"/>
            <a:ext cx="3114236" cy="2465651"/>
          </a:xfrm>
          <a:prstGeom prst="rect">
            <a:avLst/>
          </a:prstGeom>
        </p:spPr>
      </p:pic>
      <p:sp>
        <p:nvSpPr>
          <p:cNvPr id="23" name="Cloud Callout 22">
            <a:extLst>
              <a:ext uri="{FF2B5EF4-FFF2-40B4-BE49-F238E27FC236}">
                <a16:creationId xmlns:a16="http://schemas.microsoft.com/office/drawing/2014/main" id="{36019533-9F9F-654C-85BF-B4D279DCF345}"/>
              </a:ext>
            </a:extLst>
          </p:cNvPr>
          <p:cNvSpPr/>
          <p:nvPr/>
        </p:nvSpPr>
        <p:spPr>
          <a:xfrm>
            <a:off x="4275554" y="2370462"/>
            <a:ext cx="1543793" cy="1079937"/>
          </a:xfrm>
          <a:prstGeom prst="cloudCallout">
            <a:avLst>
              <a:gd name="adj1" fmla="val 48355"/>
              <a:gd name="adj2" fmla="val 5087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Airport Requests!</a:t>
            </a:r>
          </a:p>
        </p:txBody>
      </p:sp>
      <p:sp>
        <p:nvSpPr>
          <p:cNvPr id="24" name="TextBox 23">
            <a:extLst>
              <a:ext uri="{FF2B5EF4-FFF2-40B4-BE49-F238E27FC236}">
                <a16:creationId xmlns:a16="http://schemas.microsoft.com/office/drawing/2014/main" id="{4D28434C-92CF-6341-89E6-DDA8EF714805}"/>
              </a:ext>
            </a:extLst>
          </p:cNvPr>
          <p:cNvSpPr txBox="1"/>
          <p:nvPr/>
        </p:nvSpPr>
        <p:spPr>
          <a:xfrm>
            <a:off x="1048315" y="4788426"/>
            <a:ext cx="7086691"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i="1" dirty="0">
                <a:solidFill>
                  <a:srgbClr val="FF0000"/>
                </a:solidFill>
                <a:latin typeface="Titillium Web"/>
                <a:cs typeface="Arial"/>
              </a:rPr>
              <a:t>HUGE DEFFERENCE BETWEEN SUPPLY AND DEMAND IN THE AIRPORT DURING EVENING TIMES!</a:t>
            </a:r>
          </a:p>
        </p:txBody>
      </p:sp>
      <p:sp>
        <p:nvSpPr>
          <p:cNvPr id="25" name="TextBox 24">
            <a:extLst>
              <a:ext uri="{FF2B5EF4-FFF2-40B4-BE49-F238E27FC236}">
                <a16:creationId xmlns:a16="http://schemas.microsoft.com/office/drawing/2014/main" id="{77097D04-E2C3-4942-A9B7-84B78BA0A76F}"/>
              </a:ext>
            </a:extLst>
          </p:cNvPr>
          <p:cNvSpPr txBox="1"/>
          <p:nvPr/>
        </p:nvSpPr>
        <p:spPr>
          <a:xfrm>
            <a:off x="6921062" y="3658893"/>
            <a:ext cx="606972" cy="307777"/>
          </a:xfrm>
          <a:prstGeom prst="rect">
            <a:avLst/>
          </a:prstGeom>
          <a:noFill/>
        </p:spPr>
        <p:txBody>
          <a:bodyPr wrap="square" rtlCol="0">
            <a:spAutoFit/>
          </a:bodyPr>
          <a:lstStyle/>
          <a:p>
            <a:r>
              <a:rPr lang="en-US" dirty="0"/>
              <a:t>73%</a:t>
            </a:r>
          </a:p>
        </p:txBody>
      </p:sp>
      <p:sp>
        <p:nvSpPr>
          <p:cNvPr id="26" name="TextBox 25">
            <a:extLst>
              <a:ext uri="{FF2B5EF4-FFF2-40B4-BE49-F238E27FC236}">
                <a16:creationId xmlns:a16="http://schemas.microsoft.com/office/drawing/2014/main" id="{B2738457-D956-BD4B-9FE2-74FEB4B28E85}"/>
              </a:ext>
            </a:extLst>
          </p:cNvPr>
          <p:cNvSpPr txBox="1"/>
          <p:nvPr/>
        </p:nvSpPr>
        <p:spPr>
          <a:xfrm>
            <a:off x="6921062" y="2745377"/>
            <a:ext cx="606972" cy="230832"/>
          </a:xfrm>
          <a:prstGeom prst="rect">
            <a:avLst/>
          </a:prstGeom>
          <a:noFill/>
        </p:spPr>
        <p:txBody>
          <a:bodyPr wrap="square" rtlCol="0">
            <a:spAutoFit/>
          </a:bodyPr>
          <a:lstStyle/>
          <a:p>
            <a:r>
              <a:rPr lang="en-US" sz="900" dirty="0"/>
              <a:t>6%</a:t>
            </a:r>
          </a:p>
        </p:txBody>
      </p:sp>
      <p:sp>
        <p:nvSpPr>
          <p:cNvPr id="27" name="TextBox 26">
            <a:extLst>
              <a:ext uri="{FF2B5EF4-FFF2-40B4-BE49-F238E27FC236}">
                <a16:creationId xmlns:a16="http://schemas.microsoft.com/office/drawing/2014/main" id="{F4EF2ED8-FD11-944E-91D5-CF3E77788750}"/>
              </a:ext>
            </a:extLst>
          </p:cNvPr>
          <p:cNvSpPr txBox="1"/>
          <p:nvPr/>
        </p:nvSpPr>
        <p:spPr>
          <a:xfrm>
            <a:off x="7342022" y="2956155"/>
            <a:ext cx="606972" cy="253916"/>
          </a:xfrm>
          <a:prstGeom prst="rect">
            <a:avLst/>
          </a:prstGeom>
          <a:noFill/>
        </p:spPr>
        <p:txBody>
          <a:bodyPr wrap="square" rtlCol="0">
            <a:spAutoFit/>
          </a:bodyPr>
          <a:lstStyle/>
          <a:p>
            <a:r>
              <a:rPr lang="en-US" sz="1050" dirty="0"/>
              <a:t>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3" y="620920"/>
            <a:ext cx="4111393"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OUTCOME OF ANALYSIS</a:t>
            </a:r>
            <a:endParaRPr dirty="0"/>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
        <p:nvSpPr>
          <p:cNvPr id="3" name="Text Placeholder 2">
            <a:extLst>
              <a:ext uri="{FF2B5EF4-FFF2-40B4-BE49-F238E27FC236}">
                <a16:creationId xmlns:a16="http://schemas.microsoft.com/office/drawing/2014/main" id="{13525CBD-C721-F942-A033-D8364FA7D758}"/>
              </a:ext>
            </a:extLst>
          </p:cNvPr>
          <p:cNvSpPr>
            <a:spLocks noGrp="1"/>
          </p:cNvSpPr>
          <p:nvPr>
            <p:ph type="body" idx="1"/>
          </p:nvPr>
        </p:nvSpPr>
        <p:spPr>
          <a:xfrm>
            <a:off x="452726" y="1412678"/>
            <a:ext cx="4339991" cy="581660"/>
          </a:xfrm>
        </p:spPr>
        <p:txBody>
          <a:bodyPr/>
          <a:lstStyle/>
          <a:p>
            <a:r>
              <a:rPr lang="en-US" dirty="0"/>
              <a:t>EVENING TIMES IN AIRPORT</a:t>
            </a:r>
          </a:p>
        </p:txBody>
      </p:sp>
      <p:sp>
        <p:nvSpPr>
          <p:cNvPr id="4" name="Up Arrow 3">
            <a:extLst>
              <a:ext uri="{FF2B5EF4-FFF2-40B4-BE49-F238E27FC236}">
                <a16:creationId xmlns:a16="http://schemas.microsoft.com/office/drawing/2014/main" id="{5945A253-605D-204F-A076-5920FC50CB57}"/>
              </a:ext>
            </a:extLst>
          </p:cNvPr>
          <p:cNvSpPr/>
          <p:nvPr/>
        </p:nvSpPr>
        <p:spPr>
          <a:xfrm>
            <a:off x="985346" y="2080358"/>
            <a:ext cx="484632" cy="844145"/>
          </a:xfrm>
          <a:prstGeom prst="upArrow">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3ECC5940-C7B4-594F-9718-20F423330C18}"/>
              </a:ext>
            </a:extLst>
          </p:cNvPr>
          <p:cNvSpPr/>
          <p:nvPr/>
        </p:nvSpPr>
        <p:spPr>
          <a:xfrm>
            <a:off x="3058511" y="2080358"/>
            <a:ext cx="484632" cy="844145"/>
          </a:xfrm>
          <a:prstGeom prst="downArrow">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3EF29B-8A1D-6947-8A42-B14FA9AD9125}"/>
              </a:ext>
            </a:extLst>
          </p:cNvPr>
          <p:cNvSpPr txBox="1"/>
          <p:nvPr/>
        </p:nvSpPr>
        <p:spPr>
          <a:xfrm>
            <a:off x="1592317" y="2301766"/>
            <a:ext cx="111935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1800" dirty="0">
                <a:solidFill>
                  <a:schemeClr val="lt1"/>
                </a:solidFill>
                <a:latin typeface="Titillium Web"/>
                <a:sym typeface="Titillium Web"/>
              </a:rPr>
              <a:t>DEMAND</a:t>
            </a:r>
            <a:endParaRPr lang="en-US" sz="2400" dirty="0">
              <a:solidFill>
                <a:schemeClr val="lt1"/>
              </a:solidFill>
              <a:latin typeface="Titillium Web"/>
              <a:sym typeface="Titillium Web"/>
            </a:endParaRPr>
          </a:p>
        </p:txBody>
      </p:sp>
      <p:sp>
        <p:nvSpPr>
          <p:cNvPr id="11" name="TextBox 10">
            <a:extLst>
              <a:ext uri="{FF2B5EF4-FFF2-40B4-BE49-F238E27FC236}">
                <a16:creationId xmlns:a16="http://schemas.microsoft.com/office/drawing/2014/main" id="{5997F4A0-605B-F847-B8BC-F585A460BD70}"/>
              </a:ext>
            </a:extLst>
          </p:cNvPr>
          <p:cNvSpPr txBox="1"/>
          <p:nvPr/>
        </p:nvSpPr>
        <p:spPr>
          <a:xfrm>
            <a:off x="3694278" y="2301766"/>
            <a:ext cx="982609"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800" dirty="0">
                <a:solidFill>
                  <a:schemeClr val="lt1"/>
                </a:solidFill>
                <a:latin typeface="Titillium Web"/>
              </a:rPr>
              <a:t>SUPPLY</a:t>
            </a:r>
          </a:p>
        </p:txBody>
      </p:sp>
      <p:sp>
        <p:nvSpPr>
          <p:cNvPr id="12" name="Text Placeholder 2">
            <a:extLst>
              <a:ext uri="{FF2B5EF4-FFF2-40B4-BE49-F238E27FC236}">
                <a16:creationId xmlns:a16="http://schemas.microsoft.com/office/drawing/2014/main" id="{0908A748-9FD2-E74C-BD1D-49167B6E3DF4}"/>
              </a:ext>
            </a:extLst>
          </p:cNvPr>
          <p:cNvSpPr txBox="1">
            <a:spLocks/>
          </p:cNvSpPr>
          <p:nvPr/>
        </p:nvSpPr>
        <p:spPr>
          <a:xfrm>
            <a:off x="452723" y="3010523"/>
            <a:ext cx="4339991" cy="58166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r>
              <a:rPr lang="en-US" dirty="0"/>
              <a:t>MORNING TIMES IN 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BFE6FEFD-9B64-834E-8D69-E3975E82DE6E}"/>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676613" y="0"/>
            <a:ext cx="7686000" cy="71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RESOLUTION</a:t>
            </a:r>
            <a:endParaRPr dirty="0"/>
          </a:p>
        </p:txBody>
      </p:sp>
      <p:sp>
        <p:nvSpPr>
          <p:cNvPr id="873" name="Google Shape;873;p26"/>
          <p:cNvSpPr/>
          <p:nvPr/>
        </p:nvSpPr>
        <p:spPr>
          <a:xfrm rot="20888943">
            <a:off x="6661368" y="993826"/>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120662" y="993826"/>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1" name="Google Shape;881;p26"/>
          <p:cNvSpPr/>
          <p:nvPr/>
        </p:nvSpPr>
        <p:spPr>
          <a:xfrm rot="20888943">
            <a:off x="3584480" y="993826"/>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8" name="Google Shape;888;p26"/>
          <p:cNvSpPr/>
          <p:nvPr/>
        </p:nvSpPr>
        <p:spPr>
          <a:xfrm rot="711057" flipH="1">
            <a:off x="2035451" y="993826"/>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5" name="Google Shape;895;p26"/>
          <p:cNvSpPr/>
          <p:nvPr/>
        </p:nvSpPr>
        <p:spPr>
          <a:xfrm rot="20888943">
            <a:off x="507602" y="993826"/>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 name="Google Shape;786;p16">
            <a:extLst>
              <a:ext uri="{FF2B5EF4-FFF2-40B4-BE49-F238E27FC236}">
                <a16:creationId xmlns:a16="http://schemas.microsoft.com/office/drawing/2014/main" id="{9EC692BE-72B9-984F-A491-1E07F69C9F1C}"/>
              </a:ext>
            </a:extLst>
          </p:cNvPr>
          <p:cNvSpPr txBox="1">
            <a:spLocks/>
          </p:cNvSpPr>
          <p:nvPr/>
        </p:nvSpPr>
        <p:spPr>
          <a:xfrm>
            <a:off x="433551" y="1382174"/>
            <a:ext cx="8332076" cy="37613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pPr>
            <a:r>
              <a:rPr lang="en-US" dirty="0">
                <a:solidFill>
                  <a:srgbClr val="FFFFFF"/>
                </a:solidFill>
                <a:latin typeface="Titillium Web"/>
              </a:rPr>
              <a:t>Solution for Problem 1: High cancellation in the city during morning times</a:t>
            </a:r>
          </a:p>
          <a:p>
            <a:pPr marL="285750" indent="-285750">
              <a:buClr>
                <a:schemeClr val="dk1"/>
              </a:buClr>
              <a:buSzPts val="1100"/>
            </a:pPr>
            <a:endParaRPr lang="en-US" dirty="0">
              <a:solidFill>
                <a:srgbClr val="FFFFFF"/>
              </a:solidFill>
              <a:latin typeface="Titillium Web"/>
            </a:endParaRPr>
          </a:p>
          <a:p>
            <a:pPr marL="285750" indent="-285750">
              <a:buClr>
                <a:schemeClr val="dk1"/>
              </a:buClr>
              <a:buSzPts val="1100"/>
              <a:buFont typeface="Titillium Web"/>
              <a:buChar char="▫"/>
            </a:pPr>
            <a:r>
              <a:rPr lang="en-US" dirty="0">
                <a:solidFill>
                  <a:srgbClr val="FFFFFF"/>
                </a:solidFill>
                <a:latin typeface="Titillium Web"/>
                <a:sym typeface="Titillium Web"/>
              </a:rPr>
              <a:t>Since the drop off point is airport, drivers tend to skip the trip by making short hauls. This can be improvised by providing additional benefits such as ‘airport duty incentives’ and ‘road toll waiver’</a:t>
            </a:r>
          </a:p>
          <a:p>
            <a:pPr marL="285750" indent="-285750">
              <a:buClr>
                <a:schemeClr val="dk1"/>
              </a:buClr>
              <a:buSzPts val="1100"/>
              <a:buFont typeface="Titillium Web"/>
              <a:buChar char="▫"/>
            </a:pPr>
            <a:r>
              <a:rPr lang="en-US" dirty="0">
                <a:solidFill>
                  <a:srgbClr val="FFFFFF"/>
                </a:solidFill>
                <a:latin typeface="Titillium Web"/>
                <a:sym typeface="Titillium Web"/>
              </a:rPr>
              <a:t>Additionally, setting a limit for drivers in cancelling the requests would definitely bring a positive effect and reduce the number of cancellation</a:t>
            </a:r>
          </a:p>
          <a:p>
            <a:pPr marL="285750" indent="-285750">
              <a:buClr>
                <a:schemeClr val="dk1"/>
              </a:buClr>
              <a:buSzPts val="1100"/>
              <a:buFont typeface="Titillium Web"/>
              <a:buChar char="▫"/>
            </a:pPr>
            <a:r>
              <a:rPr lang="en-US" dirty="0">
                <a:solidFill>
                  <a:srgbClr val="FFFFFF"/>
                </a:solidFill>
                <a:latin typeface="Titillium Web"/>
                <a:sym typeface="Titillium Web"/>
              </a:rPr>
              <a:t>Further, adding of new cars for airport duty alone would meet the demand effectively</a:t>
            </a:r>
          </a:p>
          <a:p>
            <a:pPr marL="285750" indent="-285750">
              <a:buClr>
                <a:schemeClr val="dk1"/>
              </a:buClr>
              <a:buSzPts val="1100"/>
              <a:buFont typeface="Titillium Web"/>
              <a:buChar char="▫"/>
            </a:pPr>
            <a:endParaRPr lang="en-US" dirty="0">
              <a:solidFill>
                <a:srgbClr val="FFFFFF"/>
              </a:solidFill>
              <a:latin typeface="Titillium Web"/>
              <a:sym typeface="Titillium Web"/>
            </a:endParaRPr>
          </a:p>
          <a:p>
            <a:pPr>
              <a:buClr>
                <a:schemeClr val="dk1"/>
              </a:buClr>
              <a:buSzPts val="1100"/>
            </a:pPr>
            <a:r>
              <a:rPr lang="en-US" dirty="0">
                <a:solidFill>
                  <a:srgbClr val="FFFFFF"/>
                </a:solidFill>
                <a:latin typeface="Titillium Web"/>
                <a:sym typeface="Titillium Web"/>
              </a:rPr>
              <a:t>Solution for Problem 2: Unavailability of cars during the evenings in airport region</a:t>
            </a:r>
          </a:p>
          <a:p>
            <a:pPr>
              <a:buClr>
                <a:schemeClr val="dk1"/>
              </a:buClr>
              <a:buSzPts val="1100"/>
            </a:pPr>
            <a:endParaRPr lang="en-US" dirty="0">
              <a:solidFill>
                <a:srgbClr val="FFFFFF"/>
              </a:solidFill>
              <a:latin typeface="Titillium Web"/>
              <a:sym typeface="Titillium Web"/>
            </a:endParaRPr>
          </a:p>
          <a:p>
            <a:pPr marL="285750" indent="-285750">
              <a:buClr>
                <a:schemeClr val="dk1"/>
              </a:buClr>
              <a:buSzPts val="1100"/>
              <a:buFont typeface="Titillium Web"/>
              <a:buChar char="▫"/>
            </a:pPr>
            <a:r>
              <a:rPr lang="en-US" dirty="0">
                <a:solidFill>
                  <a:srgbClr val="FFFFFF"/>
                </a:solidFill>
                <a:latin typeface="Titillium Web"/>
                <a:sym typeface="Titillium Web"/>
              </a:rPr>
              <a:t>As mentioned above, adding cars for airport  duty alone can meet the demand as the numbers of cars available is less.</a:t>
            </a:r>
          </a:p>
          <a:p>
            <a:pPr marL="285750" indent="-285750">
              <a:buClr>
                <a:schemeClr val="dk1"/>
              </a:buClr>
              <a:buSzPts val="1100"/>
              <a:buFont typeface="Titillium Web"/>
              <a:buChar char="▫"/>
            </a:pPr>
            <a:r>
              <a:rPr lang="en-US" dirty="0">
                <a:solidFill>
                  <a:srgbClr val="FFFFFF"/>
                </a:solidFill>
                <a:latin typeface="Titillium Web"/>
                <a:sym typeface="Titillium Web"/>
              </a:rPr>
              <a:t>Another way to reduce the idle time is that, by lowering the prices during the idle time</a:t>
            </a:r>
          </a:p>
          <a:p>
            <a:pPr marL="285750" indent="-285750">
              <a:buClr>
                <a:schemeClr val="dk1"/>
              </a:buClr>
              <a:buSzPts val="1100"/>
              <a:buFont typeface="Titillium Web"/>
              <a:buChar char="▫"/>
            </a:pPr>
            <a:r>
              <a:rPr lang="en-US" dirty="0">
                <a:solidFill>
                  <a:srgbClr val="FFFFFF"/>
                </a:solidFill>
                <a:latin typeface="Titillium Web"/>
                <a:sym typeface="Titillium Web"/>
              </a:rPr>
              <a:t>Paying for the fuel cost, when drivers have to return empty from the airport.</a:t>
            </a:r>
          </a:p>
          <a:p>
            <a:pPr marL="285750" indent="-285750">
              <a:buClr>
                <a:schemeClr val="dk1"/>
              </a:buClr>
              <a:buSzPts val="1100"/>
              <a:buFont typeface="Titillium Web"/>
              <a:buChar char="▫"/>
            </a:pPr>
            <a:endParaRPr lang="en-US" dirty="0">
              <a:solidFill>
                <a:srgbClr val="FFFFFF"/>
              </a:solidFill>
              <a:latin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2" name="Google Shape;1012;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dirty="0"/>
              <a:t>THANKS!</a:t>
            </a:r>
            <a:endParaRPr sz="6000" dirty="0"/>
          </a:p>
        </p:txBody>
      </p:sp>
      <p:sp>
        <p:nvSpPr>
          <p:cNvPr id="1013" name="Google Shape;1013;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endParaRPr lang="en" dirty="0"/>
          </a:p>
          <a:p>
            <a:pPr marL="0" lvl="0" indent="0">
              <a:spcBef>
                <a:spcPts val="600"/>
              </a:spcBef>
              <a:spcAft>
                <a:spcPts val="0"/>
              </a:spcAft>
              <a:buClr>
                <a:schemeClr val="dk1"/>
              </a:buClr>
              <a:buSzPts val="1100"/>
              <a:buFont typeface="Arial"/>
              <a:buNone/>
            </a:pPr>
            <a:endParaRPr lang="en" dirty="0"/>
          </a:p>
          <a:p>
            <a:pPr marL="0" lvl="0" indent="0">
              <a:spcBef>
                <a:spcPts val="600"/>
              </a:spcBef>
              <a:spcAft>
                <a:spcPts val="0"/>
              </a:spcAft>
              <a:buClr>
                <a:schemeClr val="dk1"/>
              </a:buClr>
              <a:buSzPts val="1100"/>
              <a:buFont typeface="Arial"/>
              <a:buNone/>
            </a:pPr>
            <a:endParaRPr lang="en" dirty="0"/>
          </a:p>
          <a:p>
            <a:pPr marL="0" lvl="0" indent="0">
              <a:spcBef>
                <a:spcPts val="600"/>
              </a:spcBef>
              <a:spcAft>
                <a:spcPts val="0"/>
              </a:spcAft>
              <a:buClr>
                <a:schemeClr val="dk1"/>
              </a:buClr>
              <a:buSzPts val="1100"/>
              <a:buFont typeface="Arial"/>
              <a:buNone/>
            </a:pPr>
            <a:endParaRPr lang="en-US" dirty="0"/>
          </a:p>
          <a:p>
            <a:pPr marL="0" lvl="0" indent="0">
              <a:spcBef>
                <a:spcPts val="600"/>
              </a:spcBef>
              <a:spcAft>
                <a:spcPts val="0"/>
              </a:spcAft>
              <a:buClr>
                <a:schemeClr val="dk1"/>
              </a:buClr>
              <a:buSzPts val="1100"/>
              <a:buFont typeface="Arial"/>
              <a:buNone/>
            </a:pPr>
            <a:endParaRPr lang="en-IN" dirty="0"/>
          </a:p>
          <a:p>
            <a:pPr marL="0" lvl="0" indent="0">
              <a:spcBef>
                <a:spcPts val="600"/>
              </a:spcBef>
              <a:spcAft>
                <a:spcPts val="0"/>
              </a:spcAft>
              <a:buClr>
                <a:schemeClr val="dk1"/>
              </a:buClr>
              <a:buSzPts val="1100"/>
              <a:buFont typeface="Arial"/>
              <a:buNone/>
            </a:pPr>
            <a:endParaRPr lang="en-IN" sz="800" dirty="0"/>
          </a:p>
          <a:p>
            <a:pPr marL="0" lvl="0" indent="0">
              <a:spcBef>
                <a:spcPts val="600"/>
              </a:spcBef>
              <a:spcAft>
                <a:spcPts val="0"/>
              </a:spcAft>
              <a:buClr>
                <a:schemeClr val="dk1"/>
              </a:buClr>
              <a:buSzPts val="1100"/>
              <a:buFont typeface="Arial"/>
              <a:buNone/>
            </a:pPr>
            <a:endParaRPr lang="en-IN" sz="800" dirty="0"/>
          </a:p>
          <a:p>
            <a:pPr marL="0" lvl="0" indent="0">
              <a:spcBef>
                <a:spcPts val="600"/>
              </a:spcBef>
              <a:spcAft>
                <a:spcPts val="0"/>
              </a:spcAft>
              <a:buClr>
                <a:schemeClr val="dk1"/>
              </a:buClr>
              <a:buSzPts val="1100"/>
              <a:buFont typeface="Arial"/>
              <a:buNone/>
            </a:pPr>
            <a:r>
              <a:rPr lang="en-IN" sz="800" dirty="0"/>
              <a:t>Image courtesy: Google</a:t>
            </a:r>
            <a:endParaRPr sz="800" dirty="0"/>
          </a:p>
        </p:txBody>
      </p:sp>
      <p:pic>
        <p:nvPicPr>
          <p:cNvPr id="1014" name="Google Shape;1014;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52352" y="480060"/>
            <a:ext cx="6985363" cy="642104"/>
          </a:xfrm>
        </p:spPr>
        <p:txBody>
          <a:bodyPr/>
          <a:lstStyle/>
          <a:p>
            <a:r>
              <a:rPr lang="en-IN" sz="2100" dirty="0"/>
              <a:t>Methodology used </a:t>
            </a:r>
            <a:r>
              <a:rPr lang="en-IN" sz="2100" dirty="0">
                <a:sym typeface="Wingdings" panose="05000000000000000000" pitchFamily="2" charset="2"/>
              </a:rPr>
              <a:t> </a:t>
            </a:r>
            <a:r>
              <a:rPr lang="en-IN" sz="2100" dirty="0"/>
              <a:t>CRISP-DM structure</a:t>
            </a:r>
          </a:p>
        </p:txBody>
      </p:sp>
      <p:cxnSp>
        <p:nvCxnSpPr>
          <p:cNvPr id="29" name="Straight Arrow Connector 28">
            <a:extLst>
              <a:ext uri="{FF2B5EF4-FFF2-40B4-BE49-F238E27FC236}">
                <a16:creationId xmlns:a16="http://schemas.microsoft.com/office/drawing/2014/main" id="{16075441-4BD3-436C-9962-73D807E13E93}"/>
              </a:ext>
            </a:extLst>
          </p:cNvPr>
          <p:cNvCxnSpPr>
            <a:cxnSpLocks/>
          </p:cNvCxnSpPr>
          <p:nvPr/>
        </p:nvCxnSpPr>
        <p:spPr>
          <a:xfrm>
            <a:off x="4336442" y="1789243"/>
            <a:ext cx="0" cy="25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73D7712-B864-4F31-9619-927795E1B578}"/>
              </a:ext>
            </a:extLst>
          </p:cNvPr>
          <p:cNvCxnSpPr>
            <a:cxnSpLocks/>
          </p:cNvCxnSpPr>
          <p:nvPr/>
        </p:nvCxnSpPr>
        <p:spPr>
          <a:xfrm>
            <a:off x="1774762" y="1987140"/>
            <a:ext cx="513646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Arrow: Pentagon 1">
            <a:extLst>
              <a:ext uri="{FF2B5EF4-FFF2-40B4-BE49-F238E27FC236}">
                <a16:creationId xmlns:a16="http://schemas.microsoft.com/office/drawing/2014/main" id="{82A193AF-18F4-486A-9CBD-76F416ECBE1F}"/>
              </a:ext>
            </a:extLst>
          </p:cNvPr>
          <p:cNvSpPr/>
          <p:nvPr/>
        </p:nvSpPr>
        <p:spPr>
          <a:xfrm>
            <a:off x="1774168" y="1378920"/>
            <a:ext cx="1272209" cy="427382"/>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a:solidFill>
                  <a:schemeClr val="tx1"/>
                </a:solidFill>
              </a:rPr>
              <a:t>Data Understanding</a:t>
            </a:r>
          </a:p>
        </p:txBody>
      </p:sp>
      <p:sp>
        <p:nvSpPr>
          <p:cNvPr id="8" name="Arrow: Pentagon 7">
            <a:extLst>
              <a:ext uri="{FF2B5EF4-FFF2-40B4-BE49-F238E27FC236}">
                <a16:creationId xmlns:a16="http://schemas.microsoft.com/office/drawing/2014/main" id="{9909E545-4351-4963-ABB8-014F4A071517}"/>
              </a:ext>
            </a:extLst>
          </p:cNvPr>
          <p:cNvSpPr/>
          <p:nvPr/>
        </p:nvSpPr>
        <p:spPr>
          <a:xfrm>
            <a:off x="3851270" y="1356212"/>
            <a:ext cx="1272209" cy="427382"/>
          </a:xfrm>
          <a:prstGeom prst="homePlat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tx1"/>
                </a:solidFill>
              </a:rPr>
              <a:t>Data Modelling</a:t>
            </a:r>
          </a:p>
        </p:txBody>
      </p:sp>
      <p:sp>
        <p:nvSpPr>
          <p:cNvPr id="10" name="Arrow: Pentagon 9">
            <a:extLst>
              <a:ext uri="{FF2B5EF4-FFF2-40B4-BE49-F238E27FC236}">
                <a16:creationId xmlns:a16="http://schemas.microsoft.com/office/drawing/2014/main" id="{D64DDD0F-A359-4CB3-AF8F-1FFA969E0CC0}"/>
              </a:ext>
            </a:extLst>
          </p:cNvPr>
          <p:cNvSpPr/>
          <p:nvPr/>
        </p:nvSpPr>
        <p:spPr>
          <a:xfrm>
            <a:off x="6163894" y="1349709"/>
            <a:ext cx="1272209" cy="427382"/>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a:solidFill>
                  <a:schemeClr val="tx1"/>
                </a:solidFill>
              </a:rPr>
              <a:t>Model Evaluation</a:t>
            </a:r>
          </a:p>
        </p:txBody>
      </p:sp>
      <p:sp>
        <p:nvSpPr>
          <p:cNvPr id="4" name="Rectangle 3">
            <a:extLst>
              <a:ext uri="{FF2B5EF4-FFF2-40B4-BE49-F238E27FC236}">
                <a16:creationId xmlns:a16="http://schemas.microsoft.com/office/drawing/2014/main" id="{9CB1DFF9-FD18-433F-877E-79C87C42C57F}"/>
              </a:ext>
            </a:extLst>
          </p:cNvPr>
          <p:cNvSpPr/>
          <p:nvPr/>
        </p:nvSpPr>
        <p:spPr>
          <a:xfrm>
            <a:off x="993228" y="2173252"/>
            <a:ext cx="2262596" cy="2249186"/>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marL="514350" lvl="1" indent="-171450">
              <a:buFont typeface="Arial" panose="020B0604020202020204" pitchFamily="34" charset="0"/>
              <a:buChar char="•"/>
            </a:pPr>
            <a:endParaRPr lang="en-US" sz="1050" dirty="0">
              <a:solidFill>
                <a:schemeClr val="tx1"/>
              </a:solidFill>
            </a:endParaRPr>
          </a:p>
          <a:p>
            <a:pPr marL="514350" lvl="1" indent="-171450">
              <a:buFont typeface="Arial" panose="020B0604020202020204" pitchFamily="34" charset="0"/>
              <a:buChar char="•"/>
            </a:pPr>
            <a:r>
              <a:rPr lang="en-US" sz="1050" dirty="0">
                <a:solidFill>
                  <a:schemeClr val="tx1"/>
                </a:solidFill>
              </a:rPr>
              <a:t>6745 unique requests for 5 days</a:t>
            </a:r>
          </a:p>
          <a:p>
            <a:pPr marL="514350" lvl="1" indent="-171450">
              <a:buFont typeface="Arial" panose="020B0604020202020204" pitchFamily="34" charset="0"/>
              <a:buChar char="•"/>
            </a:pPr>
            <a:r>
              <a:rPr lang="en-US" sz="1050" dirty="0">
                <a:solidFill>
                  <a:schemeClr val="tx1"/>
                </a:solidFill>
              </a:rPr>
              <a:t>Status of the requests provided</a:t>
            </a:r>
          </a:p>
          <a:p>
            <a:pPr marL="514350" lvl="1" indent="-171450">
              <a:buFont typeface="Arial" panose="020B0604020202020204" pitchFamily="34" charset="0"/>
              <a:buChar char="•"/>
            </a:pPr>
            <a:r>
              <a:rPr lang="en-US" sz="1050" dirty="0">
                <a:solidFill>
                  <a:schemeClr val="tx1"/>
                </a:solidFill>
              </a:rPr>
              <a:t>Data from and to Airports is given</a:t>
            </a:r>
          </a:p>
          <a:p>
            <a:pPr marL="514350" lvl="1" indent="-171450">
              <a:buFont typeface="Arial" panose="020B0604020202020204" pitchFamily="34" charset="0"/>
              <a:buChar char="•"/>
            </a:pPr>
            <a:r>
              <a:rPr lang="en-US" sz="1050" dirty="0">
                <a:solidFill>
                  <a:schemeClr val="tx1"/>
                </a:solidFill>
              </a:rPr>
              <a:t>Time stamp is converted to date time format as a part of preparation</a:t>
            </a:r>
          </a:p>
          <a:p>
            <a:pPr marL="514350" lvl="1" indent="-171450">
              <a:buFont typeface="Arial" panose="020B0604020202020204" pitchFamily="34" charset="0"/>
              <a:buChar char="•"/>
            </a:pPr>
            <a:endParaRPr lang="en-US" sz="1050" dirty="0">
              <a:solidFill>
                <a:schemeClr val="tx1"/>
              </a:solidFill>
            </a:endParaRPr>
          </a:p>
          <a:p>
            <a:pPr marL="342900" lvl="1"/>
            <a:endParaRPr lang="en-US" sz="1050" dirty="0">
              <a:solidFill>
                <a:schemeClr val="tx1"/>
              </a:solidFill>
            </a:endParaRPr>
          </a:p>
        </p:txBody>
      </p:sp>
      <p:cxnSp>
        <p:nvCxnSpPr>
          <p:cNvPr id="13" name="Straight Arrow Connector 12">
            <a:extLst>
              <a:ext uri="{FF2B5EF4-FFF2-40B4-BE49-F238E27FC236}">
                <a16:creationId xmlns:a16="http://schemas.microsoft.com/office/drawing/2014/main" id="{8FEF531B-B6CE-429C-8A16-A162512A0F99}"/>
              </a:ext>
            </a:extLst>
          </p:cNvPr>
          <p:cNvCxnSpPr>
            <a:cxnSpLocks/>
          </p:cNvCxnSpPr>
          <p:nvPr/>
        </p:nvCxnSpPr>
        <p:spPr>
          <a:xfrm>
            <a:off x="2220718" y="1789242"/>
            <a:ext cx="0" cy="233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B4AE123-B57D-4FC9-B103-FFA637BDA59A}"/>
              </a:ext>
            </a:extLst>
          </p:cNvPr>
          <p:cNvSpPr/>
          <p:nvPr/>
        </p:nvSpPr>
        <p:spPr>
          <a:xfrm>
            <a:off x="3405352" y="2160235"/>
            <a:ext cx="2128345" cy="2249186"/>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marL="514350" lvl="1" indent="-171450">
              <a:buFont typeface="Arial" panose="020B0604020202020204" pitchFamily="34" charset="0"/>
              <a:buChar char="•"/>
            </a:pPr>
            <a:endParaRPr lang="en-US" sz="1050" dirty="0">
              <a:solidFill>
                <a:schemeClr val="tx1"/>
              </a:solidFill>
            </a:endParaRPr>
          </a:p>
          <a:p>
            <a:pPr marL="514350" lvl="1" indent="-171450">
              <a:buFont typeface="Arial" panose="020B0604020202020204" pitchFamily="34" charset="0"/>
              <a:buChar char="•"/>
            </a:pPr>
            <a:r>
              <a:rPr lang="en-US" sz="1050" dirty="0">
                <a:solidFill>
                  <a:schemeClr val="tx1"/>
                </a:solidFill>
              </a:rPr>
              <a:t>Visualizing the data by plotting various graphs of requests vs. time slot, trip status and location based charts </a:t>
            </a:r>
          </a:p>
        </p:txBody>
      </p:sp>
      <p:grpSp>
        <p:nvGrpSpPr>
          <p:cNvPr id="20" name="Group 19">
            <a:extLst>
              <a:ext uri="{FF2B5EF4-FFF2-40B4-BE49-F238E27FC236}">
                <a16:creationId xmlns:a16="http://schemas.microsoft.com/office/drawing/2014/main" id="{5E92E6F1-E75D-49B8-B390-525FDE4825A2}"/>
              </a:ext>
            </a:extLst>
          </p:cNvPr>
          <p:cNvGrpSpPr/>
          <p:nvPr/>
        </p:nvGrpSpPr>
        <p:grpSpPr>
          <a:xfrm>
            <a:off x="3046378" y="1356212"/>
            <a:ext cx="701489" cy="464270"/>
            <a:chOff x="2914104" y="1904535"/>
            <a:chExt cx="935319" cy="619027"/>
          </a:xfrm>
        </p:grpSpPr>
        <p:sp>
          <p:nvSpPr>
            <p:cNvPr id="17" name="Arrow: Chevron 16">
              <a:extLst>
                <a:ext uri="{FF2B5EF4-FFF2-40B4-BE49-F238E27FC236}">
                  <a16:creationId xmlns:a16="http://schemas.microsoft.com/office/drawing/2014/main" id="{0D3A04DD-1619-4F0B-B27F-F7413CA1F167}"/>
                </a:ext>
              </a:extLst>
            </p:cNvPr>
            <p:cNvSpPr/>
            <p:nvPr/>
          </p:nvSpPr>
          <p:spPr>
            <a:xfrm>
              <a:off x="2914104" y="1904535"/>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8" name="Arrow: Chevron 17">
              <a:extLst>
                <a:ext uri="{FF2B5EF4-FFF2-40B4-BE49-F238E27FC236}">
                  <a16:creationId xmlns:a16="http://schemas.microsoft.com/office/drawing/2014/main" id="{7B37C668-BAEE-484B-8CB8-ED1699F5FF53}"/>
                </a:ext>
              </a:extLst>
            </p:cNvPr>
            <p:cNvSpPr/>
            <p:nvPr/>
          </p:nvSpPr>
          <p:spPr>
            <a:xfrm>
              <a:off x="3214465" y="1904535"/>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 name="Arrow: Chevron 18">
              <a:extLst>
                <a:ext uri="{FF2B5EF4-FFF2-40B4-BE49-F238E27FC236}">
                  <a16:creationId xmlns:a16="http://schemas.microsoft.com/office/drawing/2014/main" id="{C1F2239E-95F0-4C3C-816A-08E2EA1D486B}"/>
                </a:ext>
              </a:extLst>
            </p:cNvPr>
            <p:cNvSpPr/>
            <p:nvPr/>
          </p:nvSpPr>
          <p:spPr>
            <a:xfrm>
              <a:off x="3524442" y="1915904"/>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grpSp>
        <p:nvGrpSpPr>
          <p:cNvPr id="21" name="Group 20">
            <a:extLst>
              <a:ext uri="{FF2B5EF4-FFF2-40B4-BE49-F238E27FC236}">
                <a16:creationId xmlns:a16="http://schemas.microsoft.com/office/drawing/2014/main" id="{CEEA8513-86FF-4424-922C-32F10CFD1893}"/>
              </a:ext>
            </a:extLst>
          </p:cNvPr>
          <p:cNvGrpSpPr/>
          <p:nvPr/>
        </p:nvGrpSpPr>
        <p:grpSpPr>
          <a:xfrm>
            <a:off x="5187484" y="1364440"/>
            <a:ext cx="701489" cy="464270"/>
            <a:chOff x="2914104" y="1904535"/>
            <a:chExt cx="935319" cy="619027"/>
          </a:xfrm>
        </p:grpSpPr>
        <p:sp>
          <p:nvSpPr>
            <p:cNvPr id="22" name="Arrow: Chevron 21">
              <a:extLst>
                <a:ext uri="{FF2B5EF4-FFF2-40B4-BE49-F238E27FC236}">
                  <a16:creationId xmlns:a16="http://schemas.microsoft.com/office/drawing/2014/main" id="{711DB1FD-306B-4517-857A-69DF88A11586}"/>
                </a:ext>
              </a:extLst>
            </p:cNvPr>
            <p:cNvSpPr/>
            <p:nvPr/>
          </p:nvSpPr>
          <p:spPr>
            <a:xfrm>
              <a:off x="2914104" y="1904535"/>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3" name="Arrow: Chevron 22">
              <a:extLst>
                <a:ext uri="{FF2B5EF4-FFF2-40B4-BE49-F238E27FC236}">
                  <a16:creationId xmlns:a16="http://schemas.microsoft.com/office/drawing/2014/main" id="{3519632B-B4B5-4DBF-A088-5B6FFDC1FACF}"/>
                </a:ext>
              </a:extLst>
            </p:cNvPr>
            <p:cNvSpPr/>
            <p:nvPr/>
          </p:nvSpPr>
          <p:spPr>
            <a:xfrm>
              <a:off x="3214465" y="1904535"/>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4" name="Arrow: Chevron 23">
              <a:extLst>
                <a:ext uri="{FF2B5EF4-FFF2-40B4-BE49-F238E27FC236}">
                  <a16:creationId xmlns:a16="http://schemas.microsoft.com/office/drawing/2014/main" id="{CE40A1CE-44D5-49DE-9A56-B63F6BDB91F3}"/>
                </a:ext>
              </a:extLst>
            </p:cNvPr>
            <p:cNvSpPr/>
            <p:nvPr/>
          </p:nvSpPr>
          <p:spPr>
            <a:xfrm>
              <a:off x="3524442" y="1915904"/>
              <a:ext cx="324981" cy="6076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cxnSp>
        <p:nvCxnSpPr>
          <p:cNvPr id="30" name="Straight Arrow Connector 29">
            <a:extLst>
              <a:ext uri="{FF2B5EF4-FFF2-40B4-BE49-F238E27FC236}">
                <a16:creationId xmlns:a16="http://schemas.microsoft.com/office/drawing/2014/main" id="{B2796961-3439-4013-9633-803D824DDA8E}"/>
              </a:ext>
            </a:extLst>
          </p:cNvPr>
          <p:cNvCxnSpPr>
            <a:cxnSpLocks/>
            <a:stCxn id="10" idx="2"/>
          </p:cNvCxnSpPr>
          <p:nvPr/>
        </p:nvCxnSpPr>
        <p:spPr>
          <a:xfrm flipH="1">
            <a:off x="6688971" y="1777091"/>
            <a:ext cx="4182" cy="24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D8A99FB-380C-4A4A-B4A8-70206A6912C4}"/>
              </a:ext>
            </a:extLst>
          </p:cNvPr>
          <p:cNvCxnSpPr/>
          <p:nvPr/>
        </p:nvCxnSpPr>
        <p:spPr>
          <a:xfrm>
            <a:off x="1774168" y="2014508"/>
            <a:ext cx="0" cy="16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EB69566-C8D8-4688-8AD1-72ECA6F6A1D9}"/>
              </a:ext>
            </a:extLst>
          </p:cNvPr>
          <p:cNvCxnSpPr/>
          <p:nvPr/>
        </p:nvCxnSpPr>
        <p:spPr>
          <a:xfrm>
            <a:off x="4346797" y="2014507"/>
            <a:ext cx="0" cy="16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3AAFFF-96F4-4756-ADE2-39417C1E6BA6}"/>
              </a:ext>
            </a:extLst>
          </p:cNvPr>
          <p:cNvCxnSpPr/>
          <p:nvPr/>
        </p:nvCxnSpPr>
        <p:spPr>
          <a:xfrm>
            <a:off x="6910634" y="2010465"/>
            <a:ext cx="0" cy="16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ooter Placeholder 46">
            <a:extLst>
              <a:ext uri="{FF2B5EF4-FFF2-40B4-BE49-F238E27FC236}">
                <a16:creationId xmlns:a16="http://schemas.microsoft.com/office/drawing/2014/main" id="{E4E3F2E1-D4B0-4BE5-B28F-407DA46917BD}"/>
              </a:ext>
            </a:extLst>
          </p:cNvPr>
          <p:cNvSpPr>
            <a:spLocks noGrp="1"/>
          </p:cNvSpPr>
          <p:nvPr>
            <p:ph type="ftr" sz="quarter" idx="11"/>
          </p:nvPr>
        </p:nvSpPr>
        <p:spPr>
          <a:ln>
            <a:solidFill>
              <a:schemeClr val="accent1"/>
            </a:solidFill>
          </a:ln>
        </p:spPr>
        <p:txBody>
          <a:bodyPr/>
          <a:lstStyle/>
          <a:p>
            <a:endParaRPr lang="en-IN" dirty="0"/>
          </a:p>
        </p:txBody>
      </p:sp>
      <p:sp>
        <p:nvSpPr>
          <p:cNvPr id="26" name="Rectangle 25">
            <a:extLst>
              <a:ext uri="{FF2B5EF4-FFF2-40B4-BE49-F238E27FC236}">
                <a16:creationId xmlns:a16="http://schemas.microsoft.com/office/drawing/2014/main" id="{774D2979-40A6-A247-863B-B8C2C4525117}"/>
              </a:ext>
            </a:extLst>
          </p:cNvPr>
          <p:cNvSpPr/>
          <p:nvPr/>
        </p:nvSpPr>
        <p:spPr>
          <a:xfrm>
            <a:off x="5683225" y="2167979"/>
            <a:ext cx="2262596" cy="2249186"/>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marL="514350" lvl="1" indent="-171450">
              <a:buFont typeface="Arial" panose="020B0604020202020204" pitchFamily="34" charset="0"/>
              <a:buChar char="•"/>
            </a:pPr>
            <a:endParaRPr lang="en-US" sz="1050" dirty="0">
              <a:solidFill>
                <a:schemeClr val="tx1"/>
              </a:solidFill>
            </a:endParaRPr>
          </a:p>
          <a:p>
            <a:pPr marL="514350" lvl="1" indent="-171450">
              <a:buFont typeface="Arial" panose="020B0604020202020204" pitchFamily="34" charset="0"/>
              <a:buChar char="•"/>
            </a:pPr>
            <a:r>
              <a:rPr lang="en-US" sz="1050" dirty="0">
                <a:solidFill>
                  <a:schemeClr val="tx1"/>
                </a:solidFill>
              </a:rPr>
              <a:t>Evaluate the most pressing problems of Uber</a:t>
            </a:r>
          </a:p>
          <a:p>
            <a:pPr marL="514350" lvl="1" indent="-171450">
              <a:buFont typeface="Arial" panose="020B0604020202020204" pitchFamily="34" charset="0"/>
              <a:buChar char="•"/>
            </a:pPr>
            <a:r>
              <a:rPr lang="en-US" sz="1050" dirty="0">
                <a:solidFill>
                  <a:schemeClr val="tx1"/>
                </a:solidFill>
              </a:rPr>
              <a:t>Identify gap between supply and demand</a:t>
            </a:r>
          </a:p>
          <a:p>
            <a:pPr marL="514350" lvl="1" indent="-171450">
              <a:buFont typeface="Arial" panose="020B0604020202020204" pitchFamily="34" charset="0"/>
              <a:buChar char="•"/>
            </a:pPr>
            <a:r>
              <a:rPr lang="en-US" sz="1050" dirty="0">
                <a:solidFill>
                  <a:schemeClr val="tx1"/>
                </a:solidFill>
              </a:rPr>
              <a:t>Ways to solve demand gap</a:t>
            </a:r>
          </a:p>
          <a:p>
            <a:pPr marL="514350" lvl="1" indent="-171450">
              <a:buFont typeface="Arial" panose="020B0604020202020204" pitchFamily="34" charset="0"/>
              <a:buChar char="•"/>
            </a:pPr>
            <a:endParaRPr lang="en-US" sz="1050" dirty="0">
              <a:solidFill>
                <a:schemeClr val="tx1"/>
              </a:solidFill>
            </a:endParaRPr>
          </a:p>
          <a:p>
            <a:pPr marL="342900" lvl="1"/>
            <a:endParaRPr lang="en-US" sz="1050" dirty="0">
              <a:solidFill>
                <a:schemeClr val="tx1"/>
              </a:solidFill>
            </a:endParaRPr>
          </a:p>
        </p:txBody>
      </p:sp>
    </p:spTree>
    <p:extLst>
      <p:ext uri="{BB962C8B-B14F-4D97-AF65-F5344CB8AC3E}">
        <p14:creationId xmlns:p14="http://schemas.microsoft.com/office/powerpoint/2010/main" val="325075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4345230" cy="62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200" b="1" dirty="0"/>
              <a:t>PROBLEM STATEMENT</a:t>
            </a:r>
            <a:endParaRPr sz="3200" b="1" dirty="0"/>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75180705-52CF-E04C-9501-BB9AE18C79A7}"/>
              </a:ext>
            </a:extLst>
          </p:cNvPr>
          <p:cNvPicPr>
            <a:picLocks noChangeAspect="1"/>
          </p:cNvPicPr>
          <p:nvPr/>
        </p:nvPicPr>
        <p:blipFill>
          <a:blip r:embed="rId3"/>
          <a:stretch>
            <a:fillRect/>
          </a:stretch>
        </p:blipFill>
        <p:spPr>
          <a:xfrm>
            <a:off x="5024793" y="87381"/>
            <a:ext cx="3985200" cy="2581409"/>
          </a:xfrm>
          <a:prstGeom prst="rect">
            <a:avLst/>
          </a:prstGeom>
        </p:spPr>
      </p:pic>
      <p:pic>
        <p:nvPicPr>
          <p:cNvPr id="5" name="Picture 4">
            <a:extLst>
              <a:ext uri="{FF2B5EF4-FFF2-40B4-BE49-F238E27FC236}">
                <a16:creationId xmlns:a16="http://schemas.microsoft.com/office/drawing/2014/main" id="{4E26BA51-3B75-8342-9191-13ED80F1B2AE}"/>
              </a:ext>
            </a:extLst>
          </p:cNvPr>
          <p:cNvPicPr>
            <a:picLocks noChangeAspect="1"/>
          </p:cNvPicPr>
          <p:nvPr/>
        </p:nvPicPr>
        <p:blipFill>
          <a:blip r:embed="rId4"/>
          <a:stretch>
            <a:fillRect/>
          </a:stretch>
        </p:blipFill>
        <p:spPr>
          <a:xfrm>
            <a:off x="144971" y="2183524"/>
            <a:ext cx="4088213" cy="2814145"/>
          </a:xfrm>
          <a:prstGeom prst="rect">
            <a:avLst/>
          </a:prstGeom>
        </p:spPr>
      </p:pic>
      <p:sp>
        <p:nvSpPr>
          <p:cNvPr id="11" name="Google Shape;794;p17">
            <a:extLst>
              <a:ext uri="{FF2B5EF4-FFF2-40B4-BE49-F238E27FC236}">
                <a16:creationId xmlns:a16="http://schemas.microsoft.com/office/drawing/2014/main" id="{E2B6EAAF-5FB7-B34D-9767-83B3E5A6BA5D}"/>
              </a:ext>
            </a:extLst>
          </p:cNvPr>
          <p:cNvSpPr txBox="1">
            <a:spLocks/>
          </p:cNvSpPr>
          <p:nvPr/>
        </p:nvSpPr>
        <p:spPr>
          <a:xfrm>
            <a:off x="5024793" y="2668790"/>
            <a:ext cx="3985200" cy="309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r>
              <a:rPr lang="en-IN"/>
              <a:t>Find out the supply demand gap </a:t>
            </a:r>
          </a:p>
          <a:p>
            <a:r>
              <a:rPr lang="en-IN"/>
              <a:t>Suggest ways to improve the situation</a:t>
            </a:r>
          </a:p>
          <a:p>
            <a:endParaRPr lang="en-IN"/>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1792" y="0"/>
            <a:ext cx="76860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dirty="0"/>
              <a:t>Analyzing the data by Requests in a day based on locations</a:t>
            </a:r>
            <a:endParaRPr sz="2400" dirty="0"/>
          </a:p>
        </p:txBody>
      </p:sp>
      <p:sp>
        <p:nvSpPr>
          <p:cNvPr id="786" name="Google Shape;786;p16"/>
          <p:cNvSpPr txBox="1">
            <a:spLocks noGrp="1"/>
          </p:cNvSpPr>
          <p:nvPr>
            <p:ph type="body" idx="1"/>
          </p:nvPr>
        </p:nvSpPr>
        <p:spPr>
          <a:xfrm>
            <a:off x="203648" y="1218008"/>
            <a:ext cx="3730800" cy="3022915"/>
          </a:xfrm>
          <a:prstGeom prst="rect">
            <a:avLst/>
          </a:prstGeom>
        </p:spPr>
        <p:txBody>
          <a:bodyPr spcFirstLastPara="1" wrap="square" lIns="91425" tIns="91425" rIns="91425" bIns="91425" anchor="t" anchorCtr="0">
            <a:noAutofit/>
          </a:bodyPr>
          <a:lstStyle/>
          <a:p>
            <a:pPr marL="285750" indent="-285750">
              <a:buClr>
                <a:schemeClr val="dk1"/>
              </a:buClr>
              <a:buSzPts val="1100"/>
            </a:pPr>
            <a:endParaRPr lang="en-US" sz="1400" dirty="0"/>
          </a:p>
          <a:p>
            <a:pPr marL="285750" indent="-285750">
              <a:buClr>
                <a:schemeClr val="dk1"/>
              </a:buClr>
              <a:buSzPts val="1100"/>
            </a:pPr>
            <a:endParaRPr lang="en-US" sz="1400" dirty="0"/>
          </a:p>
          <a:p>
            <a:pPr marL="285750" indent="-285750">
              <a:buClr>
                <a:schemeClr val="dk1"/>
              </a:buClr>
              <a:buSzPts val="1100"/>
            </a:pPr>
            <a:r>
              <a:rPr lang="en-US" sz="1400" dirty="0"/>
              <a:t>It clearly depicts that number of requests are more in the city area during the day time</a:t>
            </a:r>
          </a:p>
          <a:p>
            <a:pPr marL="285750" indent="-285750">
              <a:buClr>
                <a:schemeClr val="dk1"/>
              </a:buClr>
              <a:buSzPts val="1100"/>
            </a:pPr>
            <a:endParaRPr lang="en-US" sz="1400" dirty="0"/>
          </a:p>
          <a:p>
            <a:pPr marL="285750" indent="-285750">
              <a:buClr>
                <a:schemeClr val="dk1"/>
              </a:buClr>
              <a:buSzPts val="1100"/>
            </a:pPr>
            <a:r>
              <a:rPr lang="en-US" sz="1400" dirty="0"/>
              <a:t>Number of requests are higher from the airport during the late evening and night time</a:t>
            </a:r>
            <a:endParaRPr sz="1400" dirty="0">
              <a:solidFill>
                <a:srgbClr val="FFFFFF"/>
              </a:solidFill>
            </a:endParaRPr>
          </a:p>
        </p:txBody>
      </p:sp>
      <p:sp>
        <p:nvSpPr>
          <p:cNvPr id="4" name="Rectangle 2">
            <a:extLst>
              <a:ext uri="{FF2B5EF4-FFF2-40B4-BE49-F238E27FC236}">
                <a16:creationId xmlns:a16="http://schemas.microsoft.com/office/drawing/2014/main" id="{8AE26EDD-F063-2840-964D-354C03E808EE}"/>
              </a:ext>
            </a:extLst>
          </p:cNvPr>
          <p:cNvSpPr>
            <a:spLocks noChangeArrowheads="1"/>
          </p:cNvSpPr>
          <p:nvPr/>
        </p:nvSpPr>
        <p:spPr bwMode="auto">
          <a:xfrm flipV="1">
            <a:off x="5604309" y="697308"/>
            <a:ext cx="68662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var/folders/kn/x6l50b4543919nk1ydprkbhm0000gn/T/com.microsoft.Word/WebArchiveCopyPasteTempFiles/plot_zoom_png?width=759&amp;height=858">
            <a:extLst>
              <a:ext uri="{FF2B5EF4-FFF2-40B4-BE49-F238E27FC236}">
                <a16:creationId xmlns:a16="http://schemas.microsoft.com/office/drawing/2014/main" id="{C498E9FC-0535-7A47-A3E5-797034DABB6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004496" y="1218008"/>
            <a:ext cx="5032920" cy="3842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80" y="262025"/>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CONSIDERING TO HAVE 5 SLOTS IN A DAY</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en" dirty="0"/>
              <a:t>Binning the time to different slots for </a:t>
            </a:r>
            <a:r>
              <a:rPr lang="en-IN" dirty="0"/>
              <a:t>analysing the demand</a:t>
            </a:r>
          </a:p>
        </p:txBody>
      </p:sp>
      <p:graphicFrame>
        <p:nvGraphicFramePr>
          <p:cNvPr id="2" name="Table 1">
            <a:extLst>
              <a:ext uri="{FF2B5EF4-FFF2-40B4-BE49-F238E27FC236}">
                <a16:creationId xmlns:a16="http://schemas.microsoft.com/office/drawing/2014/main" id="{C9D789F8-365B-A946-9DB8-6082297D8423}"/>
              </a:ext>
            </a:extLst>
          </p:cNvPr>
          <p:cNvGraphicFramePr>
            <a:graphicFrameLocks noGrp="1"/>
          </p:cNvGraphicFramePr>
          <p:nvPr>
            <p:extLst>
              <p:ext uri="{D42A27DB-BD31-4B8C-83A1-F6EECF244321}">
                <p14:modId xmlns:p14="http://schemas.microsoft.com/office/powerpoint/2010/main" val="1197283916"/>
              </p:ext>
            </p:extLst>
          </p:nvPr>
        </p:nvGraphicFramePr>
        <p:xfrm>
          <a:off x="1534680" y="2205114"/>
          <a:ext cx="6096000" cy="22250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3771665158"/>
                    </a:ext>
                  </a:extLst>
                </a:gridCol>
                <a:gridCol w="3048000">
                  <a:extLst>
                    <a:ext uri="{9D8B030D-6E8A-4147-A177-3AD203B41FA5}">
                      <a16:colId xmlns:a16="http://schemas.microsoft.com/office/drawing/2014/main" val="2868418988"/>
                    </a:ext>
                  </a:extLst>
                </a:gridCol>
              </a:tblGrid>
              <a:tr h="370840">
                <a:tc>
                  <a:txBody>
                    <a:bodyPr/>
                    <a:lstStyle/>
                    <a:p>
                      <a:pPr algn="ctr"/>
                      <a:r>
                        <a:rPr lang="en-US" sz="1600" u="none" strike="noStrike" cap="none" dirty="0">
                          <a:sym typeface="Titillium Web ExtraLight"/>
                        </a:rPr>
                        <a:t>TIME</a:t>
                      </a:r>
                      <a:endParaRPr lang="en-US" sz="1600" b="1" i="0" u="none" strike="noStrike" cap="none" dirty="0">
                        <a:solidFill>
                          <a:schemeClr val="bg1">
                            <a:lumMod val="65000"/>
                          </a:schemeClr>
                        </a:solidFill>
                        <a:latin typeface="Titillium Web ExtraLight"/>
                        <a:sym typeface="Titillium Web ExtraLight"/>
                      </a:endParaRPr>
                    </a:p>
                  </a:txBody>
                  <a:tcPr/>
                </a:tc>
                <a:tc>
                  <a:txBody>
                    <a:bodyPr/>
                    <a:lstStyle/>
                    <a:p>
                      <a:pPr algn="ctr"/>
                      <a:r>
                        <a:rPr lang="en-US" sz="1600" u="none" strike="noStrike" cap="none" dirty="0">
                          <a:sym typeface="Titillium Web ExtraLight"/>
                        </a:rPr>
                        <a:t>SLOT</a:t>
                      </a:r>
                      <a:endParaRPr lang="en-US" sz="1600" b="1" i="0" u="none" strike="noStrike" cap="none" dirty="0">
                        <a:solidFill>
                          <a:schemeClr val="bg1">
                            <a:lumMod val="65000"/>
                          </a:schemeClr>
                        </a:solidFill>
                        <a:latin typeface="Titillium Web ExtraLight"/>
                        <a:sym typeface="Titillium Web ExtraLight"/>
                      </a:endParaRPr>
                    </a:p>
                  </a:txBody>
                  <a:tcPr/>
                </a:tc>
                <a:extLst>
                  <a:ext uri="{0D108BD9-81ED-4DB2-BD59-A6C34878D82A}">
                    <a16:rowId xmlns:a16="http://schemas.microsoft.com/office/drawing/2014/main" val="3262051662"/>
                  </a:ext>
                </a:extLst>
              </a:tr>
              <a:tr h="370840">
                <a:tc>
                  <a:txBody>
                    <a:bodyPr/>
                    <a:lstStyle/>
                    <a:p>
                      <a:pPr algn="ctr"/>
                      <a:r>
                        <a:rPr lang="en-US" sz="1400" u="none" strike="noStrike" cap="none" dirty="0">
                          <a:sym typeface="Titillium Web ExtraLight"/>
                        </a:rPr>
                        <a:t>12AM– 5AM</a:t>
                      </a:r>
                      <a:endParaRPr lang="en-US" sz="1400" b="0" i="0" u="none" strike="noStrike" cap="none" dirty="0">
                        <a:solidFill>
                          <a:schemeClr val="bg1">
                            <a:lumMod val="65000"/>
                          </a:schemeClr>
                        </a:solidFill>
                        <a:latin typeface="Titillium Web"/>
                        <a:sym typeface="Titillium Web ExtraLight"/>
                      </a:endParaRPr>
                    </a:p>
                  </a:txBody>
                  <a:tcPr/>
                </a:tc>
                <a:tc>
                  <a:txBody>
                    <a:bodyPr/>
                    <a:lstStyle/>
                    <a:p>
                      <a:pPr algn="ctr"/>
                      <a:r>
                        <a:rPr lang="en-US" sz="1400" u="none" strike="noStrike" cap="none" dirty="0">
                          <a:sym typeface="Titillium Web ExtraLight"/>
                        </a:rPr>
                        <a:t>Early Morning</a:t>
                      </a:r>
                      <a:endParaRPr lang="en-US" sz="1400" b="0" i="0" u="none" strike="noStrike" cap="none" dirty="0">
                        <a:solidFill>
                          <a:schemeClr val="bg1">
                            <a:lumMod val="65000"/>
                          </a:schemeClr>
                        </a:solidFill>
                        <a:latin typeface="Titillium Web"/>
                        <a:sym typeface="Titillium Web ExtraLight"/>
                      </a:endParaRPr>
                    </a:p>
                  </a:txBody>
                  <a:tcPr/>
                </a:tc>
                <a:extLst>
                  <a:ext uri="{0D108BD9-81ED-4DB2-BD59-A6C34878D82A}">
                    <a16:rowId xmlns:a16="http://schemas.microsoft.com/office/drawing/2014/main" val="137368811"/>
                  </a:ext>
                </a:extLst>
              </a:tr>
              <a:tr h="370840">
                <a:tc>
                  <a:txBody>
                    <a:bodyPr/>
                    <a:lstStyle/>
                    <a:p>
                      <a:pPr algn="ctr"/>
                      <a:r>
                        <a:rPr lang="en-US" sz="1400" u="none" strike="noStrike" cap="none" dirty="0">
                          <a:sym typeface="Titillium Web ExtraLight"/>
                        </a:rPr>
                        <a:t>5AM – 10AM</a:t>
                      </a:r>
                      <a:endParaRPr lang="en-US" sz="1400" b="0" i="0" u="none" strike="noStrike" cap="none" dirty="0">
                        <a:solidFill>
                          <a:schemeClr val="bg1">
                            <a:lumMod val="65000"/>
                          </a:schemeClr>
                        </a:solidFill>
                        <a:latin typeface="Titillium Web"/>
                        <a:sym typeface="Titillium Web ExtraLight"/>
                      </a:endParaRPr>
                    </a:p>
                  </a:txBody>
                  <a:tcPr/>
                </a:tc>
                <a:tc>
                  <a:txBody>
                    <a:bodyPr/>
                    <a:lstStyle/>
                    <a:p>
                      <a:pPr algn="ctr"/>
                      <a:r>
                        <a:rPr lang="en-US" sz="1400" u="none" strike="noStrike" cap="none" dirty="0">
                          <a:sym typeface="Titillium Web ExtraLight"/>
                        </a:rPr>
                        <a:t>Morning</a:t>
                      </a:r>
                      <a:endParaRPr lang="en-US" sz="1400" b="0" i="0" u="none" strike="noStrike" cap="none" dirty="0">
                        <a:solidFill>
                          <a:schemeClr val="bg1">
                            <a:lumMod val="65000"/>
                          </a:schemeClr>
                        </a:solidFill>
                        <a:latin typeface="Titillium Web"/>
                        <a:sym typeface="Titillium Web ExtraLight"/>
                      </a:endParaRPr>
                    </a:p>
                  </a:txBody>
                  <a:tcPr/>
                </a:tc>
                <a:extLst>
                  <a:ext uri="{0D108BD9-81ED-4DB2-BD59-A6C34878D82A}">
                    <a16:rowId xmlns:a16="http://schemas.microsoft.com/office/drawing/2014/main" val="1823231000"/>
                  </a:ext>
                </a:extLst>
              </a:tr>
              <a:tr h="370840">
                <a:tc>
                  <a:txBody>
                    <a:bodyPr/>
                    <a:lstStyle/>
                    <a:p>
                      <a:pPr algn="ctr"/>
                      <a:r>
                        <a:rPr lang="en-US" sz="1400" u="none" strike="noStrike" cap="none" dirty="0">
                          <a:sym typeface="Titillium Web ExtraLight"/>
                        </a:rPr>
                        <a:t>10AM – 5PM</a:t>
                      </a:r>
                      <a:endParaRPr lang="en-US" sz="1400" b="0" i="0" u="none" strike="noStrike" cap="none" dirty="0">
                        <a:solidFill>
                          <a:schemeClr val="bg1">
                            <a:lumMod val="65000"/>
                          </a:schemeClr>
                        </a:solidFill>
                        <a:latin typeface="Titillium Web"/>
                        <a:sym typeface="Titillium Web ExtraLight"/>
                      </a:endParaRPr>
                    </a:p>
                  </a:txBody>
                  <a:tcPr/>
                </a:tc>
                <a:tc>
                  <a:txBody>
                    <a:bodyPr/>
                    <a:lstStyle/>
                    <a:p>
                      <a:pPr algn="ctr"/>
                      <a:r>
                        <a:rPr lang="en-US" sz="1400" u="none" strike="noStrike" cap="none" dirty="0">
                          <a:sym typeface="Titillium Web ExtraLight"/>
                        </a:rPr>
                        <a:t>Mid Day</a:t>
                      </a:r>
                      <a:endParaRPr lang="en-US" sz="1400" b="0" i="0" u="none" strike="noStrike" cap="none" dirty="0">
                        <a:solidFill>
                          <a:schemeClr val="bg1">
                            <a:lumMod val="65000"/>
                          </a:schemeClr>
                        </a:solidFill>
                        <a:latin typeface="Titillium Web"/>
                        <a:sym typeface="Titillium Web ExtraLight"/>
                      </a:endParaRPr>
                    </a:p>
                  </a:txBody>
                  <a:tcPr/>
                </a:tc>
                <a:extLst>
                  <a:ext uri="{0D108BD9-81ED-4DB2-BD59-A6C34878D82A}">
                    <a16:rowId xmlns:a16="http://schemas.microsoft.com/office/drawing/2014/main" val="2223393776"/>
                  </a:ext>
                </a:extLst>
              </a:tr>
              <a:tr h="370840">
                <a:tc>
                  <a:txBody>
                    <a:bodyPr/>
                    <a:lstStyle/>
                    <a:p>
                      <a:pPr algn="ctr"/>
                      <a:r>
                        <a:rPr lang="en-US" sz="1400" u="none" strike="noStrike" cap="none" dirty="0">
                          <a:sym typeface="Titillium Web ExtraLight"/>
                        </a:rPr>
                        <a:t>5PM – 10PM</a:t>
                      </a:r>
                      <a:endParaRPr lang="en-US" sz="1400" b="0" i="0" u="none" strike="noStrike" cap="none" dirty="0">
                        <a:solidFill>
                          <a:schemeClr val="bg1">
                            <a:lumMod val="65000"/>
                          </a:schemeClr>
                        </a:solidFill>
                        <a:latin typeface="Titillium Web"/>
                        <a:sym typeface="Titillium Web ExtraLight"/>
                      </a:endParaRPr>
                    </a:p>
                  </a:txBody>
                  <a:tcPr/>
                </a:tc>
                <a:tc>
                  <a:txBody>
                    <a:bodyPr/>
                    <a:lstStyle/>
                    <a:p>
                      <a:pPr algn="ctr"/>
                      <a:r>
                        <a:rPr lang="en-US" sz="1400" u="none" strike="noStrike" cap="none" dirty="0">
                          <a:sym typeface="Titillium Web ExtraLight"/>
                        </a:rPr>
                        <a:t>Late evening</a:t>
                      </a:r>
                      <a:endParaRPr lang="en-US" sz="1400" b="0" i="0" u="none" strike="noStrike" cap="none" dirty="0">
                        <a:solidFill>
                          <a:schemeClr val="bg1">
                            <a:lumMod val="65000"/>
                          </a:schemeClr>
                        </a:solidFill>
                        <a:latin typeface="Titillium Web"/>
                        <a:sym typeface="Titillium Web ExtraLight"/>
                      </a:endParaRPr>
                    </a:p>
                  </a:txBody>
                  <a:tcPr/>
                </a:tc>
                <a:extLst>
                  <a:ext uri="{0D108BD9-81ED-4DB2-BD59-A6C34878D82A}">
                    <a16:rowId xmlns:a16="http://schemas.microsoft.com/office/drawing/2014/main" val="1956229031"/>
                  </a:ext>
                </a:extLst>
              </a:tr>
              <a:tr h="370840">
                <a:tc>
                  <a:txBody>
                    <a:bodyPr/>
                    <a:lstStyle/>
                    <a:p>
                      <a:pPr algn="ctr"/>
                      <a:r>
                        <a:rPr lang="en-US" sz="1400" u="none" strike="noStrike" cap="none" dirty="0">
                          <a:sym typeface="Titillium Web ExtraLight"/>
                        </a:rPr>
                        <a:t>10PM – 12AM</a:t>
                      </a:r>
                      <a:endParaRPr lang="en-US" sz="1400" b="0" i="0" u="none" strike="noStrike" cap="none" dirty="0">
                        <a:solidFill>
                          <a:schemeClr val="bg1">
                            <a:lumMod val="65000"/>
                          </a:schemeClr>
                        </a:solidFill>
                        <a:latin typeface="Titillium Web"/>
                        <a:sym typeface="Titillium Web ExtraLight"/>
                      </a:endParaRPr>
                    </a:p>
                  </a:txBody>
                  <a:tcPr/>
                </a:tc>
                <a:tc>
                  <a:txBody>
                    <a:bodyPr/>
                    <a:lstStyle/>
                    <a:p>
                      <a:pPr algn="ctr"/>
                      <a:r>
                        <a:rPr lang="en-US" sz="1400" u="none" strike="noStrike" cap="none" dirty="0">
                          <a:sym typeface="Titillium Web ExtraLight"/>
                        </a:rPr>
                        <a:t>Night</a:t>
                      </a:r>
                      <a:endParaRPr lang="en-US" sz="1400" b="0" i="0" u="none" strike="noStrike" cap="none" dirty="0">
                        <a:solidFill>
                          <a:schemeClr val="bg1">
                            <a:lumMod val="65000"/>
                          </a:schemeClr>
                        </a:solidFill>
                        <a:latin typeface="Titillium Web"/>
                        <a:sym typeface="Titillium Web ExtraLight"/>
                      </a:endParaRPr>
                    </a:p>
                  </a:txBody>
                  <a:tcPr/>
                </a:tc>
                <a:extLst>
                  <a:ext uri="{0D108BD9-81ED-4DB2-BD59-A6C34878D82A}">
                    <a16:rowId xmlns:a16="http://schemas.microsoft.com/office/drawing/2014/main" val="421644363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4" name="Google Shape;784;p16">
            <a:extLst>
              <a:ext uri="{FF2B5EF4-FFF2-40B4-BE49-F238E27FC236}">
                <a16:creationId xmlns:a16="http://schemas.microsoft.com/office/drawing/2014/main" id="{D8F12A43-C24F-C94D-8090-F104E2D2C677}"/>
              </a:ext>
            </a:extLst>
          </p:cNvPr>
          <p:cNvSpPr txBox="1">
            <a:spLocks/>
          </p:cNvSpPr>
          <p:nvPr/>
        </p:nvSpPr>
        <p:spPr>
          <a:xfrm>
            <a:off x="345547" y="346070"/>
            <a:ext cx="3531476"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rgbClr val="FFFFFF"/>
                </a:solidFill>
                <a:latin typeface="Titillium Web ExtraLight"/>
                <a:sym typeface="Titillium Web ExtraLight"/>
              </a:rPr>
              <a:t>Deeper analysis of requests</a:t>
            </a:r>
          </a:p>
        </p:txBody>
      </p:sp>
      <p:sp>
        <p:nvSpPr>
          <p:cNvPr id="2" name="Rectangle 2">
            <a:extLst>
              <a:ext uri="{FF2B5EF4-FFF2-40B4-BE49-F238E27FC236}">
                <a16:creationId xmlns:a16="http://schemas.microsoft.com/office/drawing/2014/main" id="{009C1983-A841-A44D-BC50-85E67AC94E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descr="/var/folders/kn/x6l50b4543919nk1ydprkbhm0000gn/T/com.microsoft.Word/WebArchiveCopyPasteTempFiles/plot_zoom_png?width=759&amp;height=858">
            <a:extLst>
              <a:ext uri="{FF2B5EF4-FFF2-40B4-BE49-F238E27FC236}">
                <a16:creationId xmlns:a16="http://schemas.microsoft.com/office/drawing/2014/main" id="{F2C8D174-19F8-DE4F-8EF7-1BB49C6D4E94}"/>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091151" y="74649"/>
            <a:ext cx="4966139" cy="499790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86;p16">
            <a:extLst>
              <a:ext uri="{FF2B5EF4-FFF2-40B4-BE49-F238E27FC236}">
                <a16:creationId xmlns:a16="http://schemas.microsoft.com/office/drawing/2014/main" id="{C1CECE0C-5464-2547-A9C1-4A7FC2DC0ECD}"/>
              </a:ext>
            </a:extLst>
          </p:cNvPr>
          <p:cNvSpPr txBox="1">
            <a:spLocks noGrp="1"/>
          </p:cNvSpPr>
          <p:nvPr>
            <p:ph type="body" idx="1"/>
          </p:nvPr>
        </p:nvSpPr>
        <p:spPr>
          <a:xfrm>
            <a:off x="146223" y="1554830"/>
            <a:ext cx="3730800" cy="3022915"/>
          </a:xfrm>
          <a:prstGeom prst="rect">
            <a:avLst/>
          </a:prstGeom>
        </p:spPr>
        <p:txBody>
          <a:bodyPr spcFirstLastPara="1" wrap="square" lIns="91425" tIns="91425" rIns="91425" bIns="91425" anchor="t" anchorCtr="0">
            <a:noAutofit/>
          </a:bodyPr>
          <a:lstStyle/>
          <a:p>
            <a:pPr marL="285750" indent="-285750" algn="l">
              <a:buClr>
                <a:schemeClr val="dk1"/>
              </a:buClr>
              <a:buSzPts val="1100"/>
            </a:pPr>
            <a:endParaRPr lang="en-US" sz="1400" dirty="0"/>
          </a:p>
          <a:p>
            <a:pPr marL="285750" indent="-285750" algn="l">
              <a:buClr>
                <a:schemeClr val="dk1"/>
              </a:buClr>
              <a:buSzPts val="1100"/>
            </a:pPr>
            <a:endParaRPr lang="en-US" sz="1400" dirty="0"/>
          </a:p>
          <a:p>
            <a:pPr marL="285750" indent="-285750" algn="l">
              <a:buClr>
                <a:schemeClr val="dk1"/>
              </a:buClr>
              <a:buSzPts val="1100"/>
              <a:buFont typeface="Titillium Web"/>
              <a:buChar char="▫"/>
            </a:pPr>
            <a:r>
              <a:rPr lang="en-US" sz="1400" dirty="0">
                <a:latin typeface="Titillium Web"/>
                <a:sym typeface="Titillium Web"/>
              </a:rPr>
              <a:t>High cancellation during the morning times</a:t>
            </a:r>
          </a:p>
          <a:p>
            <a:pPr marL="285750" indent="-285750" algn="l">
              <a:buClr>
                <a:schemeClr val="dk1"/>
              </a:buClr>
              <a:buSzPts val="1100"/>
              <a:buFont typeface="Titillium Web"/>
              <a:buChar char="▫"/>
            </a:pPr>
            <a:endParaRPr lang="en-US" sz="1400" dirty="0">
              <a:latin typeface="Titillium Web"/>
              <a:sym typeface="Titillium Web"/>
            </a:endParaRPr>
          </a:p>
          <a:p>
            <a:pPr marL="285750" indent="-285750" algn="l">
              <a:buClr>
                <a:schemeClr val="dk1"/>
              </a:buClr>
              <a:buSzPts val="1100"/>
              <a:buFont typeface="Titillium Web"/>
              <a:buChar char="▫"/>
            </a:pPr>
            <a:r>
              <a:rPr lang="en-US" sz="1400" dirty="0">
                <a:latin typeface="Titillium Web"/>
                <a:sym typeface="Titillium Web"/>
              </a:rPr>
              <a:t>Unavailability of cars during the late evenings and night times</a:t>
            </a:r>
          </a:p>
          <a:p>
            <a:pPr marL="285750" indent="-285750" algn="l">
              <a:buClr>
                <a:schemeClr val="dk1"/>
              </a:buClr>
              <a:buSzPts val="1100"/>
              <a:buFont typeface="Titillium Web"/>
              <a:buChar char="▫"/>
            </a:pPr>
            <a:endParaRPr lang="en-US" sz="1400" dirty="0">
              <a:latin typeface="Titillium Web"/>
              <a:sym typeface="Titillium Web"/>
            </a:endParaRPr>
          </a:p>
          <a:p>
            <a:pPr marL="285750" indent="-285750" algn="l">
              <a:buClr>
                <a:schemeClr val="dk1"/>
              </a:buClr>
              <a:buSzPts val="1100"/>
              <a:buFont typeface="Titillium Web"/>
              <a:buChar char="▫"/>
            </a:pPr>
            <a:r>
              <a:rPr lang="en-US" sz="1400" dirty="0">
                <a:latin typeface="Titillium Web"/>
                <a:sym typeface="Titillium Web"/>
              </a:rPr>
              <a:t>Common pattern on all the days</a:t>
            </a:r>
            <a:endParaRPr sz="1400" dirty="0">
              <a:latin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9" name="Google Shape;784;p16">
            <a:extLst>
              <a:ext uri="{FF2B5EF4-FFF2-40B4-BE49-F238E27FC236}">
                <a16:creationId xmlns:a16="http://schemas.microsoft.com/office/drawing/2014/main" id="{026D74F8-1C6E-A944-B36F-0D1FCAB76174}"/>
              </a:ext>
            </a:extLst>
          </p:cNvPr>
          <p:cNvSpPr txBox="1">
            <a:spLocks/>
          </p:cNvSpPr>
          <p:nvPr/>
        </p:nvSpPr>
        <p:spPr>
          <a:xfrm>
            <a:off x="338959" y="858449"/>
            <a:ext cx="3783723"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rgbClr val="FFFFFF"/>
                </a:solidFill>
                <a:latin typeface="Titillium Web ExtraLight"/>
                <a:sym typeface="Titillium Web ExtraLight"/>
              </a:rPr>
              <a:t>Deeper analysis of requests based on pickup point</a:t>
            </a:r>
          </a:p>
        </p:txBody>
      </p:sp>
      <p:sp>
        <p:nvSpPr>
          <p:cNvPr id="6" name="Rectangle 2">
            <a:extLst>
              <a:ext uri="{FF2B5EF4-FFF2-40B4-BE49-F238E27FC236}">
                <a16:creationId xmlns:a16="http://schemas.microsoft.com/office/drawing/2014/main" id="{FC0B4EBA-B417-B44A-967B-D724CF55125C}"/>
              </a:ext>
            </a:extLst>
          </p:cNvPr>
          <p:cNvSpPr>
            <a:spLocks noChangeArrowheads="1"/>
          </p:cNvSpPr>
          <p:nvPr/>
        </p:nvSpPr>
        <p:spPr bwMode="auto">
          <a:xfrm flipV="1">
            <a:off x="5976279" y="-1147381"/>
            <a:ext cx="63208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3" descr="/var/folders/kn/x6l50b4543919nk1ydprkbhm0000gn/T/com.microsoft.Word/WebArchiveCopyPasteTempFiles/plot_zoom_png?width=759&amp;height=858">
            <a:extLst>
              <a:ext uri="{FF2B5EF4-FFF2-40B4-BE49-F238E27FC236}">
                <a16:creationId xmlns:a16="http://schemas.microsoft.com/office/drawing/2014/main" id="{0D8CA147-FF9D-7841-856C-FC18E4ED35F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296103" y="62131"/>
            <a:ext cx="4749800" cy="5026189"/>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86;p16">
            <a:extLst>
              <a:ext uri="{FF2B5EF4-FFF2-40B4-BE49-F238E27FC236}">
                <a16:creationId xmlns:a16="http://schemas.microsoft.com/office/drawing/2014/main" id="{737CE67B-0E5D-694B-88DC-8C89B2C6E208}"/>
              </a:ext>
            </a:extLst>
          </p:cNvPr>
          <p:cNvSpPr txBox="1">
            <a:spLocks/>
          </p:cNvSpPr>
          <p:nvPr/>
        </p:nvSpPr>
        <p:spPr>
          <a:xfrm>
            <a:off x="165538" y="1715849"/>
            <a:ext cx="3730800" cy="3022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9pPr>
          </a:lstStyle>
          <a:p>
            <a:pPr marL="285750" indent="-285750">
              <a:buClr>
                <a:schemeClr val="dk1"/>
              </a:buClr>
              <a:buSzPts val="1100"/>
            </a:pPr>
            <a:endParaRPr lang="en-US" sz="1400" dirty="0"/>
          </a:p>
          <a:p>
            <a:pPr marL="285750" indent="-285750">
              <a:buClr>
                <a:schemeClr val="dk1"/>
              </a:buClr>
              <a:buSzPts val="1100"/>
            </a:pPr>
            <a:endParaRPr lang="en-US" sz="1400" dirty="0"/>
          </a:p>
          <a:p>
            <a:pPr marL="285750" indent="-285750">
              <a:buClr>
                <a:schemeClr val="dk1"/>
              </a:buClr>
              <a:buSzPts val="1100"/>
              <a:buFont typeface="Titillium Web"/>
              <a:buChar char="▫"/>
            </a:pPr>
            <a:r>
              <a:rPr lang="en-US" sz="1400" dirty="0">
                <a:solidFill>
                  <a:srgbClr val="FFFFFF"/>
                </a:solidFill>
                <a:sym typeface="Titillium Web ExtraLight"/>
              </a:rPr>
              <a:t>More number of requests from the city in the morning time</a:t>
            </a:r>
          </a:p>
          <a:p>
            <a:pPr marL="285750" indent="-285750">
              <a:buClr>
                <a:schemeClr val="dk1"/>
              </a:buClr>
              <a:buSzPts val="1100"/>
              <a:buFont typeface="Titillium Web"/>
              <a:buChar char="▫"/>
            </a:pPr>
            <a:endParaRPr lang="en-US" sz="1400" dirty="0">
              <a:solidFill>
                <a:srgbClr val="FFFFFF"/>
              </a:solidFill>
              <a:sym typeface="Titillium Web ExtraLight"/>
            </a:endParaRPr>
          </a:p>
          <a:p>
            <a:pPr marL="285750" indent="-285750">
              <a:buClr>
                <a:schemeClr val="dk1"/>
              </a:buClr>
              <a:buSzPts val="1100"/>
              <a:buFont typeface="Titillium Web"/>
              <a:buChar char="▫"/>
            </a:pPr>
            <a:r>
              <a:rPr lang="en-US" sz="1400" dirty="0">
                <a:solidFill>
                  <a:srgbClr val="FFFFFF"/>
                </a:solidFill>
                <a:sym typeface="Titillium Web ExtraLight"/>
              </a:rPr>
              <a:t>Demand for cars is higher in the evening and night time from airport region</a:t>
            </a:r>
          </a:p>
          <a:p>
            <a:pPr marL="285750" indent="-285750">
              <a:buClr>
                <a:schemeClr val="dk1"/>
              </a:buClr>
              <a:buSzPts val="1100"/>
              <a:buFont typeface="Titillium Web"/>
              <a:buChar char="▫"/>
            </a:pPr>
            <a:endParaRPr lang="en-US" sz="1400" dirty="0">
              <a:solidFill>
                <a:srgbClr val="FFFFFF"/>
              </a:solidFill>
              <a:sym typeface="Titillium Web ExtraLight"/>
            </a:endParaRPr>
          </a:p>
          <a:p>
            <a:pPr marL="285750" indent="-285750">
              <a:buClr>
                <a:schemeClr val="dk1"/>
              </a:buClr>
              <a:buSzPts val="1100"/>
              <a:buFont typeface="Titillium Web"/>
              <a:buChar char="▫"/>
            </a:pPr>
            <a:r>
              <a:rPr lang="en-US" sz="1400" dirty="0">
                <a:solidFill>
                  <a:srgbClr val="FFFFFF"/>
                </a:solidFill>
                <a:sym typeface="Titillium Web ExtraLight"/>
              </a:rPr>
              <a:t>Trend continues to be same on all the days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Rectangle 2">
            <a:extLst>
              <a:ext uri="{FF2B5EF4-FFF2-40B4-BE49-F238E27FC236}">
                <a16:creationId xmlns:a16="http://schemas.microsoft.com/office/drawing/2014/main" id="{E6B197E7-D337-1642-93C9-5DE57D58910D}"/>
              </a:ext>
            </a:extLst>
          </p:cNvPr>
          <p:cNvSpPr>
            <a:spLocks noChangeArrowheads="1"/>
          </p:cNvSpPr>
          <p:nvPr/>
        </p:nvSpPr>
        <p:spPr bwMode="auto">
          <a:xfrm flipV="1">
            <a:off x="1892490" y="-638505"/>
            <a:ext cx="65893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4" descr="/var/folders/kn/x6l50b4543919nk1ydprkbhm0000gn/T/com.microsoft.Word/WebArchiveCopyPasteTempFiles/plot_zoom_png?width=759&amp;height=858">
            <a:extLst>
              <a:ext uri="{FF2B5EF4-FFF2-40B4-BE49-F238E27FC236}">
                <a16:creationId xmlns:a16="http://schemas.microsoft.com/office/drawing/2014/main" id="{A4D8F0EF-F1FA-E142-9791-033F39B381D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92464" y="275896"/>
            <a:ext cx="4579081" cy="4572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84;p16">
            <a:extLst>
              <a:ext uri="{FF2B5EF4-FFF2-40B4-BE49-F238E27FC236}">
                <a16:creationId xmlns:a16="http://schemas.microsoft.com/office/drawing/2014/main" id="{E3B55634-A0A1-C347-8DAB-E5F6330EE226}"/>
              </a:ext>
            </a:extLst>
          </p:cNvPr>
          <p:cNvSpPr txBox="1">
            <a:spLocks/>
          </p:cNvSpPr>
          <p:nvPr/>
        </p:nvSpPr>
        <p:spPr>
          <a:xfrm>
            <a:off x="5005552" y="275896"/>
            <a:ext cx="4023019" cy="72521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rgbClr val="FFFFFF"/>
                </a:solidFill>
                <a:latin typeface="Titillium Web ExtraLight"/>
                <a:sym typeface="Titillium Web ExtraLight"/>
              </a:rPr>
              <a:t>PROBLEM IDENTIFIED</a:t>
            </a:r>
          </a:p>
        </p:txBody>
      </p:sp>
      <p:pic>
        <p:nvPicPr>
          <p:cNvPr id="3" name="Picture 2">
            <a:extLst>
              <a:ext uri="{FF2B5EF4-FFF2-40B4-BE49-F238E27FC236}">
                <a16:creationId xmlns:a16="http://schemas.microsoft.com/office/drawing/2014/main" id="{4D5C81D0-3998-D14C-A025-DBB054FCA748}"/>
              </a:ext>
            </a:extLst>
          </p:cNvPr>
          <p:cNvPicPr>
            <a:picLocks noChangeAspect="1"/>
          </p:cNvPicPr>
          <p:nvPr/>
        </p:nvPicPr>
        <p:blipFill>
          <a:blip r:embed="rId5"/>
          <a:stretch>
            <a:fillRect/>
          </a:stretch>
        </p:blipFill>
        <p:spPr>
          <a:xfrm rot="13131570">
            <a:off x="8415140" y="75145"/>
            <a:ext cx="514350" cy="497268"/>
          </a:xfrm>
          <a:prstGeom prst="rect">
            <a:avLst/>
          </a:prstGeom>
        </p:spPr>
      </p:pic>
      <p:sp>
        <p:nvSpPr>
          <p:cNvPr id="21" name="Google Shape;786;p16">
            <a:extLst>
              <a:ext uri="{FF2B5EF4-FFF2-40B4-BE49-F238E27FC236}">
                <a16:creationId xmlns:a16="http://schemas.microsoft.com/office/drawing/2014/main" id="{40FD8CA3-5CD7-184E-95B1-CE633032623C}"/>
              </a:ext>
            </a:extLst>
          </p:cNvPr>
          <p:cNvSpPr txBox="1">
            <a:spLocks/>
          </p:cNvSpPr>
          <p:nvPr/>
        </p:nvSpPr>
        <p:spPr>
          <a:xfrm>
            <a:off x="5071427" y="1562713"/>
            <a:ext cx="3730800" cy="30229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pPr>
            <a:endParaRPr lang="en-US" dirty="0"/>
          </a:p>
          <a:p>
            <a:pPr marL="285750" indent="-285750">
              <a:buClr>
                <a:schemeClr val="dk1"/>
              </a:buClr>
              <a:buSzPts val="1100"/>
            </a:pPr>
            <a:endParaRPr lang="en-US" dirty="0"/>
          </a:p>
          <a:p>
            <a:pPr marL="285750" indent="-285750">
              <a:buClr>
                <a:schemeClr val="dk1"/>
              </a:buClr>
              <a:buSzPts val="1100"/>
              <a:buFont typeface="Titillium Web"/>
              <a:buChar char="▫"/>
            </a:pPr>
            <a:endParaRPr lang="en-US" dirty="0">
              <a:solidFill>
                <a:srgbClr val="FFFFFF"/>
              </a:solidFill>
              <a:latin typeface="Titillium Web"/>
              <a:sym typeface="Titillium Web"/>
            </a:endParaRPr>
          </a:p>
          <a:p>
            <a:pPr marL="285750" indent="-285750">
              <a:buClr>
                <a:schemeClr val="dk1"/>
              </a:buClr>
              <a:buSzPts val="1100"/>
              <a:buFont typeface="Titillium Web"/>
              <a:buChar char="▫"/>
            </a:pPr>
            <a:r>
              <a:rPr lang="en-US" dirty="0">
                <a:solidFill>
                  <a:srgbClr val="FFFFFF"/>
                </a:solidFill>
                <a:latin typeface="Titillium Web"/>
                <a:sym typeface="Titillium Web"/>
              </a:rPr>
              <a:t>Requests are high both during morning and evening times. </a:t>
            </a:r>
          </a:p>
          <a:p>
            <a:pPr marL="285750" indent="-285750">
              <a:buClr>
                <a:schemeClr val="dk1"/>
              </a:buClr>
              <a:buSzPts val="1100"/>
              <a:buFont typeface="Titillium Web"/>
              <a:buChar char="▫"/>
            </a:pPr>
            <a:endParaRPr lang="en-US" dirty="0">
              <a:solidFill>
                <a:srgbClr val="FFFFFF"/>
              </a:solidFill>
              <a:latin typeface="Titillium Web"/>
              <a:sym typeface="Titillium Web"/>
            </a:endParaRPr>
          </a:p>
          <a:p>
            <a:pPr marL="285750" indent="-285750">
              <a:buClr>
                <a:schemeClr val="dk1"/>
              </a:buClr>
              <a:buSzPts val="1100"/>
              <a:buFont typeface="Titillium Web"/>
              <a:buChar char="▫"/>
            </a:pPr>
            <a:r>
              <a:rPr lang="en-US" dirty="0">
                <a:solidFill>
                  <a:srgbClr val="FFFFFF"/>
                </a:solidFill>
                <a:latin typeface="Titillium Web"/>
                <a:sym typeface="Titillium Web"/>
              </a:rPr>
              <a:t>Cancellation is high in morning while there are no cars available during evening!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22"/>
          <p:cNvSpPr txBox="1">
            <a:spLocks noGrp="1"/>
          </p:cNvSpPr>
          <p:nvPr>
            <p:ph type="title"/>
          </p:nvPr>
        </p:nvSpPr>
        <p:spPr>
          <a:xfrm>
            <a:off x="109530" y="201818"/>
            <a:ext cx="499109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dirty="0"/>
              <a:t>ANALYSING CANCELLED TRIPS DURING MORNING</a:t>
            </a:r>
            <a:endParaRPr sz="2800" dirty="0"/>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6" name="Rectangle 2">
            <a:extLst>
              <a:ext uri="{FF2B5EF4-FFF2-40B4-BE49-F238E27FC236}">
                <a16:creationId xmlns:a16="http://schemas.microsoft.com/office/drawing/2014/main" id="{4F0A6D0B-1563-2643-8FAA-231EAF4CF5EF}"/>
              </a:ext>
            </a:extLst>
          </p:cNvPr>
          <p:cNvSpPr>
            <a:spLocks noChangeArrowheads="1"/>
          </p:cNvSpPr>
          <p:nvPr/>
        </p:nvSpPr>
        <p:spPr bwMode="auto">
          <a:xfrm flipV="1">
            <a:off x="4794116" y="-1813719"/>
            <a:ext cx="6298594" cy="5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5" descr="/var/folders/kn/x6l50b4543919nk1ydprkbhm0000gn/T/com.microsoft.Word/WebArchiveCopyPasteTempFiles/plot_zoom_png?width=759&amp;height=858">
            <a:extLst>
              <a:ext uri="{FF2B5EF4-FFF2-40B4-BE49-F238E27FC236}">
                <a16:creationId xmlns:a16="http://schemas.microsoft.com/office/drawing/2014/main" id="{0FEDF76F-EE99-8F44-A01D-CEB1AF3573C5}"/>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847782" y="141890"/>
            <a:ext cx="4138562" cy="4532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317C6C5-7C86-FD45-8A90-285AAF54489C}"/>
              </a:ext>
            </a:extLst>
          </p:cNvPr>
          <p:cNvGraphicFramePr>
            <a:graphicFrameLocks noGrp="1"/>
          </p:cNvGraphicFramePr>
          <p:nvPr>
            <p:extLst>
              <p:ext uri="{D42A27DB-BD31-4B8C-83A1-F6EECF244321}">
                <p14:modId xmlns:p14="http://schemas.microsoft.com/office/powerpoint/2010/main" val="1204659155"/>
              </p:ext>
            </p:extLst>
          </p:nvPr>
        </p:nvGraphicFramePr>
        <p:xfrm>
          <a:off x="191813" y="1026712"/>
          <a:ext cx="4498338" cy="1129533"/>
        </p:xfrm>
        <a:graphic>
          <a:graphicData uri="http://schemas.openxmlformats.org/drawingml/2006/table">
            <a:tbl>
              <a:tblPr firstRow="1" bandRow="1">
                <a:tableStyleId>{69CF1AB2-1976-4502-BF36-3FF5EA218861}</a:tableStyleId>
              </a:tblPr>
              <a:tblGrid>
                <a:gridCol w="1905001">
                  <a:extLst>
                    <a:ext uri="{9D8B030D-6E8A-4147-A177-3AD203B41FA5}">
                      <a16:colId xmlns:a16="http://schemas.microsoft.com/office/drawing/2014/main" val="3360016769"/>
                    </a:ext>
                  </a:extLst>
                </a:gridCol>
                <a:gridCol w="2593337">
                  <a:extLst>
                    <a:ext uri="{9D8B030D-6E8A-4147-A177-3AD203B41FA5}">
                      <a16:colId xmlns:a16="http://schemas.microsoft.com/office/drawing/2014/main" val="2969116032"/>
                    </a:ext>
                  </a:extLst>
                </a:gridCol>
              </a:tblGrid>
              <a:tr h="376511">
                <a:tc>
                  <a:txBody>
                    <a:bodyPr/>
                    <a:lstStyle/>
                    <a:p>
                      <a:pPr algn="ctr"/>
                      <a:r>
                        <a:rPr lang="en-US" dirty="0"/>
                        <a:t>Pickup point</a:t>
                      </a:r>
                    </a:p>
                  </a:txBody>
                  <a:tcPr/>
                </a:tc>
                <a:tc>
                  <a:txBody>
                    <a:bodyPr/>
                    <a:lstStyle/>
                    <a:p>
                      <a:pPr algn="ctr"/>
                      <a:r>
                        <a:rPr lang="en-US" dirty="0"/>
                        <a:t>No of requests Cancelled</a:t>
                      </a:r>
                    </a:p>
                  </a:txBody>
                  <a:tcPr/>
                </a:tc>
                <a:extLst>
                  <a:ext uri="{0D108BD9-81ED-4DB2-BD59-A6C34878D82A}">
                    <a16:rowId xmlns:a16="http://schemas.microsoft.com/office/drawing/2014/main" val="1333233397"/>
                  </a:ext>
                </a:extLst>
              </a:tr>
              <a:tr h="376511">
                <a:tc>
                  <a:txBody>
                    <a:bodyPr/>
                    <a:lstStyle/>
                    <a:p>
                      <a:pPr algn="ctr"/>
                      <a:r>
                        <a:rPr lang="en-US" dirty="0"/>
                        <a:t>Airport</a:t>
                      </a:r>
                    </a:p>
                  </a:txBody>
                  <a:tcPr/>
                </a:tc>
                <a:tc>
                  <a:txBody>
                    <a:bodyPr/>
                    <a:lstStyle/>
                    <a:p>
                      <a:pPr algn="ctr"/>
                      <a:r>
                        <a:rPr lang="en-US" dirty="0"/>
                        <a:t>23</a:t>
                      </a:r>
                    </a:p>
                  </a:txBody>
                  <a:tcPr/>
                </a:tc>
                <a:extLst>
                  <a:ext uri="{0D108BD9-81ED-4DB2-BD59-A6C34878D82A}">
                    <a16:rowId xmlns:a16="http://schemas.microsoft.com/office/drawing/2014/main" val="2399324974"/>
                  </a:ext>
                </a:extLst>
              </a:tr>
              <a:tr h="376511">
                <a:tc>
                  <a:txBody>
                    <a:bodyPr/>
                    <a:lstStyle/>
                    <a:p>
                      <a:pPr algn="ctr"/>
                      <a:r>
                        <a:rPr lang="en-US" dirty="0"/>
                        <a:t>City</a:t>
                      </a:r>
                    </a:p>
                  </a:txBody>
                  <a:tcPr/>
                </a:tc>
                <a:tc>
                  <a:txBody>
                    <a:bodyPr/>
                    <a:lstStyle/>
                    <a:p>
                      <a:pPr algn="ctr"/>
                      <a:r>
                        <a:rPr lang="en-US" b="1" i="1" dirty="0">
                          <a:solidFill>
                            <a:srgbClr val="FF0000"/>
                          </a:solidFill>
                        </a:rPr>
                        <a:t>820</a:t>
                      </a:r>
                    </a:p>
                  </a:txBody>
                  <a:tcPr/>
                </a:tc>
                <a:extLst>
                  <a:ext uri="{0D108BD9-81ED-4DB2-BD59-A6C34878D82A}">
                    <a16:rowId xmlns:a16="http://schemas.microsoft.com/office/drawing/2014/main" val="281291832"/>
                  </a:ext>
                </a:extLst>
              </a:tr>
            </a:tbl>
          </a:graphicData>
        </a:graphic>
      </p:graphicFrame>
      <p:sp>
        <p:nvSpPr>
          <p:cNvPr id="10" name="Rectangle 4">
            <a:extLst>
              <a:ext uri="{FF2B5EF4-FFF2-40B4-BE49-F238E27FC236}">
                <a16:creationId xmlns:a16="http://schemas.microsoft.com/office/drawing/2014/main" id="{6CCA71C6-A346-0A4C-8FEC-EE2686528EBA}"/>
              </a:ext>
            </a:extLst>
          </p:cNvPr>
          <p:cNvSpPr>
            <a:spLocks noChangeArrowheads="1"/>
          </p:cNvSpPr>
          <p:nvPr/>
        </p:nvSpPr>
        <p:spPr bwMode="auto">
          <a:xfrm flipV="1">
            <a:off x="0" y="-1"/>
            <a:ext cx="94635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07455DCD-C030-D34E-BE96-4FD6481562E3}"/>
              </a:ext>
            </a:extLst>
          </p:cNvPr>
          <p:cNvPicPr>
            <a:picLocks noChangeAspect="1"/>
          </p:cNvPicPr>
          <p:nvPr/>
        </p:nvPicPr>
        <p:blipFill>
          <a:blip r:embed="rId5"/>
          <a:stretch>
            <a:fillRect/>
          </a:stretch>
        </p:blipFill>
        <p:spPr>
          <a:xfrm>
            <a:off x="191813" y="2204997"/>
            <a:ext cx="3058510" cy="2469760"/>
          </a:xfrm>
          <a:prstGeom prst="rect">
            <a:avLst/>
          </a:prstGeom>
        </p:spPr>
      </p:pic>
      <p:sp>
        <p:nvSpPr>
          <p:cNvPr id="13" name="Cloud Callout 12">
            <a:extLst>
              <a:ext uri="{FF2B5EF4-FFF2-40B4-BE49-F238E27FC236}">
                <a16:creationId xmlns:a16="http://schemas.microsoft.com/office/drawing/2014/main" id="{AA845079-2764-234B-999A-D984A23CF788}"/>
              </a:ext>
            </a:extLst>
          </p:cNvPr>
          <p:cNvSpPr/>
          <p:nvPr/>
        </p:nvSpPr>
        <p:spPr>
          <a:xfrm>
            <a:off x="3250323" y="2372710"/>
            <a:ext cx="1543793" cy="1079937"/>
          </a:xfrm>
          <a:prstGeom prst="cloudCallout">
            <a:avLst>
              <a:gd name="adj1" fmla="val -47640"/>
              <a:gd name="adj2" fmla="val 5233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City Requests!</a:t>
            </a:r>
          </a:p>
        </p:txBody>
      </p:sp>
      <p:sp>
        <p:nvSpPr>
          <p:cNvPr id="14" name="TextBox 13">
            <a:extLst>
              <a:ext uri="{FF2B5EF4-FFF2-40B4-BE49-F238E27FC236}">
                <a16:creationId xmlns:a16="http://schemas.microsoft.com/office/drawing/2014/main" id="{9C063822-ABEE-0142-A637-3A8D3BF7BB50}"/>
              </a:ext>
            </a:extLst>
          </p:cNvPr>
          <p:cNvSpPr txBox="1"/>
          <p:nvPr/>
        </p:nvSpPr>
        <p:spPr>
          <a:xfrm>
            <a:off x="1308447" y="4761605"/>
            <a:ext cx="6763407"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i="1" dirty="0">
                <a:solidFill>
                  <a:srgbClr val="FF0000"/>
                </a:solidFill>
                <a:latin typeface="Titillium Web"/>
                <a:cs typeface="Arial"/>
              </a:rPr>
              <a:t>HUGE DEFFERENCE BETWEEN SUPPLY AND DEMAND IN THE CITY DURING MORNING TIMES!</a:t>
            </a:r>
          </a:p>
        </p:txBody>
      </p:sp>
      <p:sp>
        <p:nvSpPr>
          <p:cNvPr id="15" name="TextBox 14">
            <a:extLst>
              <a:ext uri="{FF2B5EF4-FFF2-40B4-BE49-F238E27FC236}">
                <a16:creationId xmlns:a16="http://schemas.microsoft.com/office/drawing/2014/main" id="{D06F3F73-B810-6248-890B-AC1225A7FD1F}"/>
              </a:ext>
            </a:extLst>
          </p:cNvPr>
          <p:cNvSpPr txBox="1"/>
          <p:nvPr/>
        </p:nvSpPr>
        <p:spPr>
          <a:xfrm>
            <a:off x="796159" y="3082159"/>
            <a:ext cx="606972" cy="307777"/>
          </a:xfrm>
          <a:prstGeom prst="rect">
            <a:avLst/>
          </a:prstGeom>
          <a:noFill/>
        </p:spPr>
        <p:txBody>
          <a:bodyPr wrap="square" rtlCol="0">
            <a:spAutoFit/>
          </a:bodyPr>
          <a:lstStyle/>
          <a:p>
            <a:r>
              <a:rPr lang="en-US" dirty="0"/>
              <a:t>49%</a:t>
            </a:r>
          </a:p>
        </p:txBody>
      </p:sp>
      <p:sp>
        <p:nvSpPr>
          <p:cNvPr id="22" name="TextBox 21">
            <a:extLst>
              <a:ext uri="{FF2B5EF4-FFF2-40B4-BE49-F238E27FC236}">
                <a16:creationId xmlns:a16="http://schemas.microsoft.com/office/drawing/2014/main" id="{C5D81438-71C1-5A40-8DE0-F540355D4835}"/>
              </a:ext>
            </a:extLst>
          </p:cNvPr>
          <p:cNvSpPr txBox="1"/>
          <p:nvPr/>
        </p:nvSpPr>
        <p:spPr>
          <a:xfrm>
            <a:off x="1594888" y="2981139"/>
            <a:ext cx="606972" cy="307777"/>
          </a:xfrm>
          <a:prstGeom prst="rect">
            <a:avLst/>
          </a:prstGeom>
          <a:noFill/>
        </p:spPr>
        <p:txBody>
          <a:bodyPr wrap="square" rtlCol="0">
            <a:spAutoFit/>
          </a:bodyPr>
          <a:lstStyle/>
          <a:p>
            <a:r>
              <a:rPr lang="en-US" dirty="0"/>
              <a:t>28%</a:t>
            </a:r>
          </a:p>
        </p:txBody>
      </p:sp>
      <p:sp>
        <p:nvSpPr>
          <p:cNvPr id="23" name="TextBox 22">
            <a:extLst>
              <a:ext uri="{FF2B5EF4-FFF2-40B4-BE49-F238E27FC236}">
                <a16:creationId xmlns:a16="http://schemas.microsoft.com/office/drawing/2014/main" id="{2BEE48ED-69C3-E940-BA7C-57109A89CA6D}"/>
              </a:ext>
            </a:extLst>
          </p:cNvPr>
          <p:cNvSpPr txBox="1"/>
          <p:nvPr/>
        </p:nvSpPr>
        <p:spPr>
          <a:xfrm>
            <a:off x="1568198" y="3645461"/>
            <a:ext cx="606972" cy="307777"/>
          </a:xfrm>
          <a:prstGeom prst="rect">
            <a:avLst/>
          </a:prstGeom>
          <a:noFill/>
        </p:spPr>
        <p:txBody>
          <a:bodyPr wrap="square" rtlCol="0">
            <a:spAutoFit/>
          </a:bodyPr>
          <a:lstStyle/>
          <a:p>
            <a:r>
              <a:rPr lang="en-US" dirty="0"/>
              <a:t>23%</a:t>
            </a:r>
          </a:p>
        </p:txBody>
      </p:sp>
    </p:spTree>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550</Words>
  <Application>Microsoft Macintosh PowerPoint</Application>
  <PresentationFormat>On-screen Show (16:9)</PresentationFormat>
  <Paragraphs>119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Wingdings</vt:lpstr>
      <vt:lpstr>Titillium Web</vt:lpstr>
      <vt:lpstr>Arial Rounded MT Bold</vt:lpstr>
      <vt:lpstr>Titillium Web ExtraLight</vt:lpstr>
      <vt:lpstr>Thaliard template</vt:lpstr>
      <vt:lpstr>PowerPoint Presentation</vt:lpstr>
      <vt:lpstr>Methodology used  CRISP-DM structure</vt:lpstr>
      <vt:lpstr>PROBLEM STATEMENT</vt:lpstr>
      <vt:lpstr>Analyzing the data by Requests in a day based on locations</vt:lpstr>
      <vt:lpstr>CONSIDERING TO HAVE 5 SLOTS IN A DAY</vt:lpstr>
      <vt:lpstr>PowerPoint Presentation</vt:lpstr>
      <vt:lpstr>PowerPoint Presentation</vt:lpstr>
      <vt:lpstr>PowerPoint Presentation</vt:lpstr>
      <vt:lpstr>ANALYSING CANCELLED TRIPS DURING MORNING</vt:lpstr>
      <vt:lpstr>ANALYSING UNAVAILABILITY OF CARS DURING EVENING</vt:lpstr>
      <vt:lpstr>OUTCOME OF ANALYSIS</vt:lpstr>
      <vt:lpstr>WANT BIG IMPACT? USE BIG IMAGE.</vt:lpstr>
      <vt:lpstr>RESOLUTION</vt:lpstr>
      <vt:lpstr>THANKS!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s6294</cp:lastModifiedBy>
  <cp:revision>34</cp:revision>
  <dcterms:modified xsi:type="dcterms:W3CDTF">2018-09-09T16:05:24Z</dcterms:modified>
</cp:coreProperties>
</file>