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9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8EDCA-5423-47A6-BE7B-3AC8DAA826D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7B84D-3BCD-4E7F-8BED-9992A2B99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28d6e0a6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28d6e0a6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56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93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738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90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62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226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783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293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60660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" name="Rectangle 3177">
            <a:extLst>
              <a:ext uri="{FF2B5EF4-FFF2-40B4-BE49-F238E27FC236}">
                <a16:creationId xmlns:a16="http://schemas.microsoft.com/office/drawing/2014/main" id="{9CB65028-DFC6-47B4-3FB8-A99482631704}"/>
              </a:ext>
            </a:extLst>
          </p:cNvPr>
          <p:cNvSpPr/>
          <p:nvPr/>
        </p:nvSpPr>
        <p:spPr>
          <a:xfrm>
            <a:off x="8029404" y="1"/>
            <a:ext cx="4149237" cy="68567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176" name="Rectangle: Rounded Corners 3175">
            <a:extLst>
              <a:ext uri="{FF2B5EF4-FFF2-40B4-BE49-F238E27FC236}">
                <a16:creationId xmlns:a16="http://schemas.microsoft.com/office/drawing/2014/main" id="{61697CE5-B73D-522F-1D6D-D02F17F184D5}"/>
              </a:ext>
            </a:extLst>
          </p:cNvPr>
          <p:cNvSpPr/>
          <p:nvPr/>
        </p:nvSpPr>
        <p:spPr>
          <a:xfrm>
            <a:off x="8109597" y="5110805"/>
            <a:ext cx="3985655" cy="16918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177" name="Rectangle 3176">
            <a:extLst>
              <a:ext uri="{FF2B5EF4-FFF2-40B4-BE49-F238E27FC236}">
                <a16:creationId xmlns:a16="http://schemas.microsoft.com/office/drawing/2014/main" id="{A84E4DD0-FFB9-7D5B-F364-6E759ABF0025}"/>
              </a:ext>
            </a:extLst>
          </p:cNvPr>
          <p:cNvSpPr/>
          <p:nvPr/>
        </p:nvSpPr>
        <p:spPr>
          <a:xfrm>
            <a:off x="3980794" y="1039317"/>
            <a:ext cx="3987039" cy="5817419"/>
          </a:xfrm>
          <a:prstGeom prst="rect">
            <a:avLst/>
          </a:prstGeom>
          <a:solidFill>
            <a:srgbClr val="DE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194" name="Rectangle: Rounded Corners 3193">
            <a:extLst>
              <a:ext uri="{FF2B5EF4-FFF2-40B4-BE49-F238E27FC236}">
                <a16:creationId xmlns:a16="http://schemas.microsoft.com/office/drawing/2014/main" id="{AFD54E89-CEDD-CF4A-49AE-5E684A128A53}"/>
              </a:ext>
            </a:extLst>
          </p:cNvPr>
          <p:cNvSpPr/>
          <p:nvPr/>
        </p:nvSpPr>
        <p:spPr>
          <a:xfrm>
            <a:off x="23000" y="1041146"/>
            <a:ext cx="3915747" cy="1691863"/>
          </a:xfrm>
          <a:prstGeom prst="roundRect">
            <a:avLst/>
          </a:prstGeom>
          <a:solidFill>
            <a:srgbClr val="E7F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-94709" y="73742"/>
            <a:ext cx="826394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3200" kern="0" dirty="0">
                <a:solidFill>
                  <a:srgbClr val="C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Finance</a:t>
            </a:r>
            <a:r>
              <a:rPr lang="en" sz="3200" kern="0" dirty="0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" sz="3200" kern="0" dirty="0">
                <a:solidFill>
                  <a:srgbClr val="C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Copilot</a:t>
            </a:r>
            <a:r>
              <a:rPr lang="en" sz="3200" kern="0" dirty="0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– An Eagle’s Eye View</a:t>
            </a:r>
            <a:endParaRPr sz="3200" kern="0" dirty="0">
              <a:solidFill>
                <a:srgbClr val="00000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53" name="Rectangle: Rounded Corners 1052">
            <a:extLst>
              <a:ext uri="{FF2B5EF4-FFF2-40B4-BE49-F238E27FC236}">
                <a16:creationId xmlns:a16="http://schemas.microsoft.com/office/drawing/2014/main" id="{51405C1A-04C5-3429-4312-FE6099135AF6}"/>
              </a:ext>
            </a:extLst>
          </p:cNvPr>
          <p:cNvSpPr/>
          <p:nvPr/>
        </p:nvSpPr>
        <p:spPr>
          <a:xfrm>
            <a:off x="8114138" y="2905015"/>
            <a:ext cx="3981117" cy="4335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333" b="1" kern="0">
                <a:solidFill>
                  <a:srgbClr val="000000"/>
                </a:solidFill>
                <a:latin typeface="Arial"/>
                <a:sym typeface="Arial"/>
              </a:rPr>
              <a:t>Document Loaders</a:t>
            </a:r>
          </a:p>
          <a:p>
            <a:pPr algn="ctr" defTabSz="1219170">
              <a:buClr>
                <a:srgbClr val="000000"/>
              </a:buClr>
            </a:pPr>
            <a:r>
              <a:rPr lang="en-US" sz="800" kern="0">
                <a:solidFill>
                  <a:srgbClr val="000000"/>
                </a:solidFill>
                <a:latin typeface="Arial"/>
                <a:sym typeface="Arial"/>
              </a:rPr>
              <a:t>(PDF Loader, HTML Loader, CSV Loader, Directory Loader, Image Loader)</a:t>
            </a:r>
          </a:p>
        </p:txBody>
      </p:sp>
      <p:grpSp>
        <p:nvGrpSpPr>
          <p:cNvPr id="3073" name="Group 3072">
            <a:extLst>
              <a:ext uri="{FF2B5EF4-FFF2-40B4-BE49-F238E27FC236}">
                <a16:creationId xmlns:a16="http://schemas.microsoft.com/office/drawing/2014/main" id="{245E5E6C-1817-1B53-96F7-12D1C17C23C0}"/>
              </a:ext>
            </a:extLst>
          </p:cNvPr>
          <p:cNvGrpSpPr/>
          <p:nvPr/>
        </p:nvGrpSpPr>
        <p:grpSpPr>
          <a:xfrm>
            <a:off x="8685465" y="2621219"/>
            <a:ext cx="2840393" cy="230836"/>
            <a:chOff x="248158" y="2713746"/>
            <a:chExt cx="2130295" cy="242141"/>
          </a:xfrm>
        </p:grpSpPr>
        <p:cxnSp>
          <p:nvCxnSpPr>
            <p:cNvPr id="1071" name="Straight Arrow Connector 1070">
              <a:extLst>
                <a:ext uri="{FF2B5EF4-FFF2-40B4-BE49-F238E27FC236}">
                  <a16:creationId xmlns:a16="http://schemas.microsoft.com/office/drawing/2014/main" id="{293D5537-0BA1-4B30-5BE7-850D4355053A}"/>
                </a:ext>
              </a:extLst>
            </p:cNvPr>
            <p:cNvCxnSpPr/>
            <p:nvPr/>
          </p:nvCxnSpPr>
          <p:spPr>
            <a:xfrm flipH="1">
              <a:off x="723460" y="2713746"/>
              <a:ext cx="1" cy="237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Arrow Connector 1071">
              <a:extLst>
                <a:ext uri="{FF2B5EF4-FFF2-40B4-BE49-F238E27FC236}">
                  <a16:creationId xmlns:a16="http://schemas.microsoft.com/office/drawing/2014/main" id="{DC250C95-7421-8FCE-55E1-E6DAB07CC46F}"/>
                </a:ext>
              </a:extLst>
            </p:cNvPr>
            <p:cNvCxnSpPr/>
            <p:nvPr/>
          </p:nvCxnSpPr>
          <p:spPr>
            <a:xfrm flipH="1">
              <a:off x="1298734" y="2713746"/>
              <a:ext cx="1" cy="237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Arrow Connector 1072">
              <a:extLst>
                <a:ext uri="{FF2B5EF4-FFF2-40B4-BE49-F238E27FC236}">
                  <a16:creationId xmlns:a16="http://schemas.microsoft.com/office/drawing/2014/main" id="{BBDA78CE-311B-6748-FC11-6FE8F03E572F}"/>
                </a:ext>
              </a:extLst>
            </p:cNvPr>
            <p:cNvCxnSpPr/>
            <p:nvPr/>
          </p:nvCxnSpPr>
          <p:spPr>
            <a:xfrm flipH="1">
              <a:off x="1841039" y="2718429"/>
              <a:ext cx="1" cy="237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Arrow Connector 1073">
              <a:extLst>
                <a:ext uri="{FF2B5EF4-FFF2-40B4-BE49-F238E27FC236}">
                  <a16:creationId xmlns:a16="http://schemas.microsoft.com/office/drawing/2014/main" id="{B5A8E004-BAA6-92C6-3B69-B8C5C258C265}"/>
                </a:ext>
              </a:extLst>
            </p:cNvPr>
            <p:cNvCxnSpPr/>
            <p:nvPr/>
          </p:nvCxnSpPr>
          <p:spPr>
            <a:xfrm flipH="1">
              <a:off x="2378452" y="2713746"/>
              <a:ext cx="1" cy="237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Arrow Connector 1074">
              <a:extLst>
                <a:ext uri="{FF2B5EF4-FFF2-40B4-BE49-F238E27FC236}">
                  <a16:creationId xmlns:a16="http://schemas.microsoft.com/office/drawing/2014/main" id="{B40ECE0E-0859-F212-8632-FE36A3A0F023}"/>
                </a:ext>
              </a:extLst>
            </p:cNvPr>
            <p:cNvCxnSpPr/>
            <p:nvPr/>
          </p:nvCxnSpPr>
          <p:spPr>
            <a:xfrm flipH="1">
              <a:off x="248158" y="2718429"/>
              <a:ext cx="1" cy="237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5" name="Group 3074">
            <a:extLst>
              <a:ext uri="{FF2B5EF4-FFF2-40B4-BE49-F238E27FC236}">
                <a16:creationId xmlns:a16="http://schemas.microsoft.com/office/drawing/2014/main" id="{0180852B-2A53-34D6-AF5A-9C263303D6D7}"/>
              </a:ext>
            </a:extLst>
          </p:cNvPr>
          <p:cNvGrpSpPr/>
          <p:nvPr/>
        </p:nvGrpSpPr>
        <p:grpSpPr>
          <a:xfrm>
            <a:off x="8114138" y="2016803"/>
            <a:ext cx="3981116" cy="536744"/>
            <a:chOff x="-216259" y="1976433"/>
            <a:chExt cx="3084300" cy="402558"/>
          </a:xfrm>
        </p:grpSpPr>
        <p:sp>
          <p:nvSpPr>
            <p:cNvPr id="1049" name="Rectangle: Rounded Corners 1048">
              <a:extLst>
                <a:ext uri="{FF2B5EF4-FFF2-40B4-BE49-F238E27FC236}">
                  <a16:creationId xmlns:a16="http://schemas.microsoft.com/office/drawing/2014/main" id="{7E22D6EC-2E8C-B824-1762-A4596982CF5B}"/>
                </a:ext>
              </a:extLst>
            </p:cNvPr>
            <p:cNvSpPr/>
            <p:nvPr/>
          </p:nvSpPr>
          <p:spPr>
            <a:xfrm>
              <a:off x="-216259" y="2009076"/>
              <a:ext cx="3084300" cy="353109"/>
            </a:xfrm>
            <a:prstGeom prst="round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r>
                <a:rPr lang="en-US" sz="1333" b="1" kern="0">
                  <a:solidFill>
                    <a:srgbClr val="000000"/>
                  </a:solidFill>
                  <a:latin typeface="Arial"/>
                  <a:sym typeface="Arial"/>
                </a:rPr>
                <a:t>Masking</a:t>
              </a:r>
            </a:p>
          </p:txBody>
        </p:sp>
        <p:pic>
          <p:nvPicPr>
            <p:cNvPr id="1078" name="Picture 1077">
              <a:extLst>
                <a:ext uri="{FF2B5EF4-FFF2-40B4-BE49-F238E27FC236}">
                  <a16:creationId xmlns:a16="http://schemas.microsoft.com/office/drawing/2014/main" id="{993539D0-E172-A30E-D737-6C8D02AE6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8045" y="2029645"/>
              <a:ext cx="320381" cy="320381"/>
            </a:xfrm>
            <a:prstGeom prst="rect">
              <a:avLst/>
            </a:prstGeom>
          </p:spPr>
        </p:pic>
        <p:pic>
          <p:nvPicPr>
            <p:cNvPr id="1081" name="Picture 1080">
              <a:extLst>
                <a:ext uri="{FF2B5EF4-FFF2-40B4-BE49-F238E27FC236}">
                  <a16:creationId xmlns:a16="http://schemas.microsoft.com/office/drawing/2014/main" id="{57F8E9CE-4FEE-B10E-8D95-CF0F44990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33" y="1976433"/>
              <a:ext cx="402558" cy="402558"/>
            </a:xfrm>
            <a:prstGeom prst="rect">
              <a:avLst/>
            </a:prstGeom>
          </p:spPr>
        </p:pic>
      </p:grpSp>
      <p:grpSp>
        <p:nvGrpSpPr>
          <p:cNvPr id="3167" name="Group 3166">
            <a:extLst>
              <a:ext uri="{FF2B5EF4-FFF2-40B4-BE49-F238E27FC236}">
                <a16:creationId xmlns:a16="http://schemas.microsoft.com/office/drawing/2014/main" id="{250F1B19-23DF-7498-BB00-30B4ABBB69CE}"/>
              </a:ext>
            </a:extLst>
          </p:cNvPr>
          <p:cNvGrpSpPr/>
          <p:nvPr/>
        </p:nvGrpSpPr>
        <p:grpSpPr>
          <a:xfrm>
            <a:off x="8500086" y="3438598"/>
            <a:ext cx="3215183" cy="379247"/>
            <a:chOff x="180004" y="2780512"/>
            <a:chExt cx="2411387" cy="284435"/>
          </a:xfrm>
        </p:grpSpPr>
        <p:pic>
          <p:nvPicPr>
            <p:cNvPr id="3146" name="Picture 3145">
              <a:extLst>
                <a:ext uri="{FF2B5EF4-FFF2-40B4-BE49-F238E27FC236}">
                  <a16:creationId xmlns:a16="http://schemas.microsoft.com/office/drawing/2014/main" id="{93E10F5E-6EBD-FBE5-BFBA-B67DA0E4B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04" y="2784282"/>
              <a:ext cx="278068" cy="278068"/>
            </a:xfrm>
            <a:prstGeom prst="rect">
              <a:avLst/>
            </a:prstGeom>
          </p:spPr>
        </p:pic>
        <p:pic>
          <p:nvPicPr>
            <p:cNvPr id="3151" name="Picture 3150">
              <a:extLst>
                <a:ext uri="{FF2B5EF4-FFF2-40B4-BE49-F238E27FC236}">
                  <a16:creationId xmlns:a16="http://schemas.microsoft.com/office/drawing/2014/main" id="{0CE5088B-1203-41AF-238D-623FA8A53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5306" y="2780512"/>
              <a:ext cx="278068" cy="278068"/>
            </a:xfrm>
            <a:prstGeom prst="rect">
              <a:avLst/>
            </a:prstGeom>
          </p:spPr>
        </p:pic>
        <p:pic>
          <p:nvPicPr>
            <p:cNvPr id="3152" name="Picture 3151">
              <a:extLst>
                <a:ext uri="{FF2B5EF4-FFF2-40B4-BE49-F238E27FC236}">
                  <a16:creationId xmlns:a16="http://schemas.microsoft.com/office/drawing/2014/main" id="{46E1113B-25D5-6544-21F1-13D5C4B25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8785" y="2784282"/>
              <a:ext cx="278068" cy="278068"/>
            </a:xfrm>
            <a:prstGeom prst="rect">
              <a:avLst/>
            </a:prstGeom>
          </p:spPr>
        </p:pic>
        <p:pic>
          <p:nvPicPr>
            <p:cNvPr id="3153" name="Picture 3152">
              <a:extLst>
                <a:ext uri="{FF2B5EF4-FFF2-40B4-BE49-F238E27FC236}">
                  <a16:creationId xmlns:a16="http://schemas.microsoft.com/office/drawing/2014/main" id="{D3B1275B-8713-0A8A-45C1-92B8E082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3129" y="2786710"/>
              <a:ext cx="278068" cy="278068"/>
            </a:xfrm>
            <a:prstGeom prst="rect">
              <a:avLst/>
            </a:prstGeom>
          </p:spPr>
        </p:pic>
        <p:pic>
          <p:nvPicPr>
            <p:cNvPr id="3154" name="Picture 3153">
              <a:extLst>
                <a:ext uri="{FF2B5EF4-FFF2-40B4-BE49-F238E27FC236}">
                  <a16:creationId xmlns:a16="http://schemas.microsoft.com/office/drawing/2014/main" id="{BBC59D19-F36F-D8C8-5D52-4E70B23BD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13323" y="2786879"/>
              <a:ext cx="278068" cy="278068"/>
            </a:xfrm>
            <a:prstGeom prst="rect">
              <a:avLst/>
            </a:prstGeom>
          </p:spPr>
        </p:pic>
      </p:grpSp>
      <p:grpSp>
        <p:nvGrpSpPr>
          <p:cNvPr id="3155" name="Group 3154">
            <a:extLst>
              <a:ext uri="{FF2B5EF4-FFF2-40B4-BE49-F238E27FC236}">
                <a16:creationId xmlns:a16="http://schemas.microsoft.com/office/drawing/2014/main" id="{210F89BD-581E-B690-7375-C07A4093714D}"/>
              </a:ext>
            </a:extLst>
          </p:cNvPr>
          <p:cNvGrpSpPr/>
          <p:nvPr/>
        </p:nvGrpSpPr>
        <p:grpSpPr>
          <a:xfrm>
            <a:off x="8690020" y="1793315"/>
            <a:ext cx="2840393" cy="230836"/>
            <a:chOff x="248158" y="2713746"/>
            <a:chExt cx="2130295" cy="242141"/>
          </a:xfrm>
        </p:grpSpPr>
        <p:cxnSp>
          <p:nvCxnSpPr>
            <p:cNvPr id="3156" name="Straight Arrow Connector 3155">
              <a:extLst>
                <a:ext uri="{FF2B5EF4-FFF2-40B4-BE49-F238E27FC236}">
                  <a16:creationId xmlns:a16="http://schemas.microsoft.com/office/drawing/2014/main" id="{46CC1C8F-915C-3221-9B7F-28269C69BDAE}"/>
                </a:ext>
              </a:extLst>
            </p:cNvPr>
            <p:cNvCxnSpPr/>
            <p:nvPr/>
          </p:nvCxnSpPr>
          <p:spPr>
            <a:xfrm flipH="1">
              <a:off x="723460" y="2713746"/>
              <a:ext cx="1" cy="237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7" name="Straight Arrow Connector 3156">
              <a:extLst>
                <a:ext uri="{FF2B5EF4-FFF2-40B4-BE49-F238E27FC236}">
                  <a16:creationId xmlns:a16="http://schemas.microsoft.com/office/drawing/2014/main" id="{D906990D-217C-8D8F-1A3F-3DC46A3D71E1}"/>
                </a:ext>
              </a:extLst>
            </p:cNvPr>
            <p:cNvCxnSpPr/>
            <p:nvPr/>
          </p:nvCxnSpPr>
          <p:spPr>
            <a:xfrm flipH="1">
              <a:off x="1298734" y="2713746"/>
              <a:ext cx="1" cy="237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8" name="Straight Arrow Connector 3157">
              <a:extLst>
                <a:ext uri="{FF2B5EF4-FFF2-40B4-BE49-F238E27FC236}">
                  <a16:creationId xmlns:a16="http://schemas.microsoft.com/office/drawing/2014/main" id="{3A7AAD00-BA17-7B35-2BA1-07B970ABE726}"/>
                </a:ext>
              </a:extLst>
            </p:cNvPr>
            <p:cNvCxnSpPr/>
            <p:nvPr/>
          </p:nvCxnSpPr>
          <p:spPr>
            <a:xfrm flipH="1">
              <a:off x="1841039" y="2718429"/>
              <a:ext cx="1" cy="237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9" name="Straight Arrow Connector 3158">
              <a:extLst>
                <a:ext uri="{FF2B5EF4-FFF2-40B4-BE49-F238E27FC236}">
                  <a16:creationId xmlns:a16="http://schemas.microsoft.com/office/drawing/2014/main" id="{47DF2EF9-538C-76E3-CE62-A10104CA0B89}"/>
                </a:ext>
              </a:extLst>
            </p:cNvPr>
            <p:cNvCxnSpPr/>
            <p:nvPr/>
          </p:nvCxnSpPr>
          <p:spPr>
            <a:xfrm flipH="1">
              <a:off x="2378452" y="2713746"/>
              <a:ext cx="1" cy="237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0" name="Straight Arrow Connector 3159">
              <a:extLst>
                <a:ext uri="{FF2B5EF4-FFF2-40B4-BE49-F238E27FC236}">
                  <a16:creationId xmlns:a16="http://schemas.microsoft.com/office/drawing/2014/main" id="{41031DD4-BD11-0029-8DB7-8A181CD77A9D}"/>
                </a:ext>
              </a:extLst>
            </p:cNvPr>
            <p:cNvCxnSpPr/>
            <p:nvPr/>
          </p:nvCxnSpPr>
          <p:spPr>
            <a:xfrm flipH="1">
              <a:off x="248158" y="2718429"/>
              <a:ext cx="1" cy="237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8" name="Group 3167">
            <a:extLst>
              <a:ext uri="{FF2B5EF4-FFF2-40B4-BE49-F238E27FC236}">
                <a16:creationId xmlns:a16="http://schemas.microsoft.com/office/drawing/2014/main" id="{2A3FBBD1-E268-73DC-DE7F-87F45435A379}"/>
              </a:ext>
            </a:extLst>
          </p:cNvPr>
          <p:cNvGrpSpPr/>
          <p:nvPr/>
        </p:nvGrpSpPr>
        <p:grpSpPr>
          <a:xfrm>
            <a:off x="8679381" y="3886034"/>
            <a:ext cx="2840393" cy="230836"/>
            <a:chOff x="248158" y="2713746"/>
            <a:chExt cx="2130295" cy="242141"/>
          </a:xfrm>
        </p:grpSpPr>
        <p:cxnSp>
          <p:nvCxnSpPr>
            <p:cNvPr id="3169" name="Straight Arrow Connector 3168">
              <a:extLst>
                <a:ext uri="{FF2B5EF4-FFF2-40B4-BE49-F238E27FC236}">
                  <a16:creationId xmlns:a16="http://schemas.microsoft.com/office/drawing/2014/main" id="{B3885C1F-07E8-2806-20A1-89881186E920}"/>
                </a:ext>
              </a:extLst>
            </p:cNvPr>
            <p:cNvCxnSpPr/>
            <p:nvPr/>
          </p:nvCxnSpPr>
          <p:spPr>
            <a:xfrm flipH="1">
              <a:off x="723460" y="2713746"/>
              <a:ext cx="1" cy="237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0" name="Straight Arrow Connector 3169">
              <a:extLst>
                <a:ext uri="{FF2B5EF4-FFF2-40B4-BE49-F238E27FC236}">
                  <a16:creationId xmlns:a16="http://schemas.microsoft.com/office/drawing/2014/main" id="{F455123F-B66D-A449-849F-3F0FA5395691}"/>
                </a:ext>
              </a:extLst>
            </p:cNvPr>
            <p:cNvCxnSpPr/>
            <p:nvPr/>
          </p:nvCxnSpPr>
          <p:spPr>
            <a:xfrm flipH="1">
              <a:off x="1298734" y="2713746"/>
              <a:ext cx="1" cy="237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1" name="Straight Arrow Connector 3170">
              <a:extLst>
                <a:ext uri="{FF2B5EF4-FFF2-40B4-BE49-F238E27FC236}">
                  <a16:creationId xmlns:a16="http://schemas.microsoft.com/office/drawing/2014/main" id="{6541CDEE-10C9-01FE-92AB-420FE3C36E3B}"/>
                </a:ext>
              </a:extLst>
            </p:cNvPr>
            <p:cNvCxnSpPr/>
            <p:nvPr/>
          </p:nvCxnSpPr>
          <p:spPr>
            <a:xfrm flipH="1">
              <a:off x="1841039" y="2718429"/>
              <a:ext cx="1" cy="237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2" name="Straight Arrow Connector 3171">
              <a:extLst>
                <a:ext uri="{FF2B5EF4-FFF2-40B4-BE49-F238E27FC236}">
                  <a16:creationId xmlns:a16="http://schemas.microsoft.com/office/drawing/2014/main" id="{6217491E-3414-AB24-2CF5-203921B1DDEB}"/>
                </a:ext>
              </a:extLst>
            </p:cNvPr>
            <p:cNvCxnSpPr/>
            <p:nvPr/>
          </p:nvCxnSpPr>
          <p:spPr>
            <a:xfrm flipH="1">
              <a:off x="2378452" y="2713746"/>
              <a:ext cx="1" cy="237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3" name="Straight Arrow Connector 3172">
              <a:extLst>
                <a:ext uri="{FF2B5EF4-FFF2-40B4-BE49-F238E27FC236}">
                  <a16:creationId xmlns:a16="http://schemas.microsoft.com/office/drawing/2014/main" id="{ED842434-668A-BBE6-F10E-78D092F4E674}"/>
                </a:ext>
              </a:extLst>
            </p:cNvPr>
            <p:cNvCxnSpPr/>
            <p:nvPr/>
          </p:nvCxnSpPr>
          <p:spPr>
            <a:xfrm flipH="1">
              <a:off x="248158" y="2718429"/>
              <a:ext cx="1" cy="237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83" name="Group 3182">
            <a:extLst>
              <a:ext uri="{FF2B5EF4-FFF2-40B4-BE49-F238E27FC236}">
                <a16:creationId xmlns:a16="http://schemas.microsoft.com/office/drawing/2014/main" id="{AE8FA9B9-BA19-8571-67FB-6813924FAA1A}"/>
              </a:ext>
            </a:extLst>
          </p:cNvPr>
          <p:cNvGrpSpPr/>
          <p:nvPr/>
        </p:nvGrpSpPr>
        <p:grpSpPr>
          <a:xfrm>
            <a:off x="176852" y="4090921"/>
            <a:ext cx="1132955" cy="1128515"/>
            <a:chOff x="136973" y="3168407"/>
            <a:chExt cx="849716" cy="846386"/>
          </a:xfrm>
        </p:grpSpPr>
        <p:sp>
          <p:nvSpPr>
            <p:cNvPr id="3182" name="Oval 3181">
              <a:extLst>
                <a:ext uri="{FF2B5EF4-FFF2-40B4-BE49-F238E27FC236}">
                  <a16:creationId xmlns:a16="http://schemas.microsoft.com/office/drawing/2014/main" id="{E0DA76C4-81CE-8101-B4C7-7274D6C2F842}"/>
                </a:ext>
              </a:extLst>
            </p:cNvPr>
            <p:cNvSpPr/>
            <p:nvPr/>
          </p:nvSpPr>
          <p:spPr>
            <a:xfrm>
              <a:off x="136973" y="3168407"/>
              <a:ext cx="849716" cy="84638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endParaRPr lang="en-US" sz="1867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285FC59-749E-416E-C185-A4AE3A52B39D}"/>
                </a:ext>
              </a:extLst>
            </p:cNvPr>
            <p:cNvGrpSpPr/>
            <p:nvPr/>
          </p:nvGrpSpPr>
          <p:grpSpPr>
            <a:xfrm>
              <a:off x="161416" y="3253116"/>
              <a:ext cx="803461" cy="648064"/>
              <a:chOff x="110343" y="1313785"/>
              <a:chExt cx="493460" cy="290796"/>
            </a:xfrm>
          </p:grpSpPr>
          <p:pic>
            <p:nvPicPr>
              <p:cNvPr id="14" name="Graphic 27" descr="Office worker male with solid fill">
                <a:extLst>
                  <a:ext uri="{FF2B5EF4-FFF2-40B4-BE49-F238E27FC236}">
                    <a16:creationId xmlns:a16="http://schemas.microsoft.com/office/drawing/2014/main" id="{67990509-B13D-1279-DE17-212ADEE8C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0343" y="1313785"/>
                <a:ext cx="325395" cy="272882"/>
              </a:xfrm>
              <a:prstGeom prst="rect">
                <a:avLst/>
              </a:prstGeom>
            </p:spPr>
          </p:pic>
          <p:pic>
            <p:nvPicPr>
              <p:cNvPr id="21" name="Graphic 28" descr="Office worker female with solid fill">
                <a:extLst>
                  <a:ext uri="{FF2B5EF4-FFF2-40B4-BE49-F238E27FC236}">
                    <a16:creationId xmlns:a16="http://schemas.microsoft.com/office/drawing/2014/main" id="{6F4B7434-1074-9165-A4F9-9BEF81521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8408" y="1331699"/>
                <a:ext cx="325395" cy="272882"/>
              </a:xfrm>
              <a:prstGeom prst="rect">
                <a:avLst/>
              </a:prstGeom>
            </p:spPr>
          </p:pic>
        </p:grpSp>
      </p:grpSp>
      <p:grpSp>
        <p:nvGrpSpPr>
          <p:cNvPr id="3188" name="Group 3187">
            <a:extLst>
              <a:ext uri="{FF2B5EF4-FFF2-40B4-BE49-F238E27FC236}">
                <a16:creationId xmlns:a16="http://schemas.microsoft.com/office/drawing/2014/main" id="{CFB576CE-3EBB-56C7-FD90-FDDE45D99211}"/>
              </a:ext>
            </a:extLst>
          </p:cNvPr>
          <p:cNvGrpSpPr/>
          <p:nvPr/>
        </p:nvGrpSpPr>
        <p:grpSpPr>
          <a:xfrm>
            <a:off x="5337394" y="5817219"/>
            <a:ext cx="1215391" cy="967376"/>
            <a:chOff x="3736663" y="4400808"/>
            <a:chExt cx="911543" cy="725532"/>
          </a:xfrm>
        </p:grpSpPr>
        <p:pic>
          <p:nvPicPr>
            <p:cNvPr id="51" name="Picture 40" descr="Latent Semantic Index Vector Icon Design 20849668 Vector Art at Vecteezy">
              <a:extLst>
                <a:ext uri="{FF2B5EF4-FFF2-40B4-BE49-F238E27FC236}">
                  <a16:creationId xmlns:a16="http://schemas.microsoft.com/office/drawing/2014/main" id="{B41DBC26-E3BC-8E46-7167-08BB82D3A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9845" y="4681160"/>
              <a:ext cx="445180" cy="445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8397D5-87A7-2130-2DCC-C7BAF739B595}"/>
                </a:ext>
              </a:extLst>
            </p:cNvPr>
            <p:cNvSpPr txBox="1"/>
            <p:nvPr/>
          </p:nvSpPr>
          <p:spPr>
            <a:xfrm>
              <a:off x="3736663" y="4400808"/>
              <a:ext cx="91154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800" b="1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Semantic</a:t>
              </a:r>
            </a:p>
            <a:p>
              <a:pPr algn="ctr" defTabSz="1219170">
                <a:buClr>
                  <a:srgbClr val="000000"/>
                </a:buClr>
              </a:pPr>
              <a:r>
                <a:rPr lang="en-US" sz="800" b="1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 Search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4774184-448E-C028-2473-4026EE8CD80E}"/>
              </a:ext>
            </a:extLst>
          </p:cNvPr>
          <p:cNvGrpSpPr/>
          <p:nvPr/>
        </p:nvGrpSpPr>
        <p:grpSpPr>
          <a:xfrm>
            <a:off x="5487055" y="3444345"/>
            <a:ext cx="1873419" cy="891115"/>
            <a:chOff x="4341366" y="3179730"/>
            <a:chExt cx="1405064" cy="668336"/>
          </a:xfrm>
        </p:grpSpPr>
        <p:pic>
          <p:nvPicPr>
            <p:cNvPr id="60" name="Picture 38" descr="Puzzle Matching color icon in PNG, SVG">
              <a:extLst>
                <a:ext uri="{FF2B5EF4-FFF2-40B4-BE49-F238E27FC236}">
                  <a16:creationId xmlns:a16="http://schemas.microsoft.com/office/drawing/2014/main" id="{0C8BD692-3F4A-307B-DE2C-80EBAA339C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1366" y="3179730"/>
              <a:ext cx="668336" cy="668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3DBD4AE-E996-CA1A-6BBB-3ED7DB443CB2}"/>
                </a:ext>
              </a:extLst>
            </p:cNvPr>
            <p:cNvSpPr txBox="1"/>
            <p:nvPr/>
          </p:nvSpPr>
          <p:spPr>
            <a:xfrm>
              <a:off x="4767125" y="3435050"/>
              <a:ext cx="979305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800" b="1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Matching </a:t>
              </a:r>
            </a:p>
            <a:p>
              <a:pPr algn="ctr" defTabSz="1219170">
                <a:buClr>
                  <a:srgbClr val="000000"/>
                </a:buClr>
              </a:pPr>
              <a:r>
                <a:rPr lang="en-US" sz="800" b="1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Documents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2A0055B-E7CA-9066-E4B8-DE8291D8C7FA}"/>
              </a:ext>
            </a:extLst>
          </p:cNvPr>
          <p:cNvGrpSpPr/>
          <p:nvPr/>
        </p:nvGrpSpPr>
        <p:grpSpPr>
          <a:xfrm>
            <a:off x="23521" y="5889004"/>
            <a:ext cx="3915748" cy="967731"/>
            <a:chOff x="975720" y="4360128"/>
            <a:chExt cx="2924329" cy="72579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EDC616F0-9599-3CE5-D18B-2A42BC06CB9E}"/>
                </a:ext>
              </a:extLst>
            </p:cNvPr>
            <p:cNvSpPr/>
            <p:nvPr/>
          </p:nvSpPr>
          <p:spPr>
            <a:xfrm>
              <a:off x="975720" y="4378078"/>
              <a:ext cx="2924329" cy="707848"/>
            </a:xfrm>
            <a:prstGeom prst="round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endParaRPr lang="en-US" sz="1867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sp>
          <p:nvSpPr>
            <p:cNvPr id="3136" name="TextBox 3135">
              <a:extLst>
                <a:ext uri="{FF2B5EF4-FFF2-40B4-BE49-F238E27FC236}">
                  <a16:creationId xmlns:a16="http://schemas.microsoft.com/office/drawing/2014/main" id="{14A80A03-4EC5-9561-0C74-326E9E9313EB}"/>
                </a:ext>
              </a:extLst>
            </p:cNvPr>
            <p:cNvSpPr txBox="1"/>
            <p:nvPr/>
          </p:nvSpPr>
          <p:spPr>
            <a:xfrm>
              <a:off x="1904193" y="4360128"/>
              <a:ext cx="1102442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067" b="1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Embedding LLM</a:t>
              </a:r>
            </a:p>
          </p:txBody>
        </p:sp>
        <p:grpSp>
          <p:nvGrpSpPr>
            <p:cNvPr id="3137" name="Group 3136">
              <a:extLst>
                <a:ext uri="{FF2B5EF4-FFF2-40B4-BE49-F238E27FC236}">
                  <a16:creationId xmlns:a16="http://schemas.microsoft.com/office/drawing/2014/main" id="{C8D29443-ACB1-5D15-D218-1340CEB5229F}"/>
                </a:ext>
              </a:extLst>
            </p:cNvPr>
            <p:cNvGrpSpPr/>
            <p:nvPr/>
          </p:nvGrpSpPr>
          <p:grpSpPr>
            <a:xfrm>
              <a:off x="1152621" y="4659342"/>
              <a:ext cx="1335967" cy="287103"/>
              <a:chOff x="6294473" y="4470611"/>
              <a:chExt cx="1666513" cy="287103"/>
            </a:xfrm>
          </p:grpSpPr>
          <p:sp>
            <p:nvSpPr>
              <p:cNvPr id="3147" name="Rectangle: Rounded Corners 3146">
                <a:extLst>
                  <a:ext uri="{FF2B5EF4-FFF2-40B4-BE49-F238E27FC236}">
                    <a16:creationId xmlns:a16="http://schemas.microsoft.com/office/drawing/2014/main" id="{235E6BBF-AFE9-ED6B-BB8A-25E8A7550B67}"/>
                  </a:ext>
                </a:extLst>
              </p:cNvPr>
              <p:cNvSpPr/>
              <p:nvPr/>
            </p:nvSpPr>
            <p:spPr>
              <a:xfrm>
                <a:off x="6294473" y="4470611"/>
                <a:ext cx="1666513" cy="287103"/>
              </a:xfrm>
              <a:prstGeom prst="roundRect">
                <a:avLst/>
              </a:prstGeom>
              <a:noFill/>
              <a:ln w="127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>
                  <a:buClr>
                    <a:srgbClr val="000000"/>
                  </a:buClr>
                </a:pPr>
                <a:endParaRPr lang="en-US" sz="1067" b="1" kern="0">
                  <a:solidFill>
                    <a:srgbClr val="000000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3148" name="Rectangle 3147">
                <a:extLst>
                  <a:ext uri="{FF2B5EF4-FFF2-40B4-BE49-F238E27FC236}">
                    <a16:creationId xmlns:a16="http://schemas.microsoft.com/office/drawing/2014/main" id="{78176F66-2577-3DAC-6AD5-E4325930B92B}"/>
                  </a:ext>
                </a:extLst>
              </p:cNvPr>
              <p:cNvSpPr/>
              <p:nvPr/>
            </p:nvSpPr>
            <p:spPr>
              <a:xfrm>
                <a:off x="6405449" y="4554499"/>
                <a:ext cx="1366140" cy="11631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>
                  <a:buClr>
                    <a:srgbClr val="000000"/>
                  </a:buClr>
                </a:pPr>
                <a:endParaRPr lang="en-US" sz="1867" kern="0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</p:grpSp>
        <p:sp>
          <p:nvSpPr>
            <p:cNvPr id="3138" name="TextBox 3137">
              <a:extLst>
                <a:ext uri="{FF2B5EF4-FFF2-40B4-BE49-F238E27FC236}">
                  <a16:creationId xmlns:a16="http://schemas.microsoft.com/office/drawing/2014/main" id="{6182135C-031B-F415-8ABF-C04533D58239}"/>
                </a:ext>
              </a:extLst>
            </p:cNvPr>
            <p:cNvSpPr txBox="1"/>
            <p:nvPr/>
          </p:nvSpPr>
          <p:spPr>
            <a:xfrm>
              <a:off x="1326044" y="4483260"/>
              <a:ext cx="458649" cy="176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933" kern="0">
                  <a:solidFill>
                    <a:srgbClr val="FE932B"/>
                  </a:solidFill>
                  <a:latin typeface="Arial"/>
                  <a:cs typeface="Arial"/>
                  <a:sym typeface="Arial"/>
                </a:rPr>
                <a:t>Input</a:t>
              </a:r>
            </a:p>
          </p:txBody>
        </p:sp>
        <p:grpSp>
          <p:nvGrpSpPr>
            <p:cNvPr id="3139" name="Group 3138">
              <a:extLst>
                <a:ext uri="{FF2B5EF4-FFF2-40B4-BE49-F238E27FC236}">
                  <a16:creationId xmlns:a16="http://schemas.microsoft.com/office/drawing/2014/main" id="{3445867A-C6A3-5332-C9D3-44CEB55E3624}"/>
                </a:ext>
              </a:extLst>
            </p:cNvPr>
            <p:cNvGrpSpPr/>
            <p:nvPr/>
          </p:nvGrpSpPr>
          <p:grpSpPr>
            <a:xfrm>
              <a:off x="2994244" y="4499861"/>
              <a:ext cx="704626" cy="430099"/>
              <a:chOff x="6721126" y="3160780"/>
              <a:chExt cx="704626" cy="430099"/>
            </a:xfrm>
          </p:grpSpPr>
          <p:sp>
            <p:nvSpPr>
              <p:cNvPr id="3143" name="Rectangle: Rounded Corners 3142">
                <a:extLst>
                  <a:ext uri="{FF2B5EF4-FFF2-40B4-BE49-F238E27FC236}">
                    <a16:creationId xmlns:a16="http://schemas.microsoft.com/office/drawing/2014/main" id="{78EBD643-3CAB-3DDB-6A60-167262181C14}"/>
                  </a:ext>
                </a:extLst>
              </p:cNvPr>
              <p:cNvSpPr/>
              <p:nvPr/>
            </p:nvSpPr>
            <p:spPr>
              <a:xfrm>
                <a:off x="6755299" y="3335014"/>
                <a:ext cx="601847" cy="255865"/>
              </a:xfrm>
              <a:prstGeom prst="roundRect">
                <a:avLst/>
              </a:prstGeom>
              <a:noFill/>
              <a:ln w="127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-US" sz="1067" b="1" kern="0">
                    <a:solidFill>
                      <a:srgbClr val="FE932B"/>
                    </a:solidFill>
                    <a:latin typeface="Arial"/>
                    <a:sym typeface="Arial"/>
                  </a:rPr>
                  <a:t>[####]</a:t>
                </a:r>
              </a:p>
            </p:txBody>
          </p:sp>
          <p:sp>
            <p:nvSpPr>
              <p:cNvPr id="3145" name="TextBox 3144">
                <a:extLst>
                  <a:ext uri="{FF2B5EF4-FFF2-40B4-BE49-F238E27FC236}">
                    <a16:creationId xmlns:a16="http://schemas.microsoft.com/office/drawing/2014/main" id="{990DA659-8014-398B-A224-35CAF2FF3ED9}"/>
                  </a:ext>
                </a:extLst>
              </p:cNvPr>
              <p:cNvSpPr txBox="1"/>
              <p:nvPr/>
            </p:nvSpPr>
            <p:spPr>
              <a:xfrm>
                <a:off x="6721126" y="3160780"/>
                <a:ext cx="704626" cy="176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-US" sz="933" kern="0">
                    <a:solidFill>
                      <a:srgbClr val="FE932B"/>
                    </a:solidFill>
                    <a:latin typeface="Arial"/>
                    <a:cs typeface="Arial"/>
                    <a:sym typeface="Arial"/>
                  </a:rPr>
                  <a:t>Embeddings</a:t>
                </a:r>
              </a:p>
            </p:txBody>
          </p:sp>
        </p:grpSp>
        <p:cxnSp>
          <p:nvCxnSpPr>
            <p:cNvPr id="3141" name="Straight Arrow Connector 3140">
              <a:extLst>
                <a:ext uri="{FF2B5EF4-FFF2-40B4-BE49-F238E27FC236}">
                  <a16:creationId xmlns:a16="http://schemas.microsoft.com/office/drawing/2014/main" id="{46DC4482-0315-9E74-1A52-240EFC47DDB5}"/>
                </a:ext>
              </a:extLst>
            </p:cNvPr>
            <p:cNvCxnSpPr>
              <a:cxnSpLocks/>
            </p:cNvCxnSpPr>
            <p:nvPr/>
          </p:nvCxnSpPr>
          <p:spPr>
            <a:xfrm>
              <a:off x="2584100" y="4788161"/>
              <a:ext cx="3738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7" name="Group 3196">
            <a:extLst>
              <a:ext uri="{FF2B5EF4-FFF2-40B4-BE49-F238E27FC236}">
                <a16:creationId xmlns:a16="http://schemas.microsoft.com/office/drawing/2014/main" id="{84082554-1174-F52D-38BD-F4717AEBE536}"/>
              </a:ext>
            </a:extLst>
          </p:cNvPr>
          <p:cNvGrpSpPr>
            <a:grpSpLocks noChangeAspect="1"/>
          </p:cNvGrpSpPr>
          <p:nvPr/>
        </p:nvGrpSpPr>
        <p:grpSpPr>
          <a:xfrm>
            <a:off x="3018152" y="1433391"/>
            <a:ext cx="1034603" cy="908158"/>
            <a:chOff x="4403175" y="2597852"/>
            <a:chExt cx="652063" cy="519407"/>
          </a:xfrm>
        </p:grpSpPr>
        <p:pic>
          <p:nvPicPr>
            <p:cNvPr id="3198" name="Graphic 3197" descr="Magician Hat with solid fill">
              <a:extLst>
                <a:ext uri="{FF2B5EF4-FFF2-40B4-BE49-F238E27FC236}">
                  <a16:creationId xmlns:a16="http://schemas.microsoft.com/office/drawing/2014/main" id="{29F089AD-3719-36A1-417D-0AE14ADFC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4522302" y="2597852"/>
              <a:ext cx="413810" cy="418156"/>
            </a:xfrm>
            <a:prstGeom prst="rect">
              <a:avLst/>
            </a:prstGeom>
          </p:spPr>
        </p:pic>
        <p:sp>
          <p:nvSpPr>
            <p:cNvPr id="3199" name="TextBox 3198">
              <a:extLst>
                <a:ext uri="{FF2B5EF4-FFF2-40B4-BE49-F238E27FC236}">
                  <a16:creationId xmlns:a16="http://schemas.microsoft.com/office/drawing/2014/main" id="{DA4F2835-3CEC-38A9-5824-110FB4EE4F65}"/>
                </a:ext>
              </a:extLst>
            </p:cNvPr>
            <p:cNvSpPr txBox="1"/>
            <p:nvPr/>
          </p:nvSpPr>
          <p:spPr>
            <a:xfrm>
              <a:off x="4403175" y="2994039"/>
              <a:ext cx="652063" cy="1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800" b="1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Prompt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CE3ED8D-13AE-798E-2258-02CE577C2451}"/>
              </a:ext>
            </a:extLst>
          </p:cNvPr>
          <p:cNvGrpSpPr/>
          <p:nvPr/>
        </p:nvGrpSpPr>
        <p:grpSpPr>
          <a:xfrm>
            <a:off x="273400" y="1228937"/>
            <a:ext cx="2819089" cy="892745"/>
            <a:chOff x="5805486" y="2110774"/>
            <a:chExt cx="2114317" cy="66955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613671D-9728-96D4-AFD7-6A1C34C4BA5E}"/>
                </a:ext>
              </a:extLst>
            </p:cNvPr>
            <p:cNvSpPr txBox="1"/>
            <p:nvPr/>
          </p:nvSpPr>
          <p:spPr>
            <a:xfrm>
              <a:off x="5805486" y="2110774"/>
              <a:ext cx="2114317" cy="669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933" b="1" kern="0">
                  <a:solidFill>
                    <a:srgbClr val="000000"/>
                  </a:solidFill>
                  <a:latin typeface="Arial Black" panose="020B0A04020102020204" pitchFamily="34" charset="0"/>
                  <a:cs typeface="Arial"/>
                  <a:sym typeface="Arial"/>
                </a:rPr>
                <a:t>RETRIEVAL AUGMENTED GENERATION</a:t>
              </a:r>
              <a:endParaRPr lang="en-US" sz="1067" b="1" kern="0">
                <a:solidFill>
                  <a:srgbClr val="000000"/>
                </a:solidFill>
                <a:latin typeface="Arial Black" panose="020B0A04020102020204" pitchFamily="34" charset="0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endParaRPr lang="en-US" sz="1067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067" b="1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Context:</a:t>
              </a:r>
            </a:p>
            <a:p>
              <a:pPr defTabSz="1219170">
                <a:buClr>
                  <a:srgbClr val="000000"/>
                </a:buClr>
              </a:pPr>
              <a:endParaRPr lang="en-US" sz="1067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067" b="1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Question: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5F17F03-A7C5-4B62-CABD-E353759CFE89}"/>
                </a:ext>
              </a:extLst>
            </p:cNvPr>
            <p:cNvSpPr/>
            <p:nvPr/>
          </p:nvSpPr>
          <p:spPr>
            <a:xfrm>
              <a:off x="7161871" y="2404428"/>
              <a:ext cx="371495" cy="121851"/>
            </a:xfrm>
            <a:prstGeom prst="rect">
              <a:avLst/>
            </a:prstGeom>
            <a:solidFill>
              <a:srgbClr val="197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endParaRPr lang="en-US" sz="1867" kern="0">
                <a:solidFill>
                  <a:srgbClr val="1976D2"/>
                </a:solidFill>
                <a:latin typeface="Arial"/>
                <a:sym typeface="Arial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8C28190-BDEB-FA1F-E6AC-5DD8E7579817}"/>
                </a:ext>
              </a:extLst>
            </p:cNvPr>
            <p:cNvSpPr/>
            <p:nvPr/>
          </p:nvSpPr>
          <p:spPr>
            <a:xfrm>
              <a:off x="6757553" y="2403455"/>
              <a:ext cx="371495" cy="118448"/>
            </a:xfrm>
            <a:prstGeom prst="rect">
              <a:avLst/>
            </a:prstGeom>
            <a:solidFill>
              <a:srgbClr val="197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endParaRPr lang="en-US" sz="1867" kern="0">
                <a:solidFill>
                  <a:srgbClr val="1976D2"/>
                </a:solidFill>
                <a:latin typeface="Arial"/>
                <a:sym typeface="Arial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E0BDE1B-C2B7-6F9A-D905-6FD2891106DB}"/>
                </a:ext>
              </a:extLst>
            </p:cNvPr>
            <p:cNvSpPr/>
            <p:nvPr/>
          </p:nvSpPr>
          <p:spPr>
            <a:xfrm>
              <a:off x="7530230" y="2404285"/>
              <a:ext cx="371495" cy="121851"/>
            </a:xfrm>
            <a:prstGeom prst="rect">
              <a:avLst/>
            </a:prstGeom>
            <a:solidFill>
              <a:srgbClr val="197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endParaRPr lang="en-US" sz="1867" kern="0">
                <a:solidFill>
                  <a:srgbClr val="1976D2"/>
                </a:solidFill>
                <a:latin typeface="Arial"/>
                <a:sym typeface="Arial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99131DF-2384-D714-D95C-4AE78E01BCFB}"/>
                </a:ext>
              </a:extLst>
            </p:cNvPr>
            <p:cNvSpPr/>
            <p:nvPr/>
          </p:nvSpPr>
          <p:spPr>
            <a:xfrm>
              <a:off x="6407717" y="2403454"/>
              <a:ext cx="310396" cy="121851"/>
            </a:xfrm>
            <a:prstGeom prst="rect">
              <a:avLst/>
            </a:prstGeom>
            <a:solidFill>
              <a:srgbClr val="197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endParaRPr lang="en-US" sz="1867" kern="0">
                <a:solidFill>
                  <a:srgbClr val="1976D2"/>
                </a:solidFill>
                <a:latin typeface="Arial"/>
                <a:sym typeface="Arial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E3337B7-9975-F0D5-F5ED-CCDA2744D598}"/>
                </a:ext>
              </a:extLst>
            </p:cNvPr>
            <p:cNvSpPr/>
            <p:nvPr/>
          </p:nvSpPr>
          <p:spPr>
            <a:xfrm>
              <a:off x="6407718" y="2649016"/>
              <a:ext cx="879634" cy="1184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endParaRPr lang="en-US" sz="1867" kern="0">
                <a:solidFill>
                  <a:srgbClr val="C00000"/>
                </a:solidFill>
                <a:latin typeface="Arial"/>
                <a:sym typeface="Arial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CBFFF92-D158-C437-4C8D-D63A74C9602F}"/>
              </a:ext>
            </a:extLst>
          </p:cNvPr>
          <p:cNvGrpSpPr/>
          <p:nvPr/>
        </p:nvGrpSpPr>
        <p:grpSpPr>
          <a:xfrm>
            <a:off x="273193" y="2217125"/>
            <a:ext cx="2823724" cy="256544"/>
            <a:chOff x="5833124" y="2991201"/>
            <a:chExt cx="2117793" cy="14965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DA5C403-A4BD-F95F-C7F8-9ACABE9E4F8D}"/>
                </a:ext>
              </a:extLst>
            </p:cNvPr>
            <p:cNvSpPr/>
            <p:nvPr/>
          </p:nvSpPr>
          <p:spPr>
            <a:xfrm>
              <a:off x="6435510" y="3027655"/>
              <a:ext cx="1515407" cy="9365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endParaRPr lang="en-US" sz="1867" kern="0">
                <a:solidFill>
                  <a:srgbClr val="C00000"/>
                </a:solidFill>
                <a:latin typeface="Arial"/>
                <a:sym typeface="Arial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2050CFE-E8B1-5B3F-E3C9-561F73144AFF}"/>
                </a:ext>
              </a:extLst>
            </p:cNvPr>
            <p:cNvSpPr txBox="1"/>
            <p:nvPr/>
          </p:nvSpPr>
          <p:spPr>
            <a:xfrm>
              <a:off x="5833124" y="2991201"/>
              <a:ext cx="625172" cy="149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067" b="1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Answer:</a:t>
              </a:r>
            </a:p>
          </p:txBody>
        </p:sp>
      </p:grpSp>
      <p:sp>
        <p:nvSpPr>
          <p:cNvPr id="1028" name="Arrow: Down 1027">
            <a:extLst>
              <a:ext uri="{FF2B5EF4-FFF2-40B4-BE49-F238E27FC236}">
                <a16:creationId xmlns:a16="http://schemas.microsoft.com/office/drawing/2014/main" id="{7FF68BF1-DA1D-6384-2F22-D3C82DBCAAF1}"/>
              </a:ext>
            </a:extLst>
          </p:cNvPr>
          <p:cNvSpPr/>
          <p:nvPr/>
        </p:nvSpPr>
        <p:spPr>
          <a:xfrm>
            <a:off x="470273" y="2875647"/>
            <a:ext cx="365760" cy="1044943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8CE04BB-A68D-5F17-EEFC-F5297C389317}"/>
              </a:ext>
            </a:extLst>
          </p:cNvPr>
          <p:cNvSpPr txBox="1"/>
          <p:nvPr/>
        </p:nvSpPr>
        <p:spPr>
          <a:xfrm>
            <a:off x="-131424" y="5481628"/>
            <a:ext cx="809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800" b="1" kern="0">
                <a:solidFill>
                  <a:srgbClr val="FE932B"/>
                </a:solidFill>
                <a:latin typeface="Arial"/>
                <a:cs typeface="Arial"/>
                <a:sym typeface="Arial"/>
              </a:rPr>
              <a:t>Question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0CEC3189-3527-4F94-8AAD-183DA5D349E3}"/>
              </a:ext>
            </a:extLst>
          </p:cNvPr>
          <p:cNvSpPr txBox="1"/>
          <p:nvPr/>
        </p:nvSpPr>
        <p:spPr>
          <a:xfrm>
            <a:off x="-164677" y="3383575"/>
            <a:ext cx="809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800" b="1" kern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Answer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4F8184F-E746-3BFB-0055-8FCAA9E163F1}"/>
              </a:ext>
            </a:extLst>
          </p:cNvPr>
          <p:cNvSpPr txBox="1"/>
          <p:nvPr/>
        </p:nvSpPr>
        <p:spPr>
          <a:xfrm>
            <a:off x="1036858" y="5271711"/>
            <a:ext cx="1697276" cy="37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 fontAlgn="base">
              <a:buClr>
                <a:srgbClr val="000000"/>
              </a:buClr>
            </a:pPr>
            <a:r>
              <a:rPr lang="en-US" sz="933" i="1" kern="0">
                <a:solidFill>
                  <a:srgbClr val="F77205"/>
                </a:solidFill>
                <a:latin typeface="Arial" panose="020B0604020202020204" pitchFamily="34" charset="0"/>
                <a:cs typeface="Arial"/>
                <a:sym typeface="Arial"/>
              </a:rPr>
              <a:t>Which section of IFRS deals with Revenue Reduction? </a:t>
            </a:r>
            <a:endParaRPr lang="en-US" sz="933" b="1" i="1" kern="0">
              <a:solidFill>
                <a:srgbClr val="F7720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C8E30DE5-B52D-874B-95BE-C70BEFA3267B}"/>
              </a:ext>
            </a:extLst>
          </p:cNvPr>
          <p:cNvSpPr txBox="1"/>
          <p:nvPr/>
        </p:nvSpPr>
        <p:spPr>
          <a:xfrm>
            <a:off x="922305" y="2901148"/>
            <a:ext cx="2572179" cy="1097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933" i="1" kern="0">
                <a:solidFill>
                  <a:srgbClr val="00B050"/>
                </a:solidFill>
                <a:latin typeface="Arial" panose="020B0604020202020204" pitchFamily="34" charset="0"/>
                <a:cs typeface="Arial"/>
                <a:sym typeface="Arial"/>
              </a:rPr>
              <a:t>IFRS 15 deals with Revenue Reduction related principles. It provides guidance on accounting for revenue from contracts with customers and includes provisions for identifying and recognizing revenue reductions.</a:t>
            </a:r>
          </a:p>
          <a:p>
            <a:pPr defTabSz="1219170">
              <a:buClr>
                <a:srgbClr val="000000"/>
              </a:buClr>
            </a:pPr>
            <a:r>
              <a:rPr lang="en-US" sz="933" i="1" kern="0">
                <a:solidFill>
                  <a:srgbClr val="00B050"/>
                </a:solidFill>
                <a:latin typeface="Arial" panose="020B0604020202020204" pitchFamily="34" charset="0"/>
                <a:cs typeface="Arial"/>
                <a:sym typeface="Arial"/>
              </a:rPr>
              <a:t>Citation : </a:t>
            </a:r>
            <a:r>
              <a:rPr lang="en-US" sz="933" i="1" u="sng" kern="0">
                <a:solidFill>
                  <a:srgbClr val="00B050"/>
                </a:solidFill>
                <a:latin typeface="Arial" panose="020B0604020202020204" pitchFamily="34" charset="0"/>
                <a:cs typeface="Arial"/>
                <a:sym typeface="Arial"/>
              </a:rPr>
              <a:t>IFRS.pdf</a:t>
            </a:r>
            <a:endParaRPr lang="en-US" sz="933" b="1" u="sng" kern="0">
              <a:solidFill>
                <a:srgbClr val="00B05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86" name="Arrow: Down 3185">
            <a:extLst>
              <a:ext uri="{FF2B5EF4-FFF2-40B4-BE49-F238E27FC236}">
                <a16:creationId xmlns:a16="http://schemas.microsoft.com/office/drawing/2014/main" id="{9D36F8B8-836B-687D-E0F5-2B404A570A2F}"/>
              </a:ext>
            </a:extLst>
          </p:cNvPr>
          <p:cNvSpPr/>
          <p:nvPr/>
        </p:nvSpPr>
        <p:spPr>
          <a:xfrm>
            <a:off x="512049" y="5296229"/>
            <a:ext cx="365760" cy="56007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E932B"/>
              </a:solidFill>
              <a:latin typeface="Arial"/>
              <a:sym typeface="Arial"/>
            </a:endParaRPr>
          </a:p>
        </p:txBody>
      </p:sp>
      <p:grpSp>
        <p:nvGrpSpPr>
          <p:cNvPr id="3189" name="Group 3188">
            <a:extLst>
              <a:ext uri="{FF2B5EF4-FFF2-40B4-BE49-F238E27FC236}">
                <a16:creationId xmlns:a16="http://schemas.microsoft.com/office/drawing/2014/main" id="{9E432882-0F51-CB61-902C-9F20EF9A05B6}"/>
              </a:ext>
            </a:extLst>
          </p:cNvPr>
          <p:cNvGrpSpPr/>
          <p:nvPr/>
        </p:nvGrpSpPr>
        <p:grpSpPr>
          <a:xfrm>
            <a:off x="8066240" y="138107"/>
            <a:ext cx="4103661" cy="1582242"/>
            <a:chOff x="6049680" y="103580"/>
            <a:chExt cx="3077746" cy="1186682"/>
          </a:xfrm>
        </p:grpSpPr>
        <p:grpSp>
          <p:nvGrpSpPr>
            <p:cNvPr id="3142" name="Group 3141">
              <a:extLst>
                <a:ext uri="{FF2B5EF4-FFF2-40B4-BE49-F238E27FC236}">
                  <a16:creationId xmlns:a16="http://schemas.microsoft.com/office/drawing/2014/main" id="{B76E7CA7-6EC2-EF60-6EF7-562AA99B74BC}"/>
                </a:ext>
              </a:extLst>
            </p:cNvPr>
            <p:cNvGrpSpPr/>
            <p:nvPr/>
          </p:nvGrpSpPr>
          <p:grpSpPr>
            <a:xfrm>
              <a:off x="6049680" y="103580"/>
              <a:ext cx="3077746" cy="1186682"/>
              <a:chOff x="-145380" y="468181"/>
              <a:chExt cx="3077746" cy="1186682"/>
            </a:xfrm>
          </p:grpSpPr>
          <p:grpSp>
            <p:nvGrpSpPr>
              <p:cNvPr id="1083" name="Group 1082">
                <a:extLst>
                  <a:ext uri="{FF2B5EF4-FFF2-40B4-BE49-F238E27FC236}">
                    <a16:creationId xmlns:a16="http://schemas.microsoft.com/office/drawing/2014/main" id="{9C46418A-3033-779F-E88B-9F712C84370B}"/>
                  </a:ext>
                </a:extLst>
              </p:cNvPr>
              <p:cNvGrpSpPr/>
              <p:nvPr/>
            </p:nvGrpSpPr>
            <p:grpSpPr>
              <a:xfrm>
                <a:off x="-145380" y="468181"/>
                <a:ext cx="3077746" cy="1186682"/>
                <a:chOff x="-216260" y="468181"/>
                <a:chExt cx="3077746" cy="1186682"/>
              </a:xfrm>
            </p:grpSpPr>
            <p:grpSp>
              <p:nvGrpSpPr>
                <p:cNvPr id="1051" name="Group 1050">
                  <a:extLst>
                    <a:ext uri="{FF2B5EF4-FFF2-40B4-BE49-F238E27FC236}">
                      <a16:creationId xmlns:a16="http://schemas.microsoft.com/office/drawing/2014/main" id="{497D5F6A-AD98-A184-37B1-E63E02FD72EA}"/>
                    </a:ext>
                  </a:extLst>
                </p:cNvPr>
                <p:cNvGrpSpPr/>
                <p:nvPr/>
              </p:nvGrpSpPr>
              <p:grpSpPr>
                <a:xfrm>
                  <a:off x="-203137" y="818638"/>
                  <a:ext cx="2974244" cy="784618"/>
                  <a:chOff x="-199291" y="1166893"/>
                  <a:chExt cx="2974244" cy="784618"/>
                </a:xfrm>
              </p:grpSpPr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252ECD04-BE43-41C0-36AF-A2D5B26DFBF1}"/>
                      </a:ext>
                    </a:extLst>
                  </p:cNvPr>
                  <p:cNvGrpSpPr/>
                  <p:nvPr/>
                </p:nvGrpSpPr>
                <p:grpSpPr>
                  <a:xfrm>
                    <a:off x="980838" y="1166893"/>
                    <a:ext cx="814957" cy="784618"/>
                    <a:chOff x="1036638" y="2558849"/>
                    <a:chExt cx="814957" cy="784618"/>
                  </a:xfrm>
                </p:grpSpPr>
                <p:pic>
                  <p:nvPicPr>
                    <p:cNvPr id="13" name="Picture 12">
                      <a:extLst>
                        <a:ext uri="{FF2B5EF4-FFF2-40B4-BE49-F238E27FC236}">
                          <a16:creationId xmlns:a16="http://schemas.microsoft.com/office/drawing/2014/main" id="{3F531B33-6BA1-A56C-55E4-C42ACA182B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1173241" y="2558849"/>
                      <a:ext cx="515731" cy="49677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F1F1F662-65C5-21BD-A756-80ECDFA4ED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6638" y="3089551"/>
                      <a:ext cx="814957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 defTabSz="1219170">
                        <a:buClr>
                          <a:srgbClr val="000000"/>
                        </a:buClr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Process Diagrams</a:t>
                      </a:r>
                    </a:p>
                    <a:p>
                      <a:pPr algn="ctr" defTabSz="1219170">
                        <a:buClr>
                          <a:srgbClr val="000000"/>
                        </a:buClr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Flow charts</a:t>
                      </a:r>
                    </a:p>
                  </p:txBody>
                </p:sp>
              </p:grp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AE55D5E9-BFF1-0DBF-33B3-D3DB0C5F70B6}"/>
                      </a:ext>
                    </a:extLst>
                  </p:cNvPr>
                  <p:cNvSpPr txBox="1"/>
                  <p:nvPr/>
                </p:nvSpPr>
                <p:spPr>
                  <a:xfrm>
                    <a:off x="1641111" y="1697412"/>
                    <a:ext cx="701518" cy="2539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1219170">
                      <a:buClr>
                        <a:srgbClr val="000000"/>
                      </a:buClr>
                    </a:pPr>
                    <a:r>
                      <a:rPr lang="en-US" sz="8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rPr>
                      <a:t>IFRS, Internal</a:t>
                    </a:r>
                  </a:p>
                  <a:p>
                    <a:pPr algn="ctr" defTabSz="1219170">
                      <a:buClr>
                        <a:srgbClr val="000000"/>
                      </a:buClr>
                    </a:pPr>
                    <a:r>
                      <a:rPr lang="en-US" sz="8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rPr>
                      <a:t>External Docs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3144C76-ECEA-2F55-FBB4-B5817905B0BB}"/>
                      </a:ext>
                    </a:extLst>
                  </p:cNvPr>
                  <p:cNvSpPr txBox="1"/>
                  <p:nvPr/>
                </p:nvSpPr>
                <p:spPr>
                  <a:xfrm>
                    <a:off x="2259222" y="1678021"/>
                    <a:ext cx="515731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1219170">
                      <a:buClr>
                        <a:srgbClr val="000000"/>
                      </a:buClr>
                    </a:pPr>
                    <a:r>
                      <a:rPr lang="en-US" sz="8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rPr>
                      <a:t>Finance Images</a:t>
                    </a: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68E7553-A6C4-F09E-B2B1-4CA4C2F92CD6}"/>
                      </a:ext>
                    </a:extLst>
                  </p:cNvPr>
                  <p:cNvSpPr txBox="1"/>
                  <p:nvPr/>
                </p:nvSpPr>
                <p:spPr>
                  <a:xfrm>
                    <a:off x="399523" y="1688679"/>
                    <a:ext cx="734866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1219170">
                      <a:buClr>
                        <a:srgbClr val="000000"/>
                      </a:buClr>
                    </a:pPr>
                    <a:r>
                      <a:rPr lang="en-US" sz="8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rPr>
                      <a:t>Competitor annual reports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62CDCB21-FEC6-3A1F-B3E8-5603482F0A54}"/>
                      </a:ext>
                    </a:extLst>
                  </p:cNvPr>
                  <p:cNvSpPr txBox="1"/>
                  <p:nvPr/>
                </p:nvSpPr>
                <p:spPr>
                  <a:xfrm>
                    <a:off x="-199291" y="1684444"/>
                    <a:ext cx="742988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1219170">
                      <a:buClr>
                        <a:srgbClr val="000000"/>
                      </a:buClr>
                    </a:pPr>
                    <a:r>
                      <a:rPr lang="en-US" sz="8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rPr>
                      <a:t>Restricted Enterprise Data</a:t>
                    </a:r>
                  </a:p>
                </p:txBody>
              </p:sp>
            </p:grpSp>
            <p:sp>
              <p:nvSpPr>
                <p:cNvPr id="1082" name="Rectangle: Rounded Corners 1081">
                  <a:extLst>
                    <a:ext uri="{FF2B5EF4-FFF2-40B4-BE49-F238E27FC236}">
                      <a16:creationId xmlns:a16="http://schemas.microsoft.com/office/drawing/2014/main" id="{8079B4A0-292F-AC41-5E70-EB279D1908E8}"/>
                    </a:ext>
                  </a:extLst>
                </p:cNvPr>
                <p:cNvSpPr/>
                <p:nvPr/>
              </p:nvSpPr>
              <p:spPr>
                <a:xfrm>
                  <a:off x="-216260" y="468181"/>
                  <a:ext cx="3077746" cy="1186682"/>
                </a:xfrm>
                <a:prstGeom prst="roundRect">
                  <a:avLst/>
                </a:prstGeom>
                <a:noFill/>
                <a:ln w="31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>
                    <a:buClr>
                      <a:srgbClr val="000000"/>
                    </a:buClr>
                  </a:pPr>
                  <a:endParaRPr lang="en-US" sz="1867" kern="0">
                    <a:solidFill>
                      <a:srgbClr val="FFFFFF"/>
                    </a:solidFill>
                    <a:latin typeface="Arial"/>
                    <a:sym typeface="Arial"/>
                  </a:endParaRPr>
                </a:p>
              </p:txBody>
            </p:sp>
          </p:grpSp>
          <p:sp>
            <p:nvSpPr>
              <p:cNvPr id="3140" name="TextBox 3139">
                <a:extLst>
                  <a:ext uri="{FF2B5EF4-FFF2-40B4-BE49-F238E27FC236}">
                    <a16:creationId xmlns:a16="http://schemas.microsoft.com/office/drawing/2014/main" id="{ECB0E76F-1242-68D9-6946-723CAF6AFC5D}"/>
                  </a:ext>
                </a:extLst>
              </p:cNvPr>
              <p:cNvSpPr txBox="1"/>
              <p:nvPr/>
            </p:nvSpPr>
            <p:spPr>
              <a:xfrm>
                <a:off x="602264" y="496371"/>
                <a:ext cx="1566809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-US" sz="1333" b="1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Data Sources</a:t>
                </a:r>
              </a:p>
            </p:txBody>
          </p:sp>
        </p:grpSp>
        <p:pic>
          <p:nvPicPr>
            <p:cNvPr id="1038" name="Picture 1037">
              <a:extLst>
                <a:ext uri="{FF2B5EF4-FFF2-40B4-BE49-F238E27FC236}">
                  <a16:creationId xmlns:a16="http://schemas.microsoft.com/office/drawing/2014/main" id="{248F851A-5BAF-8519-DEBA-F3DFDB9AB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978189" y="488793"/>
              <a:ext cx="461085" cy="461085"/>
            </a:xfrm>
            <a:prstGeom prst="rect">
              <a:avLst/>
            </a:prstGeom>
          </p:spPr>
        </p:pic>
        <p:pic>
          <p:nvPicPr>
            <p:cNvPr id="1045" name="Picture 1044">
              <a:extLst>
                <a:ext uri="{FF2B5EF4-FFF2-40B4-BE49-F238E27FC236}">
                  <a16:creationId xmlns:a16="http://schemas.microsoft.com/office/drawing/2014/main" id="{2BD2C058-77B0-9232-E923-4EE33129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751448" y="449055"/>
              <a:ext cx="517770" cy="517770"/>
            </a:xfrm>
            <a:prstGeom prst="rect">
              <a:avLst/>
            </a:prstGeom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C84367D3-08AF-8CF8-E195-32C392759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173784" y="457579"/>
              <a:ext cx="512239" cy="512239"/>
            </a:xfrm>
            <a:prstGeom prst="rect">
              <a:avLst/>
            </a:prstGeom>
          </p:spPr>
        </p:pic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070D57B6-ACDD-3410-0642-01D5E1E16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519789" y="469277"/>
              <a:ext cx="473423" cy="473423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9D9C8D9-7D63-F5C6-591B-E9A05DD01E16}"/>
              </a:ext>
            </a:extLst>
          </p:cNvPr>
          <p:cNvGrpSpPr/>
          <p:nvPr/>
        </p:nvGrpSpPr>
        <p:grpSpPr>
          <a:xfrm>
            <a:off x="8695285" y="4852418"/>
            <a:ext cx="2840393" cy="230836"/>
            <a:chOff x="248158" y="2713746"/>
            <a:chExt cx="2130295" cy="24214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4A68986-6BF2-9A75-A1F9-FBF1610511E9}"/>
                </a:ext>
              </a:extLst>
            </p:cNvPr>
            <p:cNvCxnSpPr/>
            <p:nvPr/>
          </p:nvCxnSpPr>
          <p:spPr>
            <a:xfrm flipH="1">
              <a:off x="723460" y="2713746"/>
              <a:ext cx="1" cy="237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354CB14-5EA9-F714-EC8D-ABB8578FC40B}"/>
                </a:ext>
              </a:extLst>
            </p:cNvPr>
            <p:cNvCxnSpPr/>
            <p:nvPr/>
          </p:nvCxnSpPr>
          <p:spPr>
            <a:xfrm flipH="1">
              <a:off x="1298734" y="2713746"/>
              <a:ext cx="1" cy="237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63C4C2D-143F-816A-FBA0-F15CDDDA87FC}"/>
                </a:ext>
              </a:extLst>
            </p:cNvPr>
            <p:cNvCxnSpPr/>
            <p:nvPr/>
          </p:nvCxnSpPr>
          <p:spPr>
            <a:xfrm flipH="1">
              <a:off x="1841039" y="2718429"/>
              <a:ext cx="1" cy="237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DA3E45-1F2B-7DA0-FAE5-106ADED9A37B}"/>
                </a:ext>
              </a:extLst>
            </p:cNvPr>
            <p:cNvCxnSpPr/>
            <p:nvPr/>
          </p:nvCxnSpPr>
          <p:spPr>
            <a:xfrm flipH="1">
              <a:off x="2378452" y="2713746"/>
              <a:ext cx="1" cy="237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8FEAE90-0024-A0D0-0D56-EF71FB7B781A}"/>
                </a:ext>
              </a:extLst>
            </p:cNvPr>
            <p:cNvCxnSpPr/>
            <p:nvPr/>
          </p:nvCxnSpPr>
          <p:spPr>
            <a:xfrm flipH="1">
              <a:off x="248158" y="2718429"/>
              <a:ext cx="1" cy="237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3134D33-FEFA-CF4B-35B1-34B7308CCDC1}"/>
              </a:ext>
            </a:extLst>
          </p:cNvPr>
          <p:cNvGrpSpPr/>
          <p:nvPr/>
        </p:nvGrpSpPr>
        <p:grpSpPr>
          <a:xfrm>
            <a:off x="5658463" y="4672958"/>
            <a:ext cx="1694164" cy="593572"/>
            <a:chOff x="3954375" y="3719062"/>
            <a:chExt cx="1270623" cy="445179"/>
          </a:xfrm>
        </p:grpSpPr>
        <p:pic>
          <p:nvPicPr>
            <p:cNvPr id="34" name="Picture 36" descr="Data compression - Free computer icons">
              <a:extLst>
                <a:ext uri="{FF2B5EF4-FFF2-40B4-BE49-F238E27FC236}">
                  <a16:creationId xmlns:a16="http://schemas.microsoft.com/office/drawing/2014/main" id="{F05CD8D3-25BC-2A72-4A45-046AB98B2B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4375" y="3719062"/>
              <a:ext cx="445179" cy="445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22DE7E1-7306-1E0E-5EF1-C0BFBBC9C723}"/>
                </a:ext>
              </a:extLst>
            </p:cNvPr>
            <p:cNvSpPr txBox="1"/>
            <p:nvPr/>
          </p:nvSpPr>
          <p:spPr>
            <a:xfrm>
              <a:off x="4313455" y="3818334"/>
              <a:ext cx="91154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800" b="1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Contextual Compression</a:t>
              </a:r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CA6084F1-D2BF-A996-8D00-33BECD0D58A7}"/>
              </a:ext>
            </a:extLst>
          </p:cNvPr>
          <p:cNvSpPr/>
          <p:nvPr/>
        </p:nvSpPr>
        <p:spPr>
          <a:xfrm rot="16200000">
            <a:off x="5762079" y="4251361"/>
            <a:ext cx="366020" cy="312384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4E28DF5-8C24-C9E9-9196-810126353EC0}"/>
              </a:ext>
            </a:extLst>
          </p:cNvPr>
          <p:cNvGrpSpPr/>
          <p:nvPr/>
        </p:nvGrpSpPr>
        <p:grpSpPr>
          <a:xfrm>
            <a:off x="3966672" y="1137341"/>
            <a:ext cx="3960149" cy="1569084"/>
            <a:chOff x="2967384" y="853005"/>
            <a:chExt cx="2970112" cy="1176813"/>
          </a:xfrm>
        </p:grpSpPr>
        <p:sp>
          <p:nvSpPr>
            <p:cNvPr id="3195" name="TextBox 3194">
              <a:extLst>
                <a:ext uri="{FF2B5EF4-FFF2-40B4-BE49-F238E27FC236}">
                  <a16:creationId xmlns:a16="http://schemas.microsoft.com/office/drawing/2014/main" id="{5E12E35F-1E36-2084-72C6-48D3BC7C972B}"/>
                </a:ext>
              </a:extLst>
            </p:cNvPr>
            <p:cNvSpPr txBox="1"/>
            <p:nvPr/>
          </p:nvSpPr>
          <p:spPr>
            <a:xfrm>
              <a:off x="3311069" y="1699890"/>
              <a:ext cx="23747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600" b="1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The </a:t>
              </a:r>
              <a:r>
                <a:rPr lang="en-US" sz="1600" b="1" kern="0">
                  <a:solidFill>
                    <a:srgbClr val="C00000"/>
                  </a:solidFill>
                  <a:latin typeface="Arial"/>
                  <a:cs typeface="Arial"/>
                  <a:sym typeface="Arial"/>
                </a:rPr>
                <a:t>BRAIN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6949782-4E10-DA3E-23A7-F45FEF8E9F4D}"/>
                </a:ext>
              </a:extLst>
            </p:cNvPr>
            <p:cNvGrpSpPr/>
            <p:nvPr/>
          </p:nvGrpSpPr>
          <p:grpSpPr>
            <a:xfrm>
              <a:off x="2967384" y="943417"/>
              <a:ext cx="590645" cy="652976"/>
              <a:chOff x="5690317" y="978186"/>
              <a:chExt cx="590645" cy="652976"/>
            </a:xfrm>
          </p:grpSpPr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FC93E400-BE42-D85D-8F48-0BC465D97E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86341" y="1236714"/>
                <a:ext cx="394448" cy="394448"/>
              </a:xfrm>
              <a:prstGeom prst="rect">
                <a:avLst/>
              </a:prstGeom>
            </p:spPr>
          </p:pic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D62DD8A-5A1A-EFFB-BDD3-852727F411FF}"/>
                  </a:ext>
                </a:extLst>
              </p:cNvPr>
              <p:cNvSpPr txBox="1"/>
              <p:nvPr/>
            </p:nvSpPr>
            <p:spPr>
              <a:xfrm>
                <a:off x="5690317" y="978186"/>
                <a:ext cx="590645" cy="16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-US" sz="800" b="1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Chains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1393B35-7121-D9EA-ADBA-1B5062693316}"/>
                </a:ext>
              </a:extLst>
            </p:cNvPr>
            <p:cNvGrpSpPr/>
            <p:nvPr/>
          </p:nvGrpSpPr>
          <p:grpSpPr>
            <a:xfrm>
              <a:off x="5307406" y="949071"/>
              <a:ext cx="590645" cy="651547"/>
              <a:chOff x="8110670" y="986628"/>
              <a:chExt cx="590645" cy="651547"/>
            </a:xfrm>
          </p:grpSpPr>
          <p:pic>
            <p:nvPicPr>
              <p:cNvPr id="97" name="Picture 50" descr="Memory - Free user icons">
                <a:extLst>
                  <a:ext uri="{FF2B5EF4-FFF2-40B4-BE49-F238E27FC236}">
                    <a16:creationId xmlns:a16="http://schemas.microsoft.com/office/drawing/2014/main" id="{BE61BE3F-01E8-672A-F308-96D95723F1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6028" y="1190915"/>
                <a:ext cx="447260" cy="4472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4015513-6D2A-2178-81DE-F3B14688EBDF}"/>
                  </a:ext>
                </a:extLst>
              </p:cNvPr>
              <p:cNvSpPr txBox="1"/>
              <p:nvPr/>
            </p:nvSpPr>
            <p:spPr>
              <a:xfrm>
                <a:off x="8110670" y="986628"/>
                <a:ext cx="590645" cy="16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-US" sz="800" b="1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Memory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1399D14-0318-D11B-925C-2192B514A98F}"/>
                </a:ext>
              </a:extLst>
            </p:cNvPr>
            <p:cNvSpPr txBox="1"/>
            <p:nvPr/>
          </p:nvSpPr>
          <p:spPr>
            <a:xfrm>
              <a:off x="4105789" y="947185"/>
              <a:ext cx="590645" cy="161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800" b="1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Agent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92C94B2-9800-8564-F527-B5F9FCA18628}"/>
                </a:ext>
              </a:extLst>
            </p:cNvPr>
            <p:cNvGrpSpPr/>
            <p:nvPr/>
          </p:nvGrpSpPr>
          <p:grpSpPr>
            <a:xfrm>
              <a:off x="4692056" y="949533"/>
              <a:ext cx="590645" cy="651085"/>
              <a:chOff x="7513835" y="984302"/>
              <a:chExt cx="590645" cy="651085"/>
            </a:xfrm>
          </p:grpSpPr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301AE153-6A7C-EF2E-8450-1041985509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15872" y="1188127"/>
                <a:ext cx="447260" cy="447260"/>
              </a:xfrm>
              <a:prstGeom prst="rect">
                <a:avLst/>
              </a:prstGeom>
            </p:spPr>
          </p:pic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036B5C-0993-BA0B-A2BD-B8BB7EF50B31}"/>
                  </a:ext>
                </a:extLst>
              </p:cNvPr>
              <p:cNvSpPr txBox="1"/>
              <p:nvPr/>
            </p:nvSpPr>
            <p:spPr>
              <a:xfrm>
                <a:off x="7513835" y="984302"/>
                <a:ext cx="590645" cy="16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-US" sz="800" b="1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Toolkit</a:t>
                </a:r>
              </a:p>
            </p:txBody>
          </p:sp>
        </p:grpSp>
        <p:sp>
          <p:nvSpPr>
            <p:cNvPr id="1026" name="TextBox 1025">
              <a:extLst>
                <a:ext uri="{FF2B5EF4-FFF2-40B4-BE49-F238E27FC236}">
                  <a16:creationId xmlns:a16="http://schemas.microsoft.com/office/drawing/2014/main" id="{3128E7A6-D800-7A2F-6148-EBEC6EF1B0B8}"/>
                </a:ext>
              </a:extLst>
            </p:cNvPr>
            <p:cNvSpPr txBox="1"/>
            <p:nvPr/>
          </p:nvSpPr>
          <p:spPr>
            <a:xfrm>
              <a:off x="3431649" y="953285"/>
              <a:ext cx="775284" cy="161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800" b="1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LLM</a:t>
              </a:r>
            </a:p>
          </p:txBody>
        </p:sp>
        <p:pic>
          <p:nvPicPr>
            <p:cNvPr id="1027" name="Picture 66" descr="Robot - Free electronics icons">
              <a:extLst>
                <a:ext uri="{FF2B5EF4-FFF2-40B4-BE49-F238E27FC236}">
                  <a16:creationId xmlns:a16="http://schemas.microsoft.com/office/drawing/2014/main" id="{85923ADB-DA89-8BFE-D866-16F144B89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259" y="1131851"/>
              <a:ext cx="467717" cy="467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41BEB90-4898-3ADE-BEEE-FC721EC7AD1B}"/>
                </a:ext>
              </a:extLst>
            </p:cNvPr>
            <p:cNvSpPr/>
            <p:nvPr/>
          </p:nvSpPr>
          <p:spPr>
            <a:xfrm>
              <a:off x="3011795" y="853005"/>
              <a:ext cx="2925701" cy="1176813"/>
            </a:xfrm>
            <a:prstGeom prst="roundRect">
              <a:avLst/>
            </a:pr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endParaRPr lang="en-US" sz="1867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</p:grpSp>
      <p:sp>
        <p:nvSpPr>
          <p:cNvPr id="3175" name="Arrow: Right 3174">
            <a:extLst>
              <a:ext uri="{FF2B5EF4-FFF2-40B4-BE49-F238E27FC236}">
                <a16:creationId xmlns:a16="http://schemas.microsoft.com/office/drawing/2014/main" id="{10E38119-5319-A9DC-4F56-D21624653881}"/>
              </a:ext>
            </a:extLst>
          </p:cNvPr>
          <p:cNvSpPr/>
          <p:nvPr/>
        </p:nvSpPr>
        <p:spPr>
          <a:xfrm rot="16200000">
            <a:off x="5718464" y="5387782"/>
            <a:ext cx="453248" cy="34115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grpSp>
        <p:nvGrpSpPr>
          <p:cNvPr id="3193" name="Group 3192">
            <a:extLst>
              <a:ext uri="{FF2B5EF4-FFF2-40B4-BE49-F238E27FC236}">
                <a16:creationId xmlns:a16="http://schemas.microsoft.com/office/drawing/2014/main" id="{82244936-3D82-17A7-3D3E-C99DBC9B995E}"/>
              </a:ext>
            </a:extLst>
          </p:cNvPr>
          <p:cNvGrpSpPr/>
          <p:nvPr/>
        </p:nvGrpSpPr>
        <p:grpSpPr>
          <a:xfrm>
            <a:off x="8368643" y="5164693"/>
            <a:ext cx="3562963" cy="740596"/>
            <a:chOff x="6276482" y="4277380"/>
            <a:chExt cx="2672222" cy="555447"/>
          </a:xfrm>
        </p:grpSpPr>
        <p:grpSp>
          <p:nvGrpSpPr>
            <p:cNvPr id="3179" name="Group 3178">
              <a:extLst>
                <a:ext uri="{FF2B5EF4-FFF2-40B4-BE49-F238E27FC236}">
                  <a16:creationId xmlns:a16="http://schemas.microsoft.com/office/drawing/2014/main" id="{0E96EBB9-E7F7-A18A-7C76-14237C51C701}"/>
                </a:ext>
              </a:extLst>
            </p:cNvPr>
            <p:cNvGrpSpPr/>
            <p:nvPr/>
          </p:nvGrpSpPr>
          <p:grpSpPr>
            <a:xfrm>
              <a:off x="6357770" y="4309095"/>
              <a:ext cx="2505811" cy="339268"/>
              <a:chOff x="6357770" y="4384045"/>
              <a:chExt cx="2505811" cy="339268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C49B6EC-FC8C-6144-7997-612AAEE8F7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57770" y="4397567"/>
                <a:ext cx="373773" cy="32243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8FAE574-4B96-B16F-BC43-22BF362D8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848392" y="4400883"/>
                <a:ext cx="373773" cy="322430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2A44710-179E-CC9D-9505-53A87682B5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78362" y="4384045"/>
                <a:ext cx="390609" cy="336953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6A5484C-32D0-ABFD-6590-D748DFB0F2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934186" y="4395088"/>
                <a:ext cx="373772" cy="322429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334F03E-89C3-D31A-6FF3-F5EF4C9FB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489809" y="4393387"/>
                <a:ext cx="373772" cy="322429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6D3D56-A5A5-D3E9-63BB-E0D1899C36A0}"/>
                </a:ext>
              </a:extLst>
            </p:cNvPr>
            <p:cNvSpPr txBox="1"/>
            <p:nvPr/>
          </p:nvSpPr>
          <p:spPr>
            <a:xfrm>
              <a:off x="7185234" y="4615899"/>
              <a:ext cx="859127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200" b="1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Retrievers</a:t>
              </a:r>
            </a:p>
          </p:txBody>
        </p:sp>
        <p:sp>
          <p:nvSpPr>
            <p:cNvPr id="3181" name="Rectangle: Rounded Corners 3180">
              <a:extLst>
                <a:ext uri="{FF2B5EF4-FFF2-40B4-BE49-F238E27FC236}">
                  <a16:creationId xmlns:a16="http://schemas.microsoft.com/office/drawing/2014/main" id="{3DC2B46E-5BE6-70A2-9C0C-24AEC26A3AED}"/>
                </a:ext>
              </a:extLst>
            </p:cNvPr>
            <p:cNvSpPr/>
            <p:nvPr/>
          </p:nvSpPr>
          <p:spPr>
            <a:xfrm>
              <a:off x="6276482" y="4277380"/>
              <a:ext cx="2672222" cy="555447"/>
            </a:xfrm>
            <a:prstGeom prst="roundRect">
              <a:avLst/>
            </a:pr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endParaRPr lang="en-US" sz="1867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</p:grp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2278D89B-61DC-68E8-1594-D32CE9427A5B}"/>
              </a:ext>
            </a:extLst>
          </p:cNvPr>
          <p:cNvSpPr/>
          <p:nvPr/>
        </p:nvSpPr>
        <p:spPr>
          <a:xfrm>
            <a:off x="3791059" y="6289138"/>
            <a:ext cx="1614991" cy="34115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AEA76FA-BB42-E0BB-7174-7341C3F36711}"/>
              </a:ext>
            </a:extLst>
          </p:cNvPr>
          <p:cNvGrpSpPr/>
          <p:nvPr/>
        </p:nvGrpSpPr>
        <p:grpSpPr>
          <a:xfrm>
            <a:off x="8358705" y="4141214"/>
            <a:ext cx="3572899" cy="680125"/>
            <a:chOff x="6269029" y="3105911"/>
            <a:chExt cx="2679674" cy="510094"/>
          </a:xfrm>
        </p:grpSpPr>
        <p:grpSp>
          <p:nvGrpSpPr>
            <p:cNvPr id="3076" name="Group 3075">
              <a:extLst>
                <a:ext uri="{FF2B5EF4-FFF2-40B4-BE49-F238E27FC236}">
                  <a16:creationId xmlns:a16="http://schemas.microsoft.com/office/drawing/2014/main" id="{96B2315C-FD84-FEEC-17EC-7CAC13118A9E}"/>
                </a:ext>
              </a:extLst>
            </p:cNvPr>
            <p:cNvGrpSpPr/>
            <p:nvPr/>
          </p:nvGrpSpPr>
          <p:grpSpPr>
            <a:xfrm>
              <a:off x="6269029" y="3109218"/>
              <a:ext cx="2630355" cy="353275"/>
              <a:chOff x="3089" y="3636515"/>
              <a:chExt cx="2630355" cy="35327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324F89-D81C-7929-6F53-9A045111D7C7}"/>
                  </a:ext>
                </a:extLst>
              </p:cNvPr>
              <p:cNvSpPr txBox="1"/>
              <p:nvPr/>
            </p:nvSpPr>
            <p:spPr>
              <a:xfrm>
                <a:off x="3089" y="3643541"/>
                <a:ext cx="500062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-US" sz="800" b="1" kern="0">
                    <a:solidFill>
                      <a:srgbClr val="FFAB40">
                        <a:lumMod val="50000"/>
                      </a:srgbClr>
                    </a:solidFill>
                    <a:latin typeface="Arial"/>
                    <a:cs typeface="Arial"/>
                    <a:sym typeface="Arial"/>
                  </a:rPr>
                  <a:t>[# # # #]</a:t>
                </a:r>
              </a:p>
              <a:p>
                <a:pPr algn="ctr" defTabSz="1219170">
                  <a:buClr>
                    <a:srgbClr val="000000"/>
                  </a:buClr>
                </a:pPr>
                <a:r>
                  <a:rPr lang="en-US" sz="800" b="1" kern="0">
                    <a:solidFill>
                      <a:srgbClr val="FFAB40">
                        <a:lumMod val="50000"/>
                      </a:srgbClr>
                    </a:solidFill>
                    <a:latin typeface="Arial"/>
                    <a:cs typeface="Arial"/>
                    <a:sym typeface="Arial"/>
                  </a:rPr>
                  <a:t>[# # # #]</a:t>
                </a:r>
              </a:p>
              <a:p>
                <a:pPr algn="ctr" defTabSz="1219170">
                  <a:buClr>
                    <a:srgbClr val="000000"/>
                  </a:buClr>
                </a:pPr>
                <a:r>
                  <a:rPr lang="en-US" sz="800" b="1" kern="0">
                    <a:solidFill>
                      <a:srgbClr val="FFAB40">
                        <a:lumMod val="50000"/>
                      </a:srgbClr>
                    </a:solidFill>
                    <a:latin typeface="Arial"/>
                    <a:cs typeface="Arial"/>
                    <a:sym typeface="Arial"/>
                  </a:rPr>
                  <a:t>[# # # #]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E52991-3B9E-59B9-72BA-72C546CEC7FA}"/>
                  </a:ext>
                </a:extLst>
              </p:cNvPr>
              <p:cNvSpPr txBox="1"/>
              <p:nvPr/>
            </p:nvSpPr>
            <p:spPr>
              <a:xfrm>
                <a:off x="478390" y="3636515"/>
                <a:ext cx="500062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-US" sz="800" b="1" kern="0">
                    <a:solidFill>
                      <a:srgbClr val="4285F4">
                        <a:lumMod val="50000"/>
                      </a:srgbClr>
                    </a:solidFill>
                    <a:latin typeface="Arial"/>
                    <a:cs typeface="Arial"/>
                    <a:sym typeface="Arial"/>
                  </a:rPr>
                  <a:t>[# # # #]</a:t>
                </a:r>
              </a:p>
              <a:p>
                <a:pPr algn="ctr" defTabSz="1219170">
                  <a:buClr>
                    <a:srgbClr val="000000"/>
                  </a:buClr>
                </a:pPr>
                <a:r>
                  <a:rPr lang="en-US" sz="800" b="1" kern="0">
                    <a:solidFill>
                      <a:srgbClr val="4285F4">
                        <a:lumMod val="50000"/>
                      </a:srgbClr>
                    </a:solidFill>
                    <a:latin typeface="Arial"/>
                    <a:cs typeface="Arial"/>
                    <a:sym typeface="Arial"/>
                  </a:rPr>
                  <a:t>[# # # #]</a:t>
                </a:r>
              </a:p>
              <a:p>
                <a:pPr algn="ctr" defTabSz="1219170">
                  <a:buClr>
                    <a:srgbClr val="000000"/>
                  </a:buClr>
                </a:pPr>
                <a:r>
                  <a:rPr lang="en-US" sz="800" b="1" kern="0">
                    <a:solidFill>
                      <a:srgbClr val="4285F4">
                        <a:lumMod val="50000"/>
                      </a:srgbClr>
                    </a:solidFill>
                    <a:latin typeface="Arial"/>
                    <a:cs typeface="Arial"/>
                    <a:sym typeface="Arial"/>
                  </a:rPr>
                  <a:t>[# # # #]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30E57B5-BDEB-171C-6A88-792A1DFE38F2}"/>
                  </a:ext>
                </a:extLst>
              </p:cNvPr>
              <p:cNvSpPr txBox="1"/>
              <p:nvPr/>
            </p:nvSpPr>
            <p:spPr>
              <a:xfrm>
                <a:off x="1051480" y="3637806"/>
                <a:ext cx="500062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-US" sz="800" b="1" kern="0">
                    <a:solidFill>
                      <a:srgbClr val="EEFF41">
                        <a:lumMod val="50000"/>
                      </a:srgbClr>
                    </a:solidFill>
                    <a:latin typeface="Arial"/>
                    <a:cs typeface="Arial"/>
                    <a:sym typeface="Arial"/>
                  </a:rPr>
                  <a:t>[# # # #]</a:t>
                </a:r>
              </a:p>
              <a:p>
                <a:pPr algn="ctr" defTabSz="1219170">
                  <a:buClr>
                    <a:srgbClr val="000000"/>
                  </a:buClr>
                </a:pPr>
                <a:r>
                  <a:rPr lang="en-US" sz="800" b="1" kern="0">
                    <a:solidFill>
                      <a:srgbClr val="EEFF41">
                        <a:lumMod val="50000"/>
                      </a:srgbClr>
                    </a:solidFill>
                    <a:latin typeface="Arial"/>
                    <a:cs typeface="Arial"/>
                    <a:sym typeface="Arial"/>
                  </a:rPr>
                  <a:t>[# # # #]</a:t>
                </a:r>
              </a:p>
              <a:p>
                <a:pPr algn="ctr" defTabSz="1219170">
                  <a:buClr>
                    <a:srgbClr val="000000"/>
                  </a:buClr>
                </a:pPr>
                <a:r>
                  <a:rPr lang="en-US" sz="800" b="1" kern="0">
                    <a:solidFill>
                      <a:srgbClr val="EEFF41">
                        <a:lumMod val="50000"/>
                      </a:srgbClr>
                    </a:solidFill>
                    <a:latin typeface="Arial"/>
                    <a:cs typeface="Arial"/>
                    <a:sym typeface="Arial"/>
                  </a:rPr>
                  <a:t>[# # # #]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30308C5-2CF0-CE19-C33F-29D836116A61}"/>
                  </a:ext>
                </a:extLst>
              </p:cNvPr>
              <p:cNvSpPr txBox="1"/>
              <p:nvPr/>
            </p:nvSpPr>
            <p:spPr>
              <a:xfrm>
                <a:off x="1601252" y="3636515"/>
                <a:ext cx="500062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-US" sz="800" b="1" kern="0">
                    <a:solidFill>
                      <a:srgbClr val="C00000"/>
                    </a:solidFill>
                    <a:latin typeface="Arial"/>
                    <a:cs typeface="Arial"/>
                    <a:sym typeface="Arial"/>
                  </a:rPr>
                  <a:t>[# # # #]</a:t>
                </a:r>
              </a:p>
              <a:p>
                <a:pPr algn="ctr" defTabSz="1219170">
                  <a:buClr>
                    <a:srgbClr val="000000"/>
                  </a:buClr>
                </a:pPr>
                <a:r>
                  <a:rPr lang="en-US" sz="800" b="1" kern="0">
                    <a:solidFill>
                      <a:srgbClr val="C00000"/>
                    </a:solidFill>
                    <a:latin typeface="Arial"/>
                    <a:cs typeface="Arial"/>
                    <a:sym typeface="Arial"/>
                  </a:rPr>
                  <a:t>[# # # #]</a:t>
                </a:r>
              </a:p>
              <a:p>
                <a:pPr algn="ctr" defTabSz="1219170">
                  <a:buClr>
                    <a:srgbClr val="000000"/>
                  </a:buClr>
                </a:pPr>
                <a:r>
                  <a:rPr lang="en-US" sz="800" b="1" kern="0">
                    <a:solidFill>
                      <a:srgbClr val="C00000"/>
                    </a:solidFill>
                    <a:latin typeface="Arial"/>
                    <a:cs typeface="Arial"/>
                    <a:sym typeface="Arial"/>
                  </a:rPr>
                  <a:t>[# # # #]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07C9A4A-9978-7FC9-9142-0E9BCFF29358}"/>
                  </a:ext>
                </a:extLst>
              </p:cNvPr>
              <p:cNvSpPr txBox="1"/>
              <p:nvPr/>
            </p:nvSpPr>
            <p:spPr>
              <a:xfrm>
                <a:off x="2133382" y="3639422"/>
                <a:ext cx="500062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-US" sz="800" b="1" kern="0">
                    <a:solidFill>
                      <a:srgbClr val="FFAB40">
                        <a:lumMod val="75000"/>
                      </a:srgbClr>
                    </a:solidFill>
                    <a:latin typeface="Arial"/>
                    <a:cs typeface="Arial"/>
                    <a:sym typeface="Arial"/>
                  </a:rPr>
                  <a:t>[# # # #]</a:t>
                </a:r>
              </a:p>
              <a:p>
                <a:pPr algn="ctr" defTabSz="1219170">
                  <a:buClr>
                    <a:srgbClr val="000000"/>
                  </a:buClr>
                </a:pPr>
                <a:r>
                  <a:rPr lang="en-US" sz="800" b="1" kern="0">
                    <a:solidFill>
                      <a:srgbClr val="FFAB40">
                        <a:lumMod val="75000"/>
                      </a:srgbClr>
                    </a:solidFill>
                    <a:latin typeface="Arial"/>
                    <a:cs typeface="Arial"/>
                    <a:sym typeface="Arial"/>
                  </a:rPr>
                  <a:t>[# # # #]</a:t>
                </a:r>
              </a:p>
              <a:p>
                <a:pPr algn="ctr" defTabSz="1219170">
                  <a:buClr>
                    <a:srgbClr val="000000"/>
                  </a:buClr>
                </a:pPr>
                <a:r>
                  <a:rPr lang="en-US" sz="800" b="1" kern="0">
                    <a:solidFill>
                      <a:srgbClr val="FFAB40">
                        <a:lumMod val="75000"/>
                      </a:srgbClr>
                    </a:solidFill>
                    <a:latin typeface="Arial"/>
                    <a:cs typeface="Arial"/>
                    <a:sym typeface="Arial"/>
                  </a:rPr>
                  <a:t>[# # # #]</a:t>
                </a:r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545DC830-AD63-1C82-2931-AAEEFDE2FB6F}"/>
                </a:ext>
              </a:extLst>
            </p:cNvPr>
            <p:cNvSpPr/>
            <p:nvPr/>
          </p:nvSpPr>
          <p:spPr>
            <a:xfrm>
              <a:off x="6276482" y="3105911"/>
              <a:ext cx="2672221" cy="510094"/>
            </a:xfrm>
            <a:prstGeom prst="roundRect">
              <a:avLst/>
            </a:pr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endParaRPr lang="en-US" sz="1867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C3B2CD-B68F-757C-93CB-06EF885C5466}"/>
                </a:ext>
              </a:extLst>
            </p:cNvPr>
            <p:cNvSpPr txBox="1"/>
            <p:nvPr/>
          </p:nvSpPr>
          <p:spPr>
            <a:xfrm>
              <a:off x="7053465" y="3399220"/>
              <a:ext cx="1105280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200" b="1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Vector Stores</a:t>
              </a:r>
            </a:p>
          </p:txBody>
        </p:sp>
      </p:grpSp>
      <p:grpSp>
        <p:nvGrpSpPr>
          <p:cNvPr id="3149" name="Group 3148">
            <a:extLst>
              <a:ext uri="{FF2B5EF4-FFF2-40B4-BE49-F238E27FC236}">
                <a16:creationId xmlns:a16="http://schemas.microsoft.com/office/drawing/2014/main" id="{F6DDC2FE-E2F1-6D6D-1FF3-18B211C22912}"/>
              </a:ext>
            </a:extLst>
          </p:cNvPr>
          <p:cNvGrpSpPr/>
          <p:nvPr/>
        </p:nvGrpSpPr>
        <p:grpSpPr>
          <a:xfrm>
            <a:off x="9791111" y="6162387"/>
            <a:ext cx="2286023" cy="593573"/>
            <a:chOff x="7343333" y="4675133"/>
            <a:chExt cx="1714517" cy="445180"/>
          </a:xfrm>
        </p:grpSpPr>
        <p:pic>
          <p:nvPicPr>
            <p:cNvPr id="31" name="Picture 32" descr="Ensemble Icon - Download in Colored Outline Style">
              <a:extLst>
                <a:ext uri="{FF2B5EF4-FFF2-40B4-BE49-F238E27FC236}">
                  <a16:creationId xmlns:a16="http://schemas.microsoft.com/office/drawing/2014/main" id="{C6E8E164-DFBF-12FF-D175-EC7AAF258D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3333" y="4675133"/>
              <a:ext cx="448233" cy="445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23193A6-EF8F-3350-49D4-A8E427328086}"/>
                </a:ext>
              </a:extLst>
            </p:cNvPr>
            <p:cNvSpPr txBox="1"/>
            <p:nvPr/>
          </p:nvSpPr>
          <p:spPr>
            <a:xfrm>
              <a:off x="7491041" y="4727557"/>
              <a:ext cx="1566809" cy="37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333" b="1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Merge </a:t>
              </a:r>
            </a:p>
            <a:p>
              <a:pPr algn="ctr" defTabSz="1219170">
                <a:buClr>
                  <a:srgbClr val="000000"/>
                </a:buClr>
              </a:pPr>
              <a:r>
                <a:rPr lang="en-US" sz="1333" b="1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Retrievers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3172B6-B191-67D1-B3D0-F753350D7627}"/>
              </a:ext>
            </a:extLst>
          </p:cNvPr>
          <p:cNvCxnSpPr>
            <a:cxnSpLocks/>
          </p:cNvCxnSpPr>
          <p:nvPr/>
        </p:nvCxnSpPr>
        <p:spPr>
          <a:xfrm>
            <a:off x="10104023" y="5933441"/>
            <a:ext cx="0" cy="228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0" name="Arrow: Left-Right 3179">
            <a:extLst>
              <a:ext uri="{FF2B5EF4-FFF2-40B4-BE49-F238E27FC236}">
                <a16:creationId xmlns:a16="http://schemas.microsoft.com/office/drawing/2014/main" id="{DA14AA70-C7AC-1B3E-812D-948566D09F68}"/>
              </a:ext>
            </a:extLst>
          </p:cNvPr>
          <p:cNvSpPr/>
          <p:nvPr/>
        </p:nvSpPr>
        <p:spPr>
          <a:xfrm>
            <a:off x="6484129" y="6287957"/>
            <a:ext cx="1618603" cy="342335"/>
          </a:xfrm>
          <a:prstGeom prst="left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grpSp>
        <p:nvGrpSpPr>
          <p:cNvPr id="3185" name="Group 3184">
            <a:extLst>
              <a:ext uri="{FF2B5EF4-FFF2-40B4-BE49-F238E27FC236}">
                <a16:creationId xmlns:a16="http://schemas.microsoft.com/office/drawing/2014/main" id="{E74FF39A-0C7C-14ED-320A-5E399BE76196}"/>
              </a:ext>
            </a:extLst>
          </p:cNvPr>
          <p:cNvGrpSpPr/>
          <p:nvPr/>
        </p:nvGrpSpPr>
        <p:grpSpPr>
          <a:xfrm>
            <a:off x="3527136" y="2746256"/>
            <a:ext cx="2500989" cy="848371"/>
            <a:chOff x="2645352" y="2059692"/>
            <a:chExt cx="1875742" cy="636278"/>
          </a:xfrm>
        </p:grpSpPr>
        <p:grpSp>
          <p:nvGrpSpPr>
            <p:cNvPr id="3190" name="Group 3189">
              <a:extLst>
                <a:ext uri="{FF2B5EF4-FFF2-40B4-BE49-F238E27FC236}">
                  <a16:creationId xmlns:a16="http://schemas.microsoft.com/office/drawing/2014/main" id="{806A8B95-31D5-F531-E619-C7857D5C4DF6}"/>
                </a:ext>
              </a:extLst>
            </p:cNvPr>
            <p:cNvGrpSpPr/>
            <p:nvPr/>
          </p:nvGrpSpPr>
          <p:grpSpPr>
            <a:xfrm flipH="1">
              <a:off x="2645352" y="2059692"/>
              <a:ext cx="1875742" cy="636278"/>
              <a:chOff x="4599008" y="2003216"/>
              <a:chExt cx="1335796" cy="920552"/>
            </a:xfrm>
          </p:grpSpPr>
          <p:sp>
            <p:nvSpPr>
              <p:cNvPr id="3191" name="Rectangle 3190">
                <a:extLst>
                  <a:ext uri="{FF2B5EF4-FFF2-40B4-BE49-F238E27FC236}">
                    <a16:creationId xmlns:a16="http://schemas.microsoft.com/office/drawing/2014/main" id="{A42F7987-C3E1-06D9-DF77-7E2654D26357}"/>
                  </a:ext>
                </a:extLst>
              </p:cNvPr>
              <p:cNvSpPr/>
              <p:nvPr/>
            </p:nvSpPr>
            <p:spPr>
              <a:xfrm rot="5400000">
                <a:off x="4377527" y="2598148"/>
                <a:ext cx="547101" cy="104140"/>
              </a:xfrm>
              <a:prstGeom prst="rect">
                <a:avLst/>
              </a:prstGeom>
              <a:solidFill>
                <a:srgbClr val="1976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>
                  <a:buClr>
                    <a:srgbClr val="000000"/>
                  </a:buClr>
                </a:pPr>
                <a:endParaRPr lang="en-US" sz="1867" kern="0">
                  <a:solidFill>
                    <a:srgbClr val="C00000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3192" name="Arrow: Down 3191">
                <a:extLst>
                  <a:ext uri="{FF2B5EF4-FFF2-40B4-BE49-F238E27FC236}">
                    <a16:creationId xmlns:a16="http://schemas.microsoft.com/office/drawing/2014/main" id="{AB094B37-4DC1-4966-266A-7D58850E3C42}"/>
                  </a:ext>
                </a:extLst>
              </p:cNvPr>
              <p:cNvSpPr/>
              <p:nvPr/>
            </p:nvSpPr>
            <p:spPr>
              <a:xfrm rot="10800000">
                <a:off x="5752592" y="2003216"/>
                <a:ext cx="182212" cy="570676"/>
              </a:xfrm>
              <a:prstGeom prst="downArrow">
                <a:avLst/>
              </a:prstGeom>
              <a:solidFill>
                <a:srgbClr val="1976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>
                  <a:buClr>
                    <a:srgbClr val="000000"/>
                  </a:buClr>
                </a:pPr>
                <a:endParaRPr lang="en-US" sz="1867" kern="0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</p:grpSp>
        <p:sp>
          <p:nvSpPr>
            <p:cNvPr id="3184" name="Rectangle 3183">
              <a:extLst>
                <a:ext uri="{FF2B5EF4-FFF2-40B4-BE49-F238E27FC236}">
                  <a16:creationId xmlns:a16="http://schemas.microsoft.com/office/drawing/2014/main" id="{40ED8122-723C-4200-9D17-309491FDED27}"/>
                </a:ext>
              </a:extLst>
            </p:cNvPr>
            <p:cNvSpPr/>
            <p:nvPr/>
          </p:nvSpPr>
          <p:spPr>
            <a:xfrm flipH="1">
              <a:off x="2712139" y="2310620"/>
              <a:ext cx="1808955" cy="146235"/>
            </a:xfrm>
            <a:prstGeom prst="rect">
              <a:avLst/>
            </a:prstGeom>
            <a:solidFill>
              <a:srgbClr val="197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endParaRPr lang="en-US" sz="1867" kern="0">
                <a:solidFill>
                  <a:srgbClr val="C00000"/>
                </a:solidFill>
                <a:latin typeface="Arial"/>
                <a:sym typeface="Arial"/>
              </a:endParaRPr>
            </a:p>
          </p:txBody>
        </p:sp>
      </p:grpSp>
      <p:pic>
        <p:nvPicPr>
          <p:cNvPr id="3" name="Picture 18" descr="Free OPENAI Icon - Download in Glyph Style">
            <a:extLst>
              <a:ext uri="{FF2B5EF4-FFF2-40B4-BE49-F238E27FC236}">
                <a16:creationId xmlns:a16="http://schemas.microsoft.com/office/drawing/2014/main" id="{D71A59A1-2FD7-EF93-F165-1F38A9275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460" y="1602231"/>
            <a:ext cx="597408" cy="59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14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8" grpId="0" animBg="1"/>
      <p:bldP spid="3176" grpId="0" animBg="1"/>
      <p:bldP spid="3177" grpId="0" animBg="1"/>
      <p:bldP spid="3194" grpId="0" animBg="1"/>
      <p:bldP spid="1053" grpId="0" animBg="1"/>
      <p:bldP spid="1028" grpId="0" animBg="1"/>
      <p:bldP spid="1030" grpId="0"/>
      <p:bldP spid="1031" grpId="0"/>
      <p:bldP spid="1033" grpId="0"/>
      <p:bldP spid="1035" grpId="0"/>
      <p:bldP spid="3186" grpId="0" animBg="1"/>
      <p:bldP spid="38" grpId="0" animBg="1"/>
      <p:bldP spid="3175" grpId="0" animBg="1"/>
      <p:bldP spid="66" grpId="0" animBg="1"/>
      <p:bldP spid="3180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Poppins SemiBold</vt:lpstr>
      <vt:lpstr>Simple Light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Nalabolu, Srihari</dc:creator>
  <cp:lastModifiedBy>Nalabolu, Srihari</cp:lastModifiedBy>
  <cp:revision>4</cp:revision>
  <dcterms:created xsi:type="dcterms:W3CDTF">2023-11-26T14:36:20Z</dcterms:created>
  <dcterms:modified xsi:type="dcterms:W3CDTF">2023-11-26T14:44:33Z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01d4d2-76b9-44a6-bec6-5aee37463dca_Enabled">
    <vt:lpwstr>true</vt:lpwstr>
  </property>
  <property fmtid="{D5CDD505-2E9C-101B-9397-08002B2CF9AE}" pid="3" name="MSIP_Label_5001d4d2-76b9-44a6-bec6-5aee37463dca_SetDate">
    <vt:lpwstr>2023-11-26T14:38:16Z</vt:lpwstr>
  </property>
  <property fmtid="{D5CDD505-2E9C-101B-9397-08002B2CF9AE}" pid="4" name="MSIP_Label_5001d4d2-76b9-44a6-bec6-5aee37463dca_Method">
    <vt:lpwstr>Privileged</vt:lpwstr>
  </property>
  <property fmtid="{D5CDD505-2E9C-101B-9397-08002B2CF9AE}" pid="5" name="MSIP_Label_5001d4d2-76b9-44a6-bec6-5aee37463dca_Name">
    <vt:lpwstr>Public - Pilot</vt:lpwstr>
  </property>
  <property fmtid="{D5CDD505-2E9C-101B-9397-08002B2CF9AE}" pid="6" name="MSIP_Label_5001d4d2-76b9-44a6-bec6-5aee37463dca_SiteId">
    <vt:lpwstr>f35a6974-607f-47d4-82d7-ff31d7dc53a5</vt:lpwstr>
  </property>
  <property fmtid="{D5CDD505-2E9C-101B-9397-08002B2CF9AE}" pid="7" name="MSIP_Label_5001d4d2-76b9-44a6-bec6-5aee37463dca_ActionId">
    <vt:lpwstr>2d0d1f46-f781-4027-bea8-21a81dc471a0</vt:lpwstr>
  </property>
  <property fmtid="{D5CDD505-2E9C-101B-9397-08002B2CF9AE}" pid="8" name="MSIP_Label_5001d4d2-76b9-44a6-bec6-5aee37463dca_ContentBits">
    <vt:lpwstr>0</vt:lpwstr>
  </property>
</Properties>
</file>