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9" r:id="rId3"/>
    <p:sldId id="257" r:id="rId4"/>
    <p:sldId id="258" r:id="rId5"/>
    <p:sldId id="268" r:id="rId6"/>
    <p:sldId id="259" r:id="rId7"/>
    <p:sldId id="260" r:id="rId8"/>
    <p:sldId id="273" r:id="rId9"/>
    <p:sldId id="270" r:id="rId10"/>
    <p:sldId id="271" r:id="rId11"/>
    <p:sldId id="272" r:id="rId12"/>
    <p:sldId id="261" r:id="rId13"/>
    <p:sldId id="262" r:id="rId14"/>
    <p:sldId id="263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DE69E9-8BDC-4760-BE4F-82EDBAC612E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E1A5267-8609-4875-AF83-49B62BD2C06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609600"/>
            <a:ext cx="8001000" cy="5181600"/>
          </a:xfrm>
        </p:spPr>
        <p:txBody>
          <a:bodyPr/>
          <a:lstStyle/>
          <a:p>
            <a:pPr marL="82296" indent="0">
              <a:buNone/>
            </a:pPr>
            <a:endParaRPr lang="en-US" b="1" u="sng" dirty="0"/>
          </a:p>
          <a:p>
            <a:pPr marL="82296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ANALYSIS </a:t>
            </a:r>
            <a:r>
              <a:rPr lang="en-US" b="1" dirty="0"/>
              <a:t>OF </a:t>
            </a:r>
          </a:p>
          <a:p>
            <a:pPr marL="82296" indent="0">
              <a:buNone/>
            </a:pPr>
            <a:r>
              <a:rPr lang="en-US" b="1" dirty="0"/>
              <a:t>    GROUND  WATER-LEVEL   AND          ESTIMATION OF DISTRICT’S STAGE                  </a:t>
            </a:r>
            <a:r>
              <a:rPr lang="en-US" b="1" dirty="0" smtClean="0"/>
              <a:t>OF </a:t>
            </a:r>
            <a:r>
              <a:rPr lang="en-US" b="1" dirty="0"/>
              <a:t>GROUND </a:t>
            </a:r>
            <a:r>
              <a:rPr lang="en-US" b="1" dirty="0" smtClean="0"/>
              <a:t>WATER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36" y="4114800"/>
            <a:ext cx="54102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34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9294" t="15478" r="19420" b="20818"/>
          <a:stretch/>
        </p:blipFill>
        <p:spPr bwMode="auto">
          <a:xfrm>
            <a:off x="990600" y="1371600"/>
            <a:ext cx="7010400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0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imputation</a:t>
            </a:r>
          </a:p>
          <a:p>
            <a:pPr marL="0" indent="0">
              <a:buNone/>
            </a:pPr>
            <a:r>
              <a:rPr lang="en-US" dirty="0"/>
              <a:t>            - Handling missing values</a:t>
            </a:r>
          </a:p>
          <a:p>
            <a:pPr marL="0" indent="0">
              <a:buNone/>
            </a:pPr>
            <a:r>
              <a:rPr lang="en-US" dirty="0"/>
              <a:t>            -Replacing with mean values.</a:t>
            </a:r>
          </a:p>
          <a:p>
            <a:pPr marL="0" indent="0">
              <a:buNone/>
            </a:pPr>
            <a:r>
              <a:rPr lang="en-US" dirty="0"/>
              <a:t>            - Maintains sample size.</a:t>
            </a:r>
          </a:p>
          <a:p>
            <a:r>
              <a:rPr lang="en-US" dirty="0"/>
              <a:t>Data wrangling(Data </a:t>
            </a:r>
            <a:r>
              <a:rPr lang="en-US" dirty="0" err="1"/>
              <a:t>mungling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-Transformation of data.</a:t>
            </a:r>
          </a:p>
          <a:p>
            <a:pPr marL="0" indent="0">
              <a:buNone/>
            </a:pPr>
            <a:r>
              <a:rPr lang="en-US" dirty="0"/>
              <a:t>            -Makes analytics easy.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098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4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machine learning algorithm</a:t>
            </a:r>
          </a:p>
          <a:p>
            <a:r>
              <a:rPr lang="en-US" dirty="0"/>
              <a:t>Label – stages of ground water development 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Euclidean distance</a:t>
            </a:r>
          </a:p>
          <a:p>
            <a:r>
              <a:rPr lang="en-US" dirty="0"/>
              <a:t>K – square root (No. of observations)</a:t>
            </a:r>
          </a:p>
          <a:p>
            <a:r>
              <a:rPr lang="en-US" dirty="0"/>
              <a:t>Accuracy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3399581" cy="16891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8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machine learning algorithm</a:t>
            </a:r>
          </a:p>
          <a:p>
            <a:r>
              <a:rPr lang="en-US" dirty="0"/>
              <a:t>Tree structure representation</a:t>
            </a:r>
          </a:p>
          <a:p>
            <a:r>
              <a:rPr lang="en-US" dirty="0"/>
              <a:t>Continuous into discrete</a:t>
            </a:r>
          </a:p>
          <a:p>
            <a:r>
              <a:rPr lang="en-US" dirty="0" err="1"/>
              <a:t>Gini</a:t>
            </a:r>
            <a:r>
              <a:rPr lang="en-US" dirty="0"/>
              <a:t> Index</a:t>
            </a:r>
          </a:p>
          <a:p>
            <a:r>
              <a:rPr lang="en-US" dirty="0"/>
              <a:t>Accuracy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86200"/>
            <a:ext cx="2336800" cy="233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78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K-Nearest Neighbor  </a:t>
            </a:r>
            <a:r>
              <a:rPr lang="en-US" dirty="0"/>
              <a:t>Vs.     </a:t>
            </a:r>
            <a:r>
              <a:rPr lang="en-US" b="1" dirty="0"/>
              <a:t>Decision Tree</a:t>
            </a:r>
          </a:p>
          <a:p>
            <a:pPr marL="0" indent="0">
              <a:buNone/>
            </a:pPr>
            <a:r>
              <a:rPr lang="en-US" dirty="0"/>
              <a:t>              74%(approx.)                     88%(approx.)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3657600" cy="178725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8188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15 % of District is in Over Exploited position and 5%  of District is in critical position.</a:t>
            </a:r>
          </a:p>
          <a:p>
            <a:r>
              <a:rPr lang="en-US" dirty="0"/>
              <a:t>Need to take some measures</a:t>
            </a:r>
          </a:p>
          <a:p>
            <a:r>
              <a:rPr lang="en-US" dirty="0"/>
              <a:t>Install rain water harvesting structures </a:t>
            </a:r>
          </a:p>
          <a:p>
            <a:r>
              <a:rPr lang="en-US" dirty="0"/>
              <a:t>reducing  over usage of water</a:t>
            </a:r>
          </a:p>
          <a:p>
            <a:r>
              <a:rPr lang="en-US" dirty="0"/>
              <a:t>Public awareness program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6" y="4343400"/>
            <a:ext cx="2851818" cy="2044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95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Groundwater is the major source of freshwater for drinking, irrigation and industrial purposes and has always been a hidden treasure because of its dynamic nature. The health of the groundwater system is reflected in the groundwater levels of the region. There is a need for analysis to understand the groundwater scenario and groundwater resources of regions to identify the districts/state which has been critical compared to other districts/states.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5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Groundwater levels – District wise</a:t>
            </a:r>
          </a:p>
          <a:p>
            <a:r>
              <a:rPr lang="en-US" dirty="0"/>
              <a:t>Central Ground Water Board</a:t>
            </a:r>
          </a:p>
          <a:p>
            <a:r>
              <a:rPr lang="en-US" dirty="0"/>
              <a:t>Recharge – Through Natural [Rainfall]</a:t>
            </a:r>
          </a:p>
          <a:p>
            <a:r>
              <a:rPr lang="en-US" dirty="0"/>
              <a:t>Discharge – Irrigation , Domestic and Industry use </a:t>
            </a:r>
          </a:p>
          <a:p>
            <a:r>
              <a:rPr lang="en-US" dirty="0"/>
              <a:t>Stage of ground water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19600"/>
            <a:ext cx="2133600" cy="2133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54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water levels have been  monitored throughout the country </a:t>
            </a:r>
          </a:p>
          <a:p>
            <a:r>
              <a:rPr lang="en-US" dirty="0"/>
              <a:t>Critical position of a State /District</a:t>
            </a:r>
          </a:p>
          <a:p>
            <a:r>
              <a:rPr lang="en-US" dirty="0"/>
              <a:t>hard to justify the stages </a:t>
            </a:r>
          </a:p>
          <a:p>
            <a:r>
              <a:rPr lang="en-US" dirty="0"/>
              <a:t>" Prevention is better than cure" </a:t>
            </a:r>
          </a:p>
          <a:p>
            <a:r>
              <a:rPr lang="en-US" dirty="0"/>
              <a:t>There is need to forecast district's stage of ground water development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Ground Water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029200"/>
            <a:ext cx="4038600" cy="1422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3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model using Machine Learning Algorithms</a:t>
            </a:r>
          </a:p>
          <a:p>
            <a:r>
              <a:rPr lang="en-US" dirty="0"/>
              <a:t>Compare the accuracy among developed algorithms </a:t>
            </a:r>
          </a:p>
          <a:p>
            <a:r>
              <a:rPr lang="en-US" dirty="0"/>
              <a:t>To Predict district’s stage of ground water development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67200"/>
            <a:ext cx="21336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73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 District </a:t>
            </a:r>
          </a:p>
          <a:p>
            <a:r>
              <a:rPr lang="en-US" dirty="0"/>
              <a:t>Recharge from Rainfall during Monsoon season(Ham) </a:t>
            </a:r>
          </a:p>
          <a:p>
            <a:r>
              <a:rPr lang="en-US" dirty="0"/>
              <a:t>Recharge From Other Sources during monsoon season(Ham) </a:t>
            </a:r>
          </a:p>
          <a:p>
            <a:r>
              <a:rPr lang="en-US" dirty="0"/>
              <a:t>Recharge from Rainfall during non-monsoon season(Ham)</a:t>
            </a:r>
          </a:p>
          <a:p>
            <a:r>
              <a:rPr lang="en-US" dirty="0"/>
              <a:t> Recharge From Other Sources during non-monsoon season(Ham)</a:t>
            </a:r>
          </a:p>
          <a:p>
            <a:r>
              <a:rPr lang="en-US" dirty="0"/>
              <a:t> Annual Replenish able resources(Ham) </a:t>
            </a:r>
          </a:p>
          <a:p>
            <a:r>
              <a:rPr lang="en-US" dirty="0"/>
              <a:t>Annual Natural Discharge (Ham) </a:t>
            </a:r>
          </a:p>
          <a:p>
            <a:r>
              <a:rPr lang="en-US" dirty="0"/>
              <a:t>Net Annual Ground Water Availability  (Ham)</a:t>
            </a:r>
          </a:p>
          <a:p>
            <a:r>
              <a:rPr lang="en-US" dirty="0"/>
              <a:t> Draft due to Irrigation Needs(Ham) </a:t>
            </a:r>
          </a:p>
          <a:p>
            <a:r>
              <a:rPr lang="en-US" dirty="0"/>
              <a:t>Draft due to Domestic &amp; Industrial Water Supply Needs(Ham) </a:t>
            </a:r>
          </a:p>
          <a:p>
            <a:r>
              <a:rPr lang="en-US" dirty="0"/>
              <a:t>Total annual Draft(Ham) </a:t>
            </a:r>
          </a:p>
          <a:p>
            <a:r>
              <a:rPr lang="en-US" dirty="0"/>
              <a:t>Projected demand for Domestic and Industrial uses  </a:t>
            </a:r>
            <a:r>
              <a:rPr lang="en-US" dirty="0" err="1"/>
              <a:t>upto</a:t>
            </a:r>
            <a:r>
              <a:rPr lang="en-US" dirty="0"/>
              <a:t>  2025 (Ham)  </a:t>
            </a:r>
          </a:p>
          <a:p>
            <a:r>
              <a:rPr lang="en-US" dirty="0"/>
              <a:t>Ground Water Availability for Future Irrigation use (Ham)</a:t>
            </a:r>
          </a:p>
          <a:p>
            <a:r>
              <a:rPr lang="en-US" dirty="0"/>
              <a:t> Stage of Ground Water Development (%)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2740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3954FB3-248C-4973-8F13-025B3A1F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49722"/>
              </p:ext>
            </p:extLst>
          </p:nvPr>
        </p:nvGraphicFramePr>
        <p:xfrm>
          <a:off x="990600" y="1371600"/>
          <a:ext cx="7010400" cy="449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10460442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964821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43545232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STAGE OF GROUNDWATER DEVELOPMENT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9256555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&lt;=70%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4319192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&gt;70% and &lt;=90%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SEMI CRITICAL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8771175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&gt;90% and &lt;=100%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CRITICAL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8895032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OVER EXPLOITED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472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    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089" t="14807" r="19413" b="20504"/>
          <a:stretch/>
        </p:blipFill>
        <p:spPr bwMode="auto">
          <a:xfrm>
            <a:off x="1293107" y="2667000"/>
            <a:ext cx="6631694" cy="3725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59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0050" t="15477" r="20051" b="21267"/>
          <a:stretch/>
        </p:blipFill>
        <p:spPr bwMode="auto">
          <a:xfrm>
            <a:off x="1143000" y="1676400"/>
            <a:ext cx="678180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30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1216</TotalTime>
  <Words>471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Hardcover</vt:lpstr>
      <vt:lpstr>Solstice</vt:lpstr>
      <vt:lpstr>PowerPoint Presentation</vt:lpstr>
      <vt:lpstr>PROBLEM STATEMENT</vt:lpstr>
      <vt:lpstr>INTRODUCTION</vt:lpstr>
      <vt:lpstr>Analysis of Ground Water</vt:lpstr>
      <vt:lpstr>OBJECTIVE</vt:lpstr>
      <vt:lpstr>DATASET</vt:lpstr>
      <vt:lpstr>PowerPoint Presentation</vt:lpstr>
      <vt:lpstr>     DATA VISUALIZATION</vt:lpstr>
      <vt:lpstr>PowerPoint Presentation</vt:lpstr>
      <vt:lpstr>PowerPoint Presentation</vt:lpstr>
      <vt:lpstr>PREPROCESSING</vt:lpstr>
      <vt:lpstr>K-NEAREST NEIGHBOR</vt:lpstr>
      <vt:lpstr>DECISION TREE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GROUNDWATER-LEVEL RESPONSE TO RAINFALL AND ESTIMATION OF DISTRICT’S STAGE OF GROUND WATER DEVELOPMENT</dc:title>
  <dc:creator>srija ravi</dc:creator>
  <cp:lastModifiedBy>srija ravi</cp:lastModifiedBy>
  <cp:revision>34</cp:revision>
  <dcterms:created xsi:type="dcterms:W3CDTF">2020-01-07T06:17:51Z</dcterms:created>
  <dcterms:modified xsi:type="dcterms:W3CDTF">2020-01-09T11:29:31Z</dcterms:modified>
</cp:coreProperties>
</file>