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0" r:id="rId2"/>
    <p:sldId id="258" r:id="rId3"/>
    <p:sldId id="259" r:id="rId4"/>
    <p:sldId id="261" r:id="rId5"/>
    <p:sldId id="262" r:id="rId6"/>
    <p:sldId id="263" r:id="rId7"/>
    <p:sldId id="271" r:id="rId8"/>
    <p:sldId id="268" r:id="rId9"/>
    <p:sldId id="272" r:id="rId10"/>
    <p:sldId id="273" r:id="rId11"/>
    <p:sldId id="274" r:id="rId12"/>
    <p:sldId id="275" r:id="rId13"/>
    <p:sldId id="276" r:id="rId14"/>
    <p:sldId id="270" r:id="rId15"/>
    <p:sldId id="269" r:id="rId1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rtha Siddhartha" initials="SS" lastIdx="5" clrIdx="0">
    <p:extLst>
      <p:ext uri="{19B8F6BF-5375-455C-9EA6-DF929625EA0E}">
        <p15:presenceInfo xmlns:p15="http://schemas.microsoft.com/office/powerpoint/2012/main" userId="6045e68bcc4f386d" providerId="Windows Live"/>
      </p:ext>
    </p:extLst>
  </p:cmAuthor>
  <p:cmAuthor id="2" name="avinash kumar singh" initials="aks" lastIdx="6" clrIdx="1">
    <p:extLst>
      <p:ext uri="{19B8F6BF-5375-455C-9EA6-DF929625EA0E}">
        <p15:presenceInfo xmlns:p15="http://schemas.microsoft.com/office/powerpoint/2012/main" userId="21c88f6d3aa576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9F87"/>
    <a:srgbClr val="44B095"/>
    <a:srgbClr val="2E7865"/>
    <a:srgbClr val="F4AC27"/>
    <a:srgbClr val="34805F"/>
    <a:srgbClr val="ECB126"/>
    <a:srgbClr val="5CECC7"/>
    <a:srgbClr val="51D1B0"/>
    <a:srgbClr val="98E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248" autoAdjust="0"/>
  </p:normalViewPr>
  <p:slideViewPr>
    <p:cSldViewPr snapToGrid="0" snapToObjects="1">
      <p:cViewPr varScale="1">
        <p:scale>
          <a:sx n="158" d="100"/>
          <a:sy n="158" d="100"/>
        </p:scale>
        <p:origin x="378" y="144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7E800-5510-184A-8CFC-C2F1DD60CB5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11D60-1821-C740-9FEA-79D3B35B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40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11D60-1821-C740-9FEA-79D3B35B41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80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11D60-1821-C740-9FEA-79D3B35B41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75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11D60-1821-C740-9FEA-79D3B35B41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81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11D60-1821-C740-9FEA-79D3B35B41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84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11D60-1821-C740-9FEA-79D3B35B41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94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11D60-1821-C740-9FEA-79D3B35B41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22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11D60-1821-C740-9FEA-79D3B35B41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88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11D60-1821-C740-9FEA-79D3B35B41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1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11D60-1821-C740-9FEA-79D3B35B41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79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11D60-1821-C740-9FEA-79D3B35B41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59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11D60-1821-C740-9FEA-79D3B35B41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07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11D60-1821-C740-9FEA-79D3B35B41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76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11D60-1821-C740-9FEA-79D3B35B41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9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E839-7AE8-3645-B1F9-ACA0CAC0E65B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2FC1-5052-6246-80AE-C4499B165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6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E839-7AE8-3645-B1F9-ACA0CAC0E65B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2FC1-5052-6246-80AE-C4499B165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E839-7AE8-3645-B1F9-ACA0CAC0E65B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2FC1-5052-6246-80AE-C4499B165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1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E839-7AE8-3645-B1F9-ACA0CAC0E65B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2FC1-5052-6246-80AE-C4499B165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E839-7AE8-3645-B1F9-ACA0CAC0E65B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2FC1-5052-6246-80AE-C4499B165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5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E839-7AE8-3645-B1F9-ACA0CAC0E65B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2FC1-5052-6246-80AE-C4499B165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8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E839-7AE8-3645-B1F9-ACA0CAC0E65B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2FC1-5052-6246-80AE-C4499B165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E839-7AE8-3645-B1F9-ACA0CAC0E65B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2FC1-5052-6246-80AE-C4499B165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8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E839-7AE8-3645-B1F9-ACA0CAC0E65B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2FC1-5052-6246-80AE-C4499B165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6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E839-7AE8-3645-B1F9-ACA0CAC0E65B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2FC1-5052-6246-80AE-C4499B165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4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E839-7AE8-3645-B1F9-ACA0CAC0E65B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2FC1-5052-6246-80AE-C4499B165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8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1E839-7AE8-3645-B1F9-ACA0CAC0E65B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2FC1-5052-6246-80AE-C4499B165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4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vinash@intainft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.png"/><Relationship Id="rId7" Type="http://schemas.openxmlformats.org/officeDocument/2006/relationships/image" Target="../media/image5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26" Type="http://schemas.openxmlformats.org/officeDocument/2006/relationships/image" Target="../media/image32.svg"/><Relationship Id="rId3" Type="http://schemas.openxmlformats.org/officeDocument/2006/relationships/image" Target="../media/image2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sv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24" Type="http://schemas.openxmlformats.org/officeDocument/2006/relationships/image" Target="../media/image30.sv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svg"/><Relationship Id="rId10" Type="http://schemas.openxmlformats.org/officeDocument/2006/relationships/image" Target="../media/image16.sv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svg"/><Relationship Id="rId22" Type="http://schemas.openxmlformats.org/officeDocument/2006/relationships/image" Target="../media/image28.svg"/><Relationship Id="rId27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397AFE0D-A652-4E5D-A541-9572DD2C3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"/>
          <a:stretch/>
        </p:blipFill>
        <p:spPr>
          <a:xfrm>
            <a:off x="20" y="10"/>
            <a:ext cx="12188805" cy="685799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6670" y="2277613"/>
            <a:ext cx="4702155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EB7B9-490C-4640-93CA-43ADC9B328BD}"/>
              </a:ext>
            </a:extLst>
          </p:cNvPr>
          <p:cNvSpPr txBox="1"/>
          <p:nvPr/>
        </p:nvSpPr>
        <p:spPr>
          <a:xfrm>
            <a:off x="8019931" y="4329403"/>
            <a:ext cx="3851038" cy="7365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AI for Blockchain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77862" y="5123793"/>
            <a:ext cx="935176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C225ED-64F9-4B8E-8F37-2BF45599F364}"/>
              </a:ext>
            </a:extLst>
          </p:cNvPr>
          <p:cNvSpPr txBox="1"/>
          <p:nvPr/>
        </p:nvSpPr>
        <p:spPr>
          <a:xfrm>
            <a:off x="8019931" y="5098375"/>
            <a:ext cx="3851038" cy="7365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Dr. Avinash Kumar Singh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  <a:hlinkClick r:id="rId3"/>
              </a:rPr>
              <a:t>avinash@intainft.com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51241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-2"/>
            <a:ext cx="12240000" cy="154756"/>
          </a:xfrm>
          <a:prstGeom prst="rect">
            <a:avLst/>
          </a:prstGeom>
          <a:solidFill>
            <a:srgbClr val="3F9F8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906" tIns="43953" rIns="87906" bIns="43953" spcCol="0" rtlCol="0" anchor="ctr"/>
          <a:lstStyle/>
          <a:p>
            <a:pPr algn="ctr"/>
            <a:endParaRPr lang="en-US"/>
          </a:p>
        </p:txBody>
      </p:sp>
      <p:pic>
        <p:nvPicPr>
          <p:cNvPr id="10" name="Picture 9" descr="intain-fi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376" y="6146951"/>
            <a:ext cx="1631747" cy="7850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" y="6770280"/>
            <a:ext cx="10620000" cy="72000"/>
          </a:xfrm>
          <a:prstGeom prst="rect">
            <a:avLst/>
          </a:prstGeom>
          <a:solidFill>
            <a:srgbClr val="3F9F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906" tIns="43953" rIns="87906" bIns="43953"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E0157E0-78E8-412E-81E0-F533B603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FA221-5D80-4359-A89E-82758F722071}"/>
              </a:ext>
            </a:extLst>
          </p:cNvPr>
          <p:cNvSpPr txBox="1"/>
          <p:nvPr/>
        </p:nvSpPr>
        <p:spPr>
          <a:xfrm>
            <a:off x="609441" y="1268963"/>
            <a:ext cx="1077390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Prediction Mechanism.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B05A39-39BE-4146-A52C-56A2C5A1F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92" y="1679019"/>
            <a:ext cx="8369893" cy="38173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D4913C-69B9-43FF-A680-AED5D5E61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592" y="1679020"/>
            <a:ext cx="8369893" cy="381797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8DB56F5-12F1-4820-870B-7F9676A5E3C8}"/>
              </a:ext>
            </a:extLst>
          </p:cNvPr>
          <p:cNvSpPr/>
          <p:nvPr/>
        </p:nvSpPr>
        <p:spPr>
          <a:xfrm>
            <a:off x="8828566" y="4236831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229BF9F-DAD3-4571-A55C-73662D12629E}"/>
              </a:ext>
            </a:extLst>
          </p:cNvPr>
          <p:cNvSpPr/>
          <p:nvPr/>
        </p:nvSpPr>
        <p:spPr>
          <a:xfrm>
            <a:off x="8889528" y="4112849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D3B6F74-AD19-41E8-9336-A0C778257A5C}"/>
              </a:ext>
            </a:extLst>
          </p:cNvPr>
          <p:cNvSpPr/>
          <p:nvPr/>
        </p:nvSpPr>
        <p:spPr>
          <a:xfrm>
            <a:off x="9026685" y="4025381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17B81A0-CAC6-4662-B2AC-7868D56FF84E}"/>
              </a:ext>
            </a:extLst>
          </p:cNvPr>
          <p:cNvSpPr/>
          <p:nvPr/>
        </p:nvSpPr>
        <p:spPr>
          <a:xfrm>
            <a:off x="9184897" y="3979662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B68256-ED57-4B31-A05F-63147527C4FA}"/>
              </a:ext>
            </a:extLst>
          </p:cNvPr>
          <p:cNvCxnSpPr>
            <a:cxnSpLocks/>
          </p:cNvCxnSpPr>
          <p:nvPr/>
        </p:nvCxnSpPr>
        <p:spPr>
          <a:xfrm flipV="1">
            <a:off x="8716567" y="4259691"/>
            <a:ext cx="118742" cy="51093"/>
          </a:xfrm>
          <a:prstGeom prst="straightConnector1">
            <a:avLst/>
          </a:prstGeom>
          <a:ln w="9525">
            <a:solidFill>
              <a:srgbClr val="FF0000"/>
            </a:solidFill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80D1B77-066B-4981-80DC-15B7621BD8D3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8874285" y="4156927"/>
            <a:ext cx="68200" cy="102764"/>
          </a:xfrm>
          <a:prstGeom prst="straightConnector1">
            <a:avLst/>
          </a:prstGeom>
          <a:ln w="9525">
            <a:solidFill>
              <a:srgbClr val="FF0000"/>
            </a:solidFill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F7DB7CD-BA4E-4C6E-8E0E-4789437EB772}"/>
              </a:ext>
            </a:extLst>
          </p:cNvPr>
          <p:cNvCxnSpPr>
            <a:cxnSpLocks/>
          </p:cNvCxnSpPr>
          <p:nvPr/>
        </p:nvCxnSpPr>
        <p:spPr>
          <a:xfrm flipV="1">
            <a:off x="8958485" y="4042577"/>
            <a:ext cx="68200" cy="102764"/>
          </a:xfrm>
          <a:prstGeom prst="straightConnector1">
            <a:avLst/>
          </a:prstGeom>
          <a:ln w="9525">
            <a:solidFill>
              <a:srgbClr val="FF0000"/>
            </a:solidFill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054D285-4661-470A-BFB8-FC0487ED0410}"/>
              </a:ext>
            </a:extLst>
          </p:cNvPr>
          <p:cNvCxnSpPr>
            <a:cxnSpLocks/>
          </p:cNvCxnSpPr>
          <p:nvPr/>
        </p:nvCxnSpPr>
        <p:spPr>
          <a:xfrm flipV="1">
            <a:off x="9085613" y="3973999"/>
            <a:ext cx="68200" cy="102764"/>
          </a:xfrm>
          <a:prstGeom prst="straightConnector1">
            <a:avLst/>
          </a:prstGeom>
          <a:ln w="9525">
            <a:solidFill>
              <a:srgbClr val="FF0000"/>
            </a:solidFill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CC69A47-1330-4378-8BAB-7B92931425B4}"/>
              </a:ext>
            </a:extLst>
          </p:cNvPr>
          <p:cNvSpPr txBox="1"/>
          <p:nvPr/>
        </p:nvSpPr>
        <p:spPr>
          <a:xfrm>
            <a:off x="3804671" y="5639866"/>
            <a:ext cx="346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Date</a:t>
            </a:r>
            <a:endParaRPr lang="en-S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3ED5D1-56C1-412D-8E83-5EF561A18D52}"/>
              </a:ext>
            </a:extLst>
          </p:cNvPr>
          <p:cNvSpPr txBox="1"/>
          <p:nvPr/>
        </p:nvSpPr>
        <p:spPr>
          <a:xfrm rot="16200000">
            <a:off x="-548315" y="3277851"/>
            <a:ext cx="346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2180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8" grpId="0" animBg="1"/>
      <p:bldP spid="45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-2"/>
            <a:ext cx="12240000" cy="154756"/>
          </a:xfrm>
          <a:prstGeom prst="rect">
            <a:avLst/>
          </a:prstGeom>
          <a:solidFill>
            <a:srgbClr val="3F9F8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906" tIns="43953" rIns="87906" bIns="43953" spcCol="0" rtlCol="0" anchor="ctr"/>
          <a:lstStyle/>
          <a:p>
            <a:pPr algn="ctr"/>
            <a:endParaRPr lang="en-US"/>
          </a:p>
        </p:txBody>
      </p:sp>
      <p:pic>
        <p:nvPicPr>
          <p:cNvPr id="10" name="Picture 9" descr="intain-fi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376" y="6146951"/>
            <a:ext cx="1631747" cy="7850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" y="6770280"/>
            <a:ext cx="10620000" cy="72000"/>
          </a:xfrm>
          <a:prstGeom prst="rect">
            <a:avLst/>
          </a:prstGeom>
          <a:solidFill>
            <a:srgbClr val="3F9F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906" tIns="43953" rIns="87906" bIns="43953"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E0157E0-78E8-412E-81E0-F533B603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Sustainability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FA221-5D80-4359-A89E-82758F722071}"/>
              </a:ext>
            </a:extLst>
          </p:cNvPr>
          <p:cNvSpPr txBox="1"/>
          <p:nvPr/>
        </p:nvSpPr>
        <p:spPr>
          <a:xfrm>
            <a:off x="609441" y="1268963"/>
            <a:ext cx="1077390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The sustainability is checked by injecting the last known point to predict new point and then evaluating the mean square error (MSE)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6448AE-C32E-43D7-AB71-9F9418BFE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59" y="3033767"/>
            <a:ext cx="4640869" cy="3463248"/>
          </a:xfrm>
          <a:prstGeom prst="rect">
            <a:avLst/>
          </a:prstGeom>
          <a:ln>
            <a:solidFill>
              <a:srgbClr val="FF0000"/>
            </a:solidFill>
          </a:ln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CDD769D-C699-42F0-A5A0-995B437B6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607383"/>
              </p:ext>
            </p:extLst>
          </p:nvPr>
        </p:nvGraphicFramePr>
        <p:xfrm>
          <a:off x="1533737" y="2006406"/>
          <a:ext cx="3238499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3730">
                  <a:extLst>
                    <a:ext uri="{9D8B030D-6E8A-4147-A177-3AD203B41FA5}">
                      <a16:colId xmlns:a16="http://schemas.microsoft.com/office/drawing/2014/main" val="2930334173"/>
                    </a:ext>
                  </a:extLst>
                </a:gridCol>
                <a:gridCol w="598315">
                  <a:extLst>
                    <a:ext uri="{9D8B030D-6E8A-4147-A177-3AD203B41FA5}">
                      <a16:colId xmlns:a16="http://schemas.microsoft.com/office/drawing/2014/main" val="371955291"/>
                    </a:ext>
                  </a:extLst>
                </a:gridCol>
                <a:gridCol w="569824">
                  <a:extLst>
                    <a:ext uri="{9D8B030D-6E8A-4147-A177-3AD203B41FA5}">
                      <a16:colId xmlns:a16="http://schemas.microsoft.com/office/drawing/2014/main" val="1689251475"/>
                    </a:ext>
                  </a:extLst>
                </a:gridCol>
                <a:gridCol w="598315">
                  <a:extLst>
                    <a:ext uri="{9D8B030D-6E8A-4147-A177-3AD203B41FA5}">
                      <a16:colId xmlns:a16="http://schemas.microsoft.com/office/drawing/2014/main" val="1228409838"/>
                    </a:ext>
                  </a:extLst>
                </a:gridCol>
                <a:gridCol w="598315">
                  <a:extLst>
                    <a:ext uri="{9D8B030D-6E8A-4147-A177-3AD203B41FA5}">
                      <a16:colId xmlns:a16="http://schemas.microsoft.com/office/drawing/2014/main" val="248295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Filecoin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Genaro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Storj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3868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First Week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0.014587 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0.000004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0.0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0.00015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82036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Second Week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0.080371 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0.000017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0.0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0.000158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24478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Third Week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0.098779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0.000038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0.000001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0.001369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37145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Fourth Week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0.076201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0.000068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0.000001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 dirty="0">
                          <a:effectLst/>
                        </a:rPr>
                        <a:t>0.00242 </a:t>
                      </a:r>
                      <a:endParaRPr lang="en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9159363"/>
                  </a:ext>
                </a:extLst>
              </a:tr>
            </a:tbl>
          </a:graphicData>
        </a:graphic>
      </p:graphicFrame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C4C4FA-F584-4B46-A9F0-0A7E100D21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717" y="3018998"/>
            <a:ext cx="4660659" cy="3478017"/>
          </a:xfrm>
          <a:prstGeom prst="rect">
            <a:avLst/>
          </a:prstGeom>
          <a:ln>
            <a:solidFill>
              <a:srgbClr val="FF0000"/>
            </a:solidFill>
          </a:ln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1C65EDA-E3FD-4BC6-B821-8572E1917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113085"/>
              </p:ext>
            </p:extLst>
          </p:nvPr>
        </p:nvGraphicFramePr>
        <p:xfrm>
          <a:off x="6425811" y="1988909"/>
          <a:ext cx="3517488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1963">
                  <a:extLst>
                    <a:ext uri="{9D8B030D-6E8A-4147-A177-3AD203B41FA5}">
                      <a16:colId xmlns:a16="http://schemas.microsoft.com/office/drawing/2014/main" val="2340037590"/>
                    </a:ext>
                  </a:extLst>
                </a:gridCol>
                <a:gridCol w="671430">
                  <a:extLst>
                    <a:ext uri="{9D8B030D-6E8A-4147-A177-3AD203B41FA5}">
                      <a16:colId xmlns:a16="http://schemas.microsoft.com/office/drawing/2014/main" val="2103072075"/>
                    </a:ext>
                  </a:extLst>
                </a:gridCol>
                <a:gridCol w="641365">
                  <a:extLst>
                    <a:ext uri="{9D8B030D-6E8A-4147-A177-3AD203B41FA5}">
                      <a16:colId xmlns:a16="http://schemas.microsoft.com/office/drawing/2014/main" val="280593970"/>
                    </a:ext>
                  </a:extLst>
                </a:gridCol>
                <a:gridCol w="641365">
                  <a:extLst>
                    <a:ext uri="{9D8B030D-6E8A-4147-A177-3AD203B41FA5}">
                      <a16:colId xmlns:a16="http://schemas.microsoft.com/office/drawing/2014/main" val="3389485904"/>
                    </a:ext>
                  </a:extLst>
                </a:gridCol>
                <a:gridCol w="641365">
                  <a:extLst>
                    <a:ext uri="{9D8B030D-6E8A-4147-A177-3AD203B41FA5}">
                      <a16:colId xmlns:a16="http://schemas.microsoft.com/office/drawing/2014/main" val="26646485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Filecoin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Genaro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Storj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0278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First Week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1.701214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1.563762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0.236007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7.320646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03634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Second Week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4.060722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2.121644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0.281034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36.847055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35231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Third Week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12.187062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2.56706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0.342001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49.84064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3129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Fourth Week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9.899688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2.768317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0.391895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 dirty="0">
                          <a:effectLst/>
                        </a:rPr>
                        <a:t>42.154799</a:t>
                      </a:r>
                      <a:endParaRPr lang="en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897404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0EEA474-4762-484D-9637-8913B6D57BEF}"/>
              </a:ext>
            </a:extLst>
          </p:cNvPr>
          <p:cNvSpPr txBox="1"/>
          <p:nvPr/>
        </p:nvSpPr>
        <p:spPr>
          <a:xfrm>
            <a:off x="2852440" y="4674898"/>
            <a:ext cx="1234697" cy="27699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Price Prediction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525696-9E51-48BC-BE33-F6CCAC474194}"/>
              </a:ext>
            </a:extLst>
          </p:cNvPr>
          <p:cNvSpPr txBox="1"/>
          <p:nvPr/>
        </p:nvSpPr>
        <p:spPr>
          <a:xfrm>
            <a:off x="7289623" y="4397899"/>
            <a:ext cx="1572666" cy="27699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 err="1"/>
              <a:t>Blocktime</a:t>
            </a:r>
            <a:r>
              <a:rPr lang="en-IN" sz="1200" dirty="0"/>
              <a:t> Prediction</a:t>
            </a:r>
          </a:p>
        </p:txBody>
      </p:sp>
    </p:spTree>
    <p:extLst>
      <p:ext uri="{BB962C8B-B14F-4D97-AF65-F5344CB8AC3E}">
        <p14:creationId xmlns:p14="http://schemas.microsoft.com/office/powerpoint/2010/main" val="281091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-2"/>
            <a:ext cx="12240000" cy="154756"/>
          </a:xfrm>
          <a:prstGeom prst="rect">
            <a:avLst/>
          </a:prstGeom>
          <a:solidFill>
            <a:srgbClr val="3F9F8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906" tIns="43953" rIns="87906" bIns="43953" spcCol="0" rtlCol="0" anchor="ctr"/>
          <a:lstStyle/>
          <a:p>
            <a:pPr algn="ctr"/>
            <a:endParaRPr lang="en-US"/>
          </a:p>
        </p:txBody>
      </p:sp>
      <p:pic>
        <p:nvPicPr>
          <p:cNvPr id="10" name="Picture 9" descr="intain-fi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376" y="6146951"/>
            <a:ext cx="1631747" cy="7850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" y="6770280"/>
            <a:ext cx="10620000" cy="72000"/>
          </a:xfrm>
          <a:prstGeom prst="rect">
            <a:avLst/>
          </a:prstGeom>
          <a:solidFill>
            <a:srgbClr val="3F9F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906" tIns="43953" rIns="87906" bIns="43953"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E0157E0-78E8-412E-81E0-F533B603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Sustainability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FA221-5D80-4359-A89E-82758F722071}"/>
              </a:ext>
            </a:extLst>
          </p:cNvPr>
          <p:cNvSpPr txBox="1"/>
          <p:nvPr/>
        </p:nvSpPr>
        <p:spPr>
          <a:xfrm>
            <a:off x="609441" y="1268963"/>
            <a:ext cx="1077390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The sustainability is checked by injecting the prediction point to predict new point and then evaluating the mean square error (MSE)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1A3B3A-4469-45A9-8039-72D1823B4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038" y="3050018"/>
            <a:ext cx="4310995" cy="321708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18FDCF-8AB4-49BA-B6DB-A49E76A7C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550" y="3050018"/>
            <a:ext cx="4310995" cy="3217080"/>
          </a:xfrm>
          <a:prstGeom prst="rect">
            <a:avLst/>
          </a:prstGeom>
          <a:ln>
            <a:solidFill>
              <a:srgbClr val="FF0000"/>
            </a:solidFill>
          </a:ln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CC8D03A-399A-47E1-9F2E-39621DC01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671634"/>
              </p:ext>
            </p:extLst>
          </p:nvPr>
        </p:nvGraphicFramePr>
        <p:xfrm>
          <a:off x="5806397" y="1957119"/>
          <a:ext cx="4617299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6920">
                  <a:extLst>
                    <a:ext uri="{9D8B030D-6E8A-4147-A177-3AD203B41FA5}">
                      <a16:colId xmlns:a16="http://schemas.microsoft.com/office/drawing/2014/main" val="2807048351"/>
                    </a:ext>
                  </a:extLst>
                </a:gridCol>
                <a:gridCol w="755148">
                  <a:extLst>
                    <a:ext uri="{9D8B030D-6E8A-4147-A177-3AD203B41FA5}">
                      <a16:colId xmlns:a16="http://schemas.microsoft.com/office/drawing/2014/main" val="306031913"/>
                    </a:ext>
                  </a:extLst>
                </a:gridCol>
                <a:gridCol w="916697">
                  <a:extLst>
                    <a:ext uri="{9D8B030D-6E8A-4147-A177-3AD203B41FA5}">
                      <a16:colId xmlns:a16="http://schemas.microsoft.com/office/drawing/2014/main" val="2286863281"/>
                    </a:ext>
                  </a:extLst>
                </a:gridCol>
                <a:gridCol w="991837">
                  <a:extLst>
                    <a:ext uri="{9D8B030D-6E8A-4147-A177-3AD203B41FA5}">
                      <a16:colId xmlns:a16="http://schemas.microsoft.com/office/drawing/2014/main" val="1026139759"/>
                    </a:ext>
                  </a:extLst>
                </a:gridCol>
                <a:gridCol w="916697">
                  <a:extLst>
                    <a:ext uri="{9D8B030D-6E8A-4147-A177-3AD203B41FA5}">
                      <a16:colId xmlns:a16="http://schemas.microsoft.com/office/drawing/2014/main" val="9054376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Filecoin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Genaro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Storj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06448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First Week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1.702523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1.562672768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0.2360048556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7.317577396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84493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Second Week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4.052895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2.126407629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0.2810331541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36.81955595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53743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Third Week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12.160602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2.580502943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0.3420009324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49.78156275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2197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Fourth Week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9.874158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2.787956031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0.3918949451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 dirty="0">
                          <a:effectLst/>
                        </a:rPr>
                        <a:t>42.08240053</a:t>
                      </a:r>
                      <a:endParaRPr lang="en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11055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0A38E67-4FAF-4C7D-95AD-C88F3020A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928549"/>
              </p:ext>
            </p:extLst>
          </p:nvPr>
        </p:nvGraphicFramePr>
        <p:xfrm>
          <a:off x="915800" y="1957119"/>
          <a:ext cx="4589764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639">
                  <a:extLst>
                    <a:ext uri="{9D8B030D-6E8A-4147-A177-3AD203B41FA5}">
                      <a16:colId xmlns:a16="http://schemas.microsoft.com/office/drawing/2014/main" val="2134823406"/>
                    </a:ext>
                  </a:extLst>
                </a:gridCol>
                <a:gridCol w="954406">
                  <a:extLst>
                    <a:ext uri="{9D8B030D-6E8A-4147-A177-3AD203B41FA5}">
                      <a16:colId xmlns:a16="http://schemas.microsoft.com/office/drawing/2014/main" val="2379093516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132247408"/>
                    </a:ext>
                  </a:extLst>
                </a:gridCol>
                <a:gridCol w="874872">
                  <a:extLst>
                    <a:ext uri="{9D8B030D-6E8A-4147-A177-3AD203B41FA5}">
                      <a16:colId xmlns:a16="http://schemas.microsoft.com/office/drawing/2014/main" val="1840368110"/>
                    </a:ext>
                  </a:extLst>
                </a:gridCol>
                <a:gridCol w="1103532">
                  <a:extLst>
                    <a:ext uri="{9D8B030D-6E8A-4147-A177-3AD203B41FA5}">
                      <a16:colId xmlns:a16="http://schemas.microsoft.com/office/drawing/2014/main" val="35375409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Filecoin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Genaro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Storj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8447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First Week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0.01461546355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0.00000414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0.0000000823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0.0001492833754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32495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Second Week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0.08090968278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0.0000167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0.000000267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0.000156245659 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9226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Third Week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0.0998695653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0.0000371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0.000000557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0.001375103734 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9266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Fourth Week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0.07728157553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0.0000649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0.000000938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 dirty="0">
                          <a:effectLst/>
                        </a:rPr>
                        <a:t>0.00245063226</a:t>
                      </a:r>
                      <a:endParaRPr lang="en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7511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334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-2"/>
            <a:ext cx="12240000" cy="154756"/>
          </a:xfrm>
          <a:prstGeom prst="rect">
            <a:avLst/>
          </a:prstGeom>
          <a:solidFill>
            <a:srgbClr val="3F9F8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906" tIns="43953" rIns="87906" bIns="43953" spcCol="0" rtlCol="0" anchor="ctr"/>
          <a:lstStyle/>
          <a:p>
            <a:pPr algn="ctr"/>
            <a:endParaRPr lang="en-US"/>
          </a:p>
        </p:txBody>
      </p:sp>
      <p:pic>
        <p:nvPicPr>
          <p:cNvPr id="10" name="Picture 9" descr="intain-fi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376" y="6146951"/>
            <a:ext cx="1631747" cy="7850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" y="6770280"/>
            <a:ext cx="10620000" cy="72000"/>
          </a:xfrm>
          <a:prstGeom prst="rect">
            <a:avLst/>
          </a:prstGeom>
          <a:solidFill>
            <a:srgbClr val="3F9F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906" tIns="43953" rIns="87906" bIns="43953"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E0157E0-78E8-412E-81E0-F533B603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Constraint Optimization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FA221-5D80-4359-A89E-82758F722071}"/>
              </a:ext>
            </a:extLst>
          </p:cNvPr>
          <p:cNvSpPr txBox="1"/>
          <p:nvPr/>
        </p:nvSpPr>
        <p:spPr>
          <a:xfrm>
            <a:off x="609441" y="1268963"/>
            <a:ext cx="10773905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There are possibly two kind of constraint  exists.</a:t>
            </a:r>
          </a:p>
          <a:p>
            <a:pPr marL="342900" indent="-342900">
              <a:buAutoNum type="arabicPeriod"/>
            </a:pPr>
            <a:r>
              <a:rPr lang="en-IN" dirty="0"/>
              <a:t>Global Constraint: This is applicable to the final value (cost function), mainly act as selection.</a:t>
            </a:r>
          </a:p>
          <a:p>
            <a:pPr marL="342900" indent="-342900">
              <a:buAutoNum type="arabicPeriod"/>
            </a:pPr>
            <a:r>
              <a:rPr lang="en-IN" dirty="0"/>
              <a:t>Local Constraint: This implies on every day cost value, if the constraint disobeyed, it penalizes that token.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21273-EFD2-432F-BCAC-C014A3BCCCE2}"/>
              </a:ext>
            </a:extLst>
          </p:cNvPr>
          <p:cNvSpPr txBox="1"/>
          <p:nvPr/>
        </p:nvSpPr>
        <p:spPr>
          <a:xfrm>
            <a:off x="5310001" y="2242411"/>
            <a:ext cx="853843" cy="27699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Constraint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E7DC1B-0F91-404D-ABFF-D79AB94FC855}"/>
              </a:ext>
            </a:extLst>
          </p:cNvPr>
          <p:cNvSpPr txBox="1"/>
          <p:nvPr/>
        </p:nvSpPr>
        <p:spPr>
          <a:xfrm>
            <a:off x="3433765" y="2979468"/>
            <a:ext cx="853843" cy="27699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Global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BA245C-6C4E-4C87-AE37-8B90F0515B0C}"/>
              </a:ext>
            </a:extLst>
          </p:cNvPr>
          <p:cNvSpPr txBox="1"/>
          <p:nvPr/>
        </p:nvSpPr>
        <p:spPr>
          <a:xfrm>
            <a:off x="7358822" y="2979468"/>
            <a:ext cx="853843" cy="27699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Local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386C0C-CF09-4EB0-9446-11AFBE7D281B}"/>
              </a:ext>
            </a:extLst>
          </p:cNvPr>
          <p:cNvSpPr/>
          <p:nvPr/>
        </p:nvSpPr>
        <p:spPr>
          <a:xfrm>
            <a:off x="3545679" y="3649365"/>
            <a:ext cx="487478" cy="4248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9DE97-A4A5-48BE-83BD-4B8F0F2025C0}"/>
              </a:ext>
            </a:extLst>
          </p:cNvPr>
          <p:cNvSpPr txBox="1"/>
          <p:nvPr/>
        </p:nvSpPr>
        <p:spPr>
          <a:xfrm>
            <a:off x="3494092" y="3708314"/>
            <a:ext cx="59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Cost</a:t>
            </a:r>
            <a:endParaRPr lang="en-SE" sz="1200" dirty="0">
              <a:solidFill>
                <a:srgbClr val="FFFF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49C3E1-13DF-4FC0-B472-B1294F866559}"/>
              </a:ext>
            </a:extLst>
          </p:cNvPr>
          <p:cNvSpPr/>
          <p:nvPr/>
        </p:nvSpPr>
        <p:spPr>
          <a:xfrm>
            <a:off x="6919789" y="3655947"/>
            <a:ext cx="487478" cy="4248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092CCE-5D1D-4540-B39F-ADC4751FB6DA}"/>
              </a:ext>
            </a:extLst>
          </p:cNvPr>
          <p:cNvSpPr txBox="1"/>
          <p:nvPr/>
        </p:nvSpPr>
        <p:spPr>
          <a:xfrm>
            <a:off x="6841181" y="3729759"/>
            <a:ext cx="793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</a:rPr>
              <a:t>Security</a:t>
            </a:r>
            <a:endParaRPr lang="en-SE" sz="1100" dirty="0">
              <a:solidFill>
                <a:srgbClr val="FFFF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C935368-9FE5-44D7-8F6D-B5B26F30C0C7}"/>
              </a:ext>
            </a:extLst>
          </p:cNvPr>
          <p:cNvSpPr/>
          <p:nvPr/>
        </p:nvSpPr>
        <p:spPr>
          <a:xfrm>
            <a:off x="7664519" y="3655947"/>
            <a:ext cx="487478" cy="4248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A29489-9503-4526-8A80-A38CEBD18455}"/>
              </a:ext>
            </a:extLst>
          </p:cNvPr>
          <p:cNvSpPr txBox="1"/>
          <p:nvPr/>
        </p:nvSpPr>
        <p:spPr>
          <a:xfrm>
            <a:off x="7615739" y="3718682"/>
            <a:ext cx="793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Health</a:t>
            </a:r>
            <a:endParaRPr lang="en-SE" sz="1200" dirty="0">
              <a:solidFill>
                <a:srgbClr val="FFFF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5DD76D0-4FD3-4E80-AF46-77AB41CF9A25}"/>
              </a:ext>
            </a:extLst>
          </p:cNvPr>
          <p:cNvSpPr/>
          <p:nvPr/>
        </p:nvSpPr>
        <p:spPr>
          <a:xfrm>
            <a:off x="8373982" y="3655438"/>
            <a:ext cx="487478" cy="4248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0E6064-6FEC-43EF-850D-BE5A42D4A27A}"/>
              </a:ext>
            </a:extLst>
          </p:cNvPr>
          <p:cNvSpPr txBox="1"/>
          <p:nvPr/>
        </p:nvSpPr>
        <p:spPr>
          <a:xfrm>
            <a:off x="8301540" y="3748116"/>
            <a:ext cx="79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FF00"/>
                </a:solidFill>
              </a:rPr>
              <a:t>Bandwidth</a:t>
            </a:r>
            <a:endParaRPr lang="en-SE" sz="800" dirty="0">
              <a:solidFill>
                <a:srgbClr val="FFFF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C1B4002-F771-4145-9A73-6C24FB96DC99}"/>
              </a:ext>
            </a:extLst>
          </p:cNvPr>
          <p:cNvSpPr/>
          <p:nvPr/>
        </p:nvSpPr>
        <p:spPr>
          <a:xfrm>
            <a:off x="6210326" y="3700820"/>
            <a:ext cx="487478" cy="4248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5395F1-1752-4A09-B969-62DE0717A6A1}"/>
              </a:ext>
            </a:extLst>
          </p:cNvPr>
          <p:cNvSpPr txBox="1"/>
          <p:nvPr/>
        </p:nvSpPr>
        <p:spPr>
          <a:xfrm>
            <a:off x="6161546" y="3763555"/>
            <a:ext cx="793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Speed</a:t>
            </a:r>
            <a:endParaRPr lang="en-SE" sz="1200" dirty="0">
              <a:solidFill>
                <a:srgbClr val="FFFF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0C1D6F1-0577-44CF-9583-7217EEDF9673}"/>
              </a:ext>
            </a:extLst>
          </p:cNvPr>
          <p:cNvSpPr/>
          <p:nvPr/>
        </p:nvSpPr>
        <p:spPr>
          <a:xfrm>
            <a:off x="9118712" y="3662002"/>
            <a:ext cx="487478" cy="4248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941DC7-2B2B-4765-AF8E-4462C09D5023}"/>
              </a:ext>
            </a:extLst>
          </p:cNvPr>
          <p:cNvSpPr txBox="1"/>
          <p:nvPr/>
        </p:nvSpPr>
        <p:spPr>
          <a:xfrm>
            <a:off x="9069932" y="3724737"/>
            <a:ext cx="793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</a:rPr>
              <a:t>Storage</a:t>
            </a:r>
            <a:endParaRPr lang="en-SE" sz="1100" dirty="0">
              <a:solidFill>
                <a:srgbClr val="FFFF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3B641B-35B6-4A90-BF44-375C4E2B3334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flipH="1">
            <a:off x="3789418" y="3256467"/>
            <a:ext cx="71269" cy="39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861464-F976-4022-A2EB-6CA2285F11FD}"/>
              </a:ext>
            </a:extLst>
          </p:cNvPr>
          <p:cNvCxnSpPr>
            <a:stCxn id="16" idx="2"/>
            <a:endCxn id="24" idx="0"/>
          </p:cNvCxnSpPr>
          <p:nvPr/>
        </p:nvCxnSpPr>
        <p:spPr>
          <a:xfrm flipH="1">
            <a:off x="6454065" y="3256467"/>
            <a:ext cx="1331679" cy="44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06327D-51BC-41F9-BB7B-962E1C11B4B3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7163528" y="3256467"/>
            <a:ext cx="622216" cy="39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FE9E0EE-B51E-487D-8154-84B73C43DF69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>
            <a:off x="7785744" y="3256467"/>
            <a:ext cx="122514" cy="39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74B234-1464-4944-B3BE-5572FB69E6B2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>
            <a:off x="7785744" y="3256467"/>
            <a:ext cx="831977" cy="39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65B04F-DC36-4201-B14D-7E738089EFDE}"/>
              </a:ext>
            </a:extLst>
          </p:cNvPr>
          <p:cNvCxnSpPr>
            <a:stCxn id="16" idx="2"/>
            <a:endCxn id="26" idx="0"/>
          </p:cNvCxnSpPr>
          <p:nvPr/>
        </p:nvCxnSpPr>
        <p:spPr>
          <a:xfrm>
            <a:off x="7785744" y="3256467"/>
            <a:ext cx="1576707" cy="40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E9D46C-5894-4DCD-ADF7-5E3639D058A0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flipH="1">
            <a:off x="3860687" y="2519410"/>
            <a:ext cx="1876236" cy="46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0D8EF2-81F8-41C6-8912-7B0982649683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5736923" y="2519410"/>
            <a:ext cx="2048821" cy="46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CB472CC-EC75-4F55-B55C-02C713415284}"/>
                  </a:ext>
                </a:extLst>
              </p:cNvPr>
              <p:cNvSpPr txBox="1"/>
              <p:nvPr/>
            </p:nvSpPr>
            <p:spPr>
              <a:xfrm>
                <a:off x="7029601" y="4376656"/>
                <a:ext cx="22447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Cost=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SE" sz="12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CB472CC-EC75-4F55-B55C-02C713415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601" y="4376656"/>
                <a:ext cx="2244791" cy="276999"/>
              </a:xfrm>
              <a:prstGeom prst="rect">
                <a:avLst/>
              </a:prstGeom>
              <a:blipFill>
                <a:blip r:embed="rId4"/>
                <a:stretch>
                  <a:fillRect t="-100000" b="-160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BFBA5CA-FDEC-41D1-8070-2901E9B07EBC}"/>
              </a:ext>
            </a:extLst>
          </p:cNvPr>
          <p:cNvCxnSpPr/>
          <p:nvPr/>
        </p:nvCxnSpPr>
        <p:spPr>
          <a:xfrm rot="16200000" flipH="1">
            <a:off x="7647109" y="4601520"/>
            <a:ext cx="278559" cy="243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7AF5928-B4D0-478E-8FB5-E056021C16B7}"/>
              </a:ext>
            </a:extLst>
          </p:cNvPr>
          <p:cNvSpPr txBox="1"/>
          <p:nvPr/>
        </p:nvSpPr>
        <p:spPr>
          <a:xfrm>
            <a:off x="7785743" y="4793715"/>
            <a:ext cx="2244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Preference (Weights)</a:t>
            </a:r>
            <a:endParaRPr lang="en-SE" sz="10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1E68355-7CFD-4E7C-9054-49EE01567236}"/>
              </a:ext>
            </a:extLst>
          </p:cNvPr>
          <p:cNvCxnSpPr/>
          <p:nvPr/>
        </p:nvCxnSpPr>
        <p:spPr>
          <a:xfrm rot="16200000" flipV="1">
            <a:off x="7622536" y="4232478"/>
            <a:ext cx="266448" cy="182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ECFD7C1-2736-4626-8236-C362FF037D5B}"/>
              </a:ext>
            </a:extLst>
          </p:cNvPr>
          <p:cNvCxnSpPr>
            <a:stCxn id="24" idx="4"/>
            <a:endCxn id="26" idx="4"/>
          </p:cNvCxnSpPr>
          <p:nvPr/>
        </p:nvCxnSpPr>
        <p:spPr>
          <a:xfrm rot="5400000" flipH="1" flipV="1">
            <a:off x="7888849" y="2652028"/>
            <a:ext cx="38818" cy="2908386"/>
          </a:xfrm>
          <a:prstGeom prst="bentConnector3">
            <a:avLst>
              <a:gd name="adj1" fmla="val -167701"/>
            </a:avLst>
          </a:prstGeom>
          <a:ln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F0DE856-0E75-4DF6-8FAE-90B3AD6241D6}"/>
              </a:ext>
            </a:extLst>
          </p:cNvPr>
          <p:cNvSpPr txBox="1"/>
          <p:nvPr/>
        </p:nvSpPr>
        <p:spPr>
          <a:xfrm>
            <a:off x="7858438" y="4157968"/>
            <a:ext cx="2244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Input Variables</a:t>
            </a:r>
            <a:endParaRPr lang="en-SE" sz="1000" dirty="0"/>
          </a:p>
        </p:txBody>
      </p:sp>
      <p:pic>
        <p:nvPicPr>
          <p:cNvPr id="57" name="Picture 4" descr="Image result for cost icon">
            <a:extLst>
              <a:ext uri="{FF2B5EF4-FFF2-40B4-BE49-F238E27FC236}">
                <a16:creationId xmlns:a16="http://schemas.microsoft.com/office/drawing/2014/main" id="{4A5C7153-D7D0-4892-BEDA-45D0384F2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889" y="4323718"/>
            <a:ext cx="353056" cy="35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A04EF99-FDCF-4DEC-9F22-828044BA1A28}"/>
              </a:ext>
            </a:extLst>
          </p:cNvPr>
          <p:cNvCxnSpPr>
            <a:stCxn id="47" idx="1"/>
            <a:endCxn id="57" idx="2"/>
          </p:cNvCxnSpPr>
          <p:nvPr/>
        </p:nvCxnSpPr>
        <p:spPr>
          <a:xfrm rot="10800000" flipV="1">
            <a:off x="3789417" y="4515156"/>
            <a:ext cx="3240184" cy="161618"/>
          </a:xfrm>
          <a:prstGeom prst="bentConnector4">
            <a:avLst>
              <a:gd name="adj1" fmla="val 47276"/>
              <a:gd name="adj2" fmla="val 241445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57FB365-501C-4E85-8A5F-6E89B6F2A56A}"/>
              </a:ext>
            </a:extLst>
          </p:cNvPr>
          <p:cNvCxnSpPr>
            <a:cxnSpLocks/>
            <a:stCxn id="6" idx="3"/>
            <a:endCxn id="57" idx="1"/>
          </p:cNvCxnSpPr>
          <p:nvPr/>
        </p:nvCxnSpPr>
        <p:spPr>
          <a:xfrm flipH="1">
            <a:off x="3612889" y="3846814"/>
            <a:ext cx="471854" cy="653432"/>
          </a:xfrm>
          <a:prstGeom prst="bentConnector5">
            <a:avLst>
              <a:gd name="adj1" fmla="val -48447"/>
              <a:gd name="adj2" fmla="val 47090"/>
              <a:gd name="adj3" fmla="val 148447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5" name="Graphic 1024" descr="Wrench">
            <a:extLst>
              <a:ext uri="{FF2B5EF4-FFF2-40B4-BE49-F238E27FC236}">
                <a16:creationId xmlns:a16="http://schemas.microsoft.com/office/drawing/2014/main" id="{33F1BAE9-A500-4779-8780-EF43CE1320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25257" y="4462996"/>
            <a:ext cx="246221" cy="24622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06E9133-898D-4847-A9B2-333EF0294410}"/>
              </a:ext>
            </a:extLst>
          </p:cNvPr>
          <p:cNvSpPr txBox="1"/>
          <p:nvPr/>
        </p:nvSpPr>
        <p:spPr>
          <a:xfrm>
            <a:off x="9856209" y="4623873"/>
            <a:ext cx="2244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Constraint</a:t>
            </a:r>
            <a:endParaRPr lang="en-SE" sz="1000" dirty="0"/>
          </a:p>
        </p:txBody>
      </p:sp>
      <p:pic>
        <p:nvPicPr>
          <p:cNvPr id="1033" name="Graphic 1032" descr="Scissors">
            <a:extLst>
              <a:ext uri="{FF2B5EF4-FFF2-40B4-BE49-F238E27FC236}">
                <a16:creationId xmlns:a16="http://schemas.microsoft.com/office/drawing/2014/main" id="{0251D8D6-91F6-4084-8588-A25D635B3B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5761" y="4275989"/>
            <a:ext cx="276999" cy="276999"/>
          </a:xfrm>
          <a:prstGeom prst="rect">
            <a:avLst/>
          </a:prstGeom>
        </p:spPr>
      </p:pic>
      <p:cxnSp>
        <p:nvCxnSpPr>
          <p:cNvPr id="1035" name="Connector: Elbow 1034">
            <a:extLst>
              <a:ext uri="{FF2B5EF4-FFF2-40B4-BE49-F238E27FC236}">
                <a16:creationId xmlns:a16="http://schemas.microsoft.com/office/drawing/2014/main" id="{47537233-11F1-45D0-95F4-11428F65A53E}"/>
              </a:ext>
            </a:extLst>
          </p:cNvPr>
          <p:cNvCxnSpPr>
            <a:stCxn id="1025" idx="1"/>
          </p:cNvCxnSpPr>
          <p:nvPr/>
        </p:nvCxnSpPr>
        <p:spPr>
          <a:xfrm rot="10800000">
            <a:off x="9652673" y="4456943"/>
            <a:ext cx="472584" cy="129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4FD509FC-F357-4B45-A969-BAD1C032E006}"/>
              </a:ext>
            </a:extLst>
          </p:cNvPr>
          <p:cNvCxnSpPr>
            <a:stCxn id="1033" idx="1"/>
          </p:cNvCxnSpPr>
          <p:nvPr/>
        </p:nvCxnSpPr>
        <p:spPr>
          <a:xfrm rot="10800000">
            <a:off x="8756441" y="4308919"/>
            <a:ext cx="699321" cy="1055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700E7F7-5560-4945-8048-D661E582C13A}"/>
              </a:ext>
            </a:extLst>
          </p:cNvPr>
          <p:cNvSpPr txBox="1"/>
          <p:nvPr/>
        </p:nvSpPr>
        <p:spPr>
          <a:xfrm>
            <a:off x="9249082" y="4460998"/>
            <a:ext cx="2244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Penalty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B4588BD-C19E-4A53-A62B-6A3016EE460F}"/>
              </a:ext>
            </a:extLst>
          </p:cNvPr>
          <p:cNvSpPr txBox="1"/>
          <p:nvPr/>
        </p:nvSpPr>
        <p:spPr>
          <a:xfrm>
            <a:off x="2180146" y="4552988"/>
            <a:ext cx="1490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Select the first token from the token ranking which satisfies the constraint</a:t>
            </a:r>
            <a:endParaRPr lang="en-SE" sz="1000" dirty="0"/>
          </a:p>
        </p:txBody>
      </p:sp>
    </p:spTree>
    <p:extLst>
      <p:ext uri="{BB962C8B-B14F-4D97-AF65-F5344CB8AC3E}">
        <p14:creationId xmlns:p14="http://schemas.microsoft.com/office/powerpoint/2010/main" val="423931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-2"/>
            <a:ext cx="12240000" cy="154756"/>
          </a:xfrm>
          <a:prstGeom prst="rect">
            <a:avLst/>
          </a:prstGeom>
          <a:solidFill>
            <a:srgbClr val="3F9F8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906" tIns="43953" rIns="87906" bIns="43953" spcCol="0" rtlCol="0" anchor="ctr"/>
          <a:lstStyle/>
          <a:p>
            <a:pPr algn="ctr"/>
            <a:endParaRPr lang="en-US"/>
          </a:p>
        </p:txBody>
      </p:sp>
      <p:pic>
        <p:nvPicPr>
          <p:cNvPr id="10" name="Picture 9" descr="intain-fi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376" y="6146951"/>
            <a:ext cx="1631747" cy="7850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" y="6770280"/>
            <a:ext cx="10620000" cy="72000"/>
          </a:xfrm>
          <a:prstGeom prst="rect">
            <a:avLst/>
          </a:prstGeom>
          <a:solidFill>
            <a:srgbClr val="3F9F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906" tIns="43953" rIns="87906" bIns="43953"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E0157E0-78E8-412E-81E0-F533B603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DO Next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FA221-5D80-4359-A89E-82758F722071}"/>
              </a:ext>
            </a:extLst>
          </p:cNvPr>
          <p:cNvSpPr txBox="1"/>
          <p:nvPr/>
        </p:nvSpPr>
        <p:spPr>
          <a:xfrm>
            <a:off x="609441" y="1268963"/>
            <a:ext cx="10773905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Find the best parameter for the ARIMA model to minimize the mean square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Check the sustainability for other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Adding constraints in the cost function to optimize the cost as per the set constraints.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find other prediction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509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-2"/>
            <a:ext cx="12240000" cy="154756"/>
          </a:xfrm>
          <a:prstGeom prst="rect">
            <a:avLst/>
          </a:prstGeom>
          <a:solidFill>
            <a:srgbClr val="3F9F8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906" tIns="43953" rIns="87906" bIns="43953" spcCol="0" rtlCol="0" anchor="ctr"/>
          <a:lstStyle/>
          <a:p>
            <a:pPr algn="ctr"/>
            <a:endParaRPr lang="en-US"/>
          </a:p>
        </p:txBody>
      </p:sp>
      <p:pic>
        <p:nvPicPr>
          <p:cNvPr id="10" name="Picture 9" descr="intain-fi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376" y="6146951"/>
            <a:ext cx="1631747" cy="7850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" y="6770280"/>
            <a:ext cx="10620000" cy="72000"/>
          </a:xfrm>
          <a:prstGeom prst="rect">
            <a:avLst/>
          </a:prstGeom>
          <a:solidFill>
            <a:srgbClr val="3F9F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906" tIns="43953" rIns="87906" bIns="43953"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A1445D-DDFF-4C0C-A227-1FA070002BAE}"/>
              </a:ext>
            </a:extLst>
          </p:cNvPr>
          <p:cNvSpPr/>
          <p:nvPr/>
        </p:nvSpPr>
        <p:spPr>
          <a:xfrm>
            <a:off x="4510998" y="2531906"/>
            <a:ext cx="31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2926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-3"/>
            <a:ext cx="12188826" cy="156953"/>
          </a:xfrm>
          <a:prstGeom prst="rect">
            <a:avLst/>
          </a:prstGeom>
          <a:solidFill>
            <a:srgbClr val="3F9F8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906" tIns="43953" rIns="87906" bIns="43953" spcCol="0" rtlCol="0" anchor="ctr"/>
          <a:lstStyle/>
          <a:p>
            <a:pPr algn="ctr"/>
            <a:endParaRPr lang="en-US"/>
          </a:p>
        </p:txBody>
      </p:sp>
      <p:pic>
        <p:nvPicPr>
          <p:cNvPr id="10" name="Picture 9" descr="intain-f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376" y="6146951"/>
            <a:ext cx="1631747" cy="7850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" y="6770280"/>
            <a:ext cx="10620000" cy="72000"/>
          </a:xfrm>
          <a:prstGeom prst="rect">
            <a:avLst/>
          </a:prstGeom>
          <a:solidFill>
            <a:srgbClr val="3F9F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906" tIns="43953" rIns="87906" bIns="43953"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E0157E0-78E8-412E-81E0-F533B603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Dataset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A5C8637-5F00-40E5-AA2B-52B07AD69B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3449240"/>
                  </p:ext>
                </p:extLst>
              </p:nvPr>
            </p:nvGraphicFramePr>
            <p:xfrm>
              <a:off x="1324948" y="1676032"/>
              <a:ext cx="8976050" cy="2858521"/>
            </p:xfrm>
            <a:graphic>
              <a:graphicData uri="http://schemas.openxmlformats.org/drawingml/2006/table">
                <a:tbl>
                  <a:tblPr firstRow="1" firstCol="1" bandRow="1">
                    <a:tableStyleId>{EB344D84-9AFB-497E-A393-DC336BA19D2E}</a:tableStyleId>
                  </a:tblPr>
                  <a:tblGrid>
                    <a:gridCol w="2092592">
                      <a:extLst>
                        <a:ext uri="{9D8B030D-6E8A-4147-A177-3AD203B41FA5}">
                          <a16:colId xmlns:a16="http://schemas.microsoft.com/office/drawing/2014/main" val="3019631341"/>
                        </a:ext>
                      </a:extLst>
                    </a:gridCol>
                    <a:gridCol w="2092592">
                      <a:extLst>
                        <a:ext uri="{9D8B030D-6E8A-4147-A177-3AD203B41FA5}">
                          <a16:colId xmlns:a16="http://schemas.microsoft.com/office/drawing/2014/main" val="79334655"/>
                        </a:ext>
                      </a:extLst>
                    </a:gridCol>
                    <a:gridCol w="2092592">
                      <a:extLst>
                        <a:ext uri="{9D8B030D-6E8A-4147-A177-3AD203B41FA5}">
                          <a16:colId xmlns:a16="http://schemas.microsoft.com/office/drawing/2014/main" val="1608115130"/>
                        </a:ext>
                      </a:extLst>
                    </a:gridCol>
                    <a:gridCol w="1592623">
                      <a:extLst>
                        <a:ext uri="{9D8B030D-6E8A-4147-A177-3AD203B41FA5}">
                          <a16:colId xmlns:a16="http://schemas.microsoft.com/office/drawing/2014/main" val="2955359178"/>
                        </a:ext>
                      </a:extLst>
                    </a:gridCol>
                    <a:gridCol w="1105651">
                      <a:extLst>
                        <a:ext uri="{9D8B030D-6E8A-4147-A177-3AD203B41FA5}">
                          <a16:colId xmlns:a16="http://schemas.microsoft.com/office/drawing/2014/main" val="2338722634"/>
                        </a:ext>
                      </a:extLst>
                    </a:gridCol>
                  </a:tblGrid>
                  <a:tr h="2432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Preference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Preference symbol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Attribute Name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Attribute symbol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Unit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7880040"/>
                      </a:ext>
                    </a:extLst>
                  </a:tr>
                  <a:tr h="254533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Cost/budget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Price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USD ($)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2989384"/>
                      </a:ext>
                    </a:extLst>
                  </a:tr>
                  <a:tr h="254533">
                    <a:tc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Processing Fees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USD ($)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9861821"/>
                      </a:ext>
                    </a:extLst>
                  </a:tr>
                  <a:tr h="25453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Speed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N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Transection/Block Time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Minutes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6890449"/>
                      </a:ext>
                    </a:extLst>
                  </a:tr>
                  <a:tr h="25453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Security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N" sz="16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Security (FCAS Score))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No Unit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938083"/>
                      </a:ext>
                    </a:extLst>
                  </a:tr>
                  <a:tr h="25453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Health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N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Transection Volume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Number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6436287"/>
                      </a:ext>
                    </a:extLst>
                  </a:tr>
                  <a:tr h="25453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Exchange Volume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Number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427022"/>
                      </a:ext>
                    </a:extLst>
                  </a:tr>
                  <a:tr h="254533">
                    <a:tc rowSpan="4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Component Specific variables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IN" sz="1600" i="1" dirty="0"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N" sz="16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Bandwidth-up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MBPS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5679936"/>
                      </a:ext>
                    </a:extLst>
                  </a:tr>
                  <a:tr h="254533">
                    <a:tc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Bandwidth-down 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MBPS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7758786"/>
                      </a:ext>
                    </a:extLst>
                  </a:tr>
                  <a:tr h="254533">
                    <a:tc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Storage-total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TB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784696"/>
                      </a:ext>
                    </a:extLst>
                  </a:tr>
                  <a:tr h="254533">
                    <a:tc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Storage-left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TB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035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A5C8637-5F00-40E5-AA2B-52B07AD69B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3449240"/>
                  </p:ext>
                </p:extLst>
              </p:nvPr>
            </p:nvGraphicFramePr>
            <p:xfrm>
              <a:off x="1324948" y="1676032"/>
              <a:ext cx="8976050" cy="2858521"/>
            </p:xfrm>
            <a:graphic>
              <a:graphicData uri="http://schemas.openxmlformats.org/drawingml/2006/table">
                <a:tbl>
                  <a:tblPr firstRow="1" firstCol="1" bandRow="1">
                    <a:tableStyleId>{EB344D84-9AFB-497E-A393-DC336BA19D2E}</a:tableStyleId>
                  </a:tblPr>
                  <a:tblGrid>
                    <a:gridCol w="2092592">
                      <a:extLst>
                        <a:ext uri="{9D8B030D-6E8A-4147-A177-3AD203B41FA5}">
                          <a16:colId xmlns:a16="http://schemas.microsoft.com/office/drawing/2014/main" val="3019631341"/>
                        </a:ext>
                      </a:extLst>
                    </a:gridCol>
                    <a:gridCol w="2092592">
                      <a:extLst>
                        <a:ext uri="{9D8B030D-6E8A-4147-A177-3AD203B41FA5}">
                          <a16:colId xmlns:a16="http://schemas.microsoft.com/office/drawing/2014/main" val="79334655"/>
                        </a:ext>
                      </a:extLst>
                    </a:gridCol>
                    <a:gridCol w="2092592">
                      <a:extLst>
                        <a:ext uri="{9D8B030D-6E8A-4147-A177-3AD203B41FA5}">
                          <a16:colId xmlns:a16="http://schemas.microsoft.com/office/drawing/2014/main" val="1608115130"/>
                        </a:ext>
                      </a:extLst>
                    </a:gridCol>
                    <a:gridCol w="1592623">
                      <a:extLst>
                        <a:ext uri="{9D8B030D-6E8A-4147-A177-3AD203B41FA5}">
                          <a16:colId xmlns:a16="http://schemas.microsoft.com/office/drawing/2014/main" val="2955359178"/>
                        </a:ext>
                      </a:extLst>
                    </a:gridCol>
                    <a:gridCol w="1105651">
                      <a:extLst>
                        <a:ext uri="{9D8B030D-6E8A-4147-A177-3AD203B41FA5}">
                          <a16:colId xmlns:a16="http://schemas.microsoft.com/office/drawing/2014/main" val="2338722634"/>
                        </a:ext>
                      </a:extLst>
                    </a:gridCol>
                  </a:tblGrid>
                  <a:tr h="2493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Preference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Preference symbol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Attribute Name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Attribute symbol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Unit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7880040"/>
                      </a:ext>
                    </a:extLst>
                  </a:tr>
                  <a:tr h="260922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Cost/budget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709" t="-58140" r="-229070" b="-42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Price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93130" t="-116279" r="-69847" b="-941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USD ($)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2989384"/>
                      </a:ext>
                    </a:extLst>
                  </a:tr>
                  <a:tr h="260922">
                    <a:tc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Processing Fees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3130" t="-216279" r="-69847" b="-841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USD ($)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9861821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Speed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709" t="-316279" r="-229070" b="-741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Transection/Block Time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3130" t="-316279" r="-69847" b="-741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Minutes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6890449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Security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709" t="-416279" r="-229070" b="-641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Security (FCAS Score))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3130" t="-416279" r="-69847" b="-641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No Unit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938083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Health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709" t="-261176" r="-229070" b="-22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Transection Volume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3130" t="-528571" r="-69847" b="-5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Number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6436287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Exchange Volume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3130" t="-613953" r="-69847" b="-4441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Number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427022"/>
                      </a:ext>
                    </a:extLst>
                  </a:tr>
                  <a:tr h="260922">
                    <a:tc rowSpan="4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Component Specific variables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709" t="-356977" r="-229070" b="-122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Bandwidth-up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93130" t="-713953" r="-69847" b="-3441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MBPS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5679936"/>
                      </a:ext>
                    </a:extLst>
                  </a:tr>
                  <a:tr h="260922">
                    <a:tc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Bandwidth-down 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3130" t="-813953" r="-69847" b="-2441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MBPS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7758786"/>
                      </a:ext>
                    </a:extLst>
                  </a:tr>
                  <a:tr h="260922">
                    <a:tc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99709" t="-456977" r="-229070" b="-22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Storage-total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93130" t="-913953" r="-69847" b="-1441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TB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784696"/>
                      </a:ext>
                    </a:extLst>
                  </a:tr>
                  <a:tr h="260922">
                    <a:tc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Storage-left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93130" t="-1013953" r="-69847" b="-441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TB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0354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5B8F25C-CE92-443E-9F7B-BED951009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699548"/>
                  </p:ext>
                </p:extLst>
              </p:nvPr>
            </p:nvGraphicFramePr>
            <p:xfrm>
              <a:off x="1335860" y="4966084"/>
              <a:ext cx="3366770" cy="1292989"/>
            </p:xfrm>
            <a:graphic>
              <a:graphicData uri="http://schemas.openxmlformats.org/drawingml/2006/table">
                <a:tbl>
                  <a:tblPr firstRow="1" firstCol="1" bandRow="1">
                    <a:tableStyleId>{91EBBBCC-DAD2-459C-BE2E-F6DE35CF9A28}</a:tableStyleId>
                  </a:tblPr>
                  <a:tblGrid>
                    <a:gridCol w="1504926">
                      <a:extLst>
                        <a:ext uri="{9D8B030D-6E8A-4147-A177-3AD203B41FA5}">
                          <a16:colId xmlns:a16="http://schemas.microsoft.com/office/drawing/2014/main" val="3612565518"/>
                        </a:ext>
                      </a:extLst>
                    </a:gridCol>
                    <a:gridCol w="1861844">
                      <a:extLst>
                        <a:ext uri="{9D8B030D-6E8A-4147-A177-3AD203B41FA5}">
                          <a16:colId xmlns:a16="http://schemas.microsoft.com/office/drawing/2014/main" val="3247736139"/>
                        </a:ext>
                      </a:extLst>
                    </a:gridCol>
                  </a:tblGrid>
                  <a:tr h="2352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Storage</a:t>
                          </a:r>
                          <a:endParaRPr lang="en-IN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Storage Symbol</a:t>
                          </a:r>
                          <a:endParaRPr lang="en-IN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9733650"/>
                      </a:ext>
                    </a:extLst>
                  </a:tr>
                  <a:tr h="2461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dirty="0">
                              <a:effectLst/>
                            </a:rPr>
                            <a:t>Genaro (GNX)</a:t>
                          </a:r>
                          <a:endParaRPr lang="en-IN" sz="16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6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99219467"/>
                      </a:ext>
                    </a:extLst>
                  </a:tr>
                  <a:tr h="2461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dirty="0" err="1">
                              <a:effectLst/>
                            </a:rPr>
                            <a:t>Storj</a:t>
                          </a:r>
                          <a:r>
                            <a:rPr lang="en-US" sz="1600" b="0" dirty="0">
                              <a:effectLst/>
                            </a:rPr>
                            <a:t> (STORJ)</a:t>
                          </a:r>
                          <a:endParaRPr lang="en-IN" sz="16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6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37235591"/>
                      </a:ext>
                    </a:extLst>
                  </a:tr>
                  <a:tr h="2461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dirty="0" err="1">
                              <a:effectLst/>
                            </a:rPr>
                            <a:t>Filecoin</a:t>
                          </a:r>
                          <a:r>
                            <a:rPr lang="en-US" sz="1600" b="0" dirty="0">
                              <a:effectLst/>
                            </a:rPr>
                            <a:t> (FIL)</a:t>
                          </a:r>
                          <a:endParaRPr lang="en-IN" sz="16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6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83050298"/>
                      </a:ext>
                    </a:extLst>
                  </a:tr>
                  <a:tr h="2461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dirty="0">
                              <a:effectLst/>
                            </a:rPr>
                            <a:t>Sia (SC)</a:t>
                          </a:r>
                          <a:endParaRPr lang="en-IN" sz="16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6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518534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5B8F25C-CE92-443E-9F7B-BED951009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699548"/>
                  </p:ext>
                </p:extLst>
              </p:nvPr>
            </p:nvGraphicFramePr>
            <p:xfrm>
              <a:off x="1335860" y="4966084"/>
              <a:ext cx="3366770" cy="1292989"/>
            </p:xfrm>
            <a:graphic>
              <a:graphicData uri="http://schemas.openxmlformats.org/drawingml/2006/table">
                <a:tbl>
                  <a:tblPr firstRow="1" firstCol="1" bandRow="1">
                    <a:tableStyleId>{91EBBBCC-DAD2-459C-BE2E-F6DE35CF9A28}</a:tableStyleId>
                  </a:tblPr>
                  <a:tblGrid>
                    <a:gridCol w="1504926">
                      <a:extLst>
                        <a:ext uri="{9D8B030D-6E8A-4147-A177-3AD203B41FA5}">
                          <a16:colId xmlns:a16="http://schemas.microsoft.com/office/drawing/2014/main" val="3612565518"/>
                        </a:ext>
                      </a:extLst>
                    </a:gridCol>
                    <a:gridCol w="1861844">
                      <a:extLst>
                        <a:ext uri="{9D8B030D-6E8A-4147-A177-3AD203B41FA5}">
                          <a16:colId xmlns:a16="http://schemas.microsoft.com/office/drawing/2014/main" val="3247736139"/>
                        </a:ext>
                      </a:extLst>
                    </a:gridCol>
                  </a:tblGrid>
                  <a:tr h="2493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Storage</a:t>
                          </a:r>
                          <a:endParaRPr lang="en-IN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Storage Symbol</a:t>
                          </a:r>
                          <a:endParaRPr lang="en-IN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9733650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dirty="0">
                              <a:effectLst/>
                            </a:rPr>
                            <a:t>Genaro (GNX)</a:t>
                          </a:r>
                          <a:endParaRPr lang="en-IN" sz="16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0719" t="-116279" b="-3418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9219467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dirty="0" err="1">
                              <a:effectLst/>
                            </a:rPr>
                            <a:t>Storj</a:t>
                          </a:r>
                          <a:r>
                            <a:rPr lang="en-US" sz="1600" b="0" dirty="0">
                              <a:effectLst/>
                            </a:rPr>
                            <a:t> (STORJ)</a:t>
                          </a:r>
                          <a:endParaRPr lang="en-IN" sz="16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0719" t="-216279" b="-2418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35591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dirty="0" err="1">
                              <a:effectLst/>
                            </a:rPr>
                            <a:t>Filecoin</a:t>
                          </a:r>
                          <a:r>
                            <a:rPr lang="en-US" sz="1600" b="0" dirty="0">
                              <a:effectLst/>
                            </a:rPr>
                            <a:t> (FIL)</a:t>
                          </a:r>
                          <a:endParaRPr lang="en-IN" sz="16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0719" t="-316279" b="-1418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3050298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dirty="0">
                              <a:effectLst/>
                            </a:rPr>
                            <a:t>Sia (SC)</a:t>
                          </a:r>
                          <a:endParaRPr lang="en-IN" sz="16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0719" t="-416279" b="-418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18534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84CCB5F-CB1E-40B2-A9FA-E6DA5D87E36C}"/>
              </a:ext>
            </a:extLst>
          </p:cNvPr>
          <p:cNvSpPr txBox="1"/>
          <p:nvPr/>
        </p:nvSpPr>
        <p:spPr>
          <a:xfrm>
            <a:off x="1324948" y="1268963"/>
            <a:ext cx="3629608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Preference and attribute information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0ABE4A-2FB2-4EA5-9153-C1651161F6B8}"/>
              </a:ext>
            </a:extLst>
          </p:cNvPr>
          <p:cNvSpPr txBox="1"/>
          <p:nvPr/>
        </p:nvSpPr>
        <p:spPr>
          <a:xfrm>
            <a:off x="1324948" y="4578090"/>
            <a:ext cx="1642188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Storage tokens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3C797-4B73-43F6-AC13-19D0A8C31590}"/>
              </a:ext>
            </a:extLst>
          </p:cNvPr>
          <p:cNvSpPr txBox="1"/>
          <p:nvPr/>
        </p:nvSpPr>
        <p:spPr>
          <a:xfrm>
            <a:off x="4834847" y="4910718"/>
            <a:ext cx="5785153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Every storage tokens are summarized in terms of defined attribute, some attribute can have missing values.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Historical data for above attributes are given (date vs value representation)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A weightage between 1 to 10 is assigned for every preference variable.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8E803C-83F3-4E3F-9C8E-1416BE21ED05}"/>
              </a:ext>
            </a:extLst>
          </p:cNvPr>
          <p:cNvSpPr txBox="1"/>
          <p:nvPr/>
        </p:nvSpPr>
        <p:spPr>
          <a:xfrm>
            <a:off x="4834848" y="4573817"/>
            <a:ext cx="15193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Some insights</a:t>
            </a:r>
          </a:p>
        </p:txBody>
      </p:sp>
    </p:spTree>
    <p:extLst>
      <p:ext uri="{BB962C8B-B14F-4D97-AF65-F5344CB8AC3E}">
        <p14:creationId xmlns:p14="http://schemas.microsoft.com/office/powerpoint/2010/main" val="176477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-2"/>
            <a:ext cx="12240000" cy="154756"/>
          </a:xfrm>
          <a:prstGeom prst="rect">
            <a:avLst/>
          </a:prstGeom>
          <a:solidFill>
            <a:srgbClr val="3F9F8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906" tIns="43953" rIns="87906" bIns="43953" spcCol="0" rtlCol="0" anchor="ctr"/>
          <a:lstStyle/>
          <a:p>
            <a:pPr algn="ctr"/>
            <a:endParaRPr lang="en-US"/>
          </a:p>
        </p:txBody>
      </p:sp>
      <p:pic>
        <p:nvPicPr>
          <p:cNvPr id="10" name="Picture 9" descr="intain-fi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376" y="6146951"/>
            <a:ext cx="1631747" cy="7850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" y="6770280"/>
            <a:ext cx="10620000" cy="72000"/>
          </a:xfrm>
          <a:prstGeom prst="rect">
            <a:avLst/>
          </a:prstGeom>
          <a:solidFill>
            <a:srgbClr val="3F9F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906" tIns="43953" rIns="87906" bIns="43953"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E0157E0-78E8-412E-81E0-F533B603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6FA221-5D80-4359-A89E-82758F722071}"/>
                  </a:ext>
                </a:extLst>
              </p:cNvPr>
              <p:cNvSpPr txBox="1"/>
              <p:nvPr/>
            </p:nvSpPr>
            <p:spPr>
              <a:xfrm>
                <a:off x="609441" y="1268963"/>
                <a:ext cx="10773905" cy="230832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Problem Statement: </a:t>
                </a:r>
              </a:p>
              <a:p>
                <a:r>
                  <a:rPr lang="en-IN" i="1" dirty="0">
                    <a:solidFill>
                      <a:srgbClr val="00B050"/>
                    </a:solidFill>
                  </a:rPr>
                  <a:t>Given the preference variable with associated weightage ([1-10]), select the best storage token ([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i="1" dirty="0">
                    <a:solidFill>
                      <a:srgbClr val="00B050"/>
                    </a:solidFill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i="1" dirty="0">
                    <a:solidFill>
                      <a:srgbClr val="00B050"/>
                    </a:solidFill>
                  </a:rPr>
                  <a:t>)</a:t>
                </a:r>
              </a:p>
              <a:p>
                <a:endParaRPr lang="en-IN" dirty="0"/>
              </a:p>
              <a:p>
                <a:r>
                  <a:rPr lang="en-US" dirty="0"/>
                  <a:t>Constraint:</a:t>
                </a:r>
              </a:p>
              <a:p>
                <a:r>
                  <a:rPr lang="en-US" i="1" dirty="0">
                    <a:solidFill>
                      <a:srgbClr val="00B050"/>
                    </a:solidFill>
                  </a:rPr>
                  <a:t>The chosen choice would remain optimal for the next 10/20/30 days.</a:t>
                </a:r>
              </a:p>
              <a:p>
                <a:endParaRPr lang="en-US" dirty="0"/>
              </a:p>
              <a:p>
                <a:r>
                  <a:rPr lang="en-US" dirty="0"/>
                  <a:t>Optimality Criteria:</a:t>
                </a:r>
              </a:p>
              <a:p>
                <a:r>
                  <a:rPr lang="en-US" i="1" dirty="0">
                    <a:solidFill>
                      <a:srgbClr val="00B050"/>
                    </a:solidFill>
                  </a:rPr>
                  <a:t>The choice should remain consistent/frequent during the given time span.</a:t>
                </a:r>
                <a:endParaRPr lang="en-IN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6FA221-5D80-4359-A89E-82758F722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" y="1268963"/>
                <a:ext cx="10773905" cy="2308324"/>
              </a:xfrm>
              <a:prstGeom prst="rect">
                <a:avLst/>
              </a:prstGeom>
              <a:blipFill>
                <a:blip r:embed="rId4"/>
                <a:stretch>
                  <a:fillRect l="-452" t="-1050" b="-2887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DA1B8C-3D87-44EC-B0ED-0F45C2CB18AB}"/>
                  </a:ext>
                </a:extLst>
              </p:cNvPr>
              <p:cNvSpPr txBox="1"/>
              <p:nvPr/>
            </p:nvSpPr>
            <p:spPr>
              <a:xfrm>
                <a:off x="609442" y="3904598"/>
                <a:ext cx="2992174" cy="14773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Example:</a:t>
                </a:r>
              </a:p>
              <a:p>
                <a:r>
                  <a:rPr lang="en-US" i="1" dirty="0">
                    <a:solidFill>
                      <a:srgbClr val="00B050"/>
                    </a:solidFill>
                  </a:rPr>
                  <a:t>If the preferences are given as shown in the table and the time span is next 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10 days</a:t>
                </a:r>
                <a:r>
                  <a:rPr lang="en-US" i="1" dirty="0">
                    <a:solidFill>
                      <a:srgbClr val="00B050"/>
                    </a:solidFill>
                  </a:rPr>
                  <a:t>, the choice would be </a:t>
                </a:r>
                <a:r>
                  <a:rPr lang="en-US" b="1" i="1" u="sng" dirty="0">
                    <a:solidFill>
                      <a:srgbClr val="00B050"/>
                    </a:solidFill>
                  </a:rPr>
                  <a:t>Sia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u="sng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u="sng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1" i="1" u="sng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b="1" i="1" u="sng" dirty="0">
                    <a:solidFill>
                      <a:srgbClr val="00B050"/>
                    </a:solidFill>
                  </a:rPr>
                  <a:t>). </a:t>
                </a:r>
                <a:endParaRPr lang="en-IN" b="1" i="1" u="sng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DA1B8C-3D87-44EC-B0ED-0F45C2CB1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2" y="3904598"/>
                <a:ext cx="2992174" cy="1477328"/>
              </a:xfrm>
              <a:prstGeom prst="rect">
                <a:avLst/>
              </a:prstGeom>
              <a:blipFill>
                <a:blip r:embed="rId5"/>
                <a:stretch>
                  <a:fillRect l="-1623" t="-2049" r="-2028" b="-532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748B5A4C-86D5-420D-B768-9A9F16935C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6097968"/>
                  </p:ext>
                </p:extLst>
              </p:nvPr>
            </p:nvGraphicFramePr>
            <p:xfrm>
              <a:off x="3804471" y="3881008"/>
              <a:ext cx="3538722" cy="2535894"/>
            </p:xfrm>
            <a:graphic>
              <a:graphicData uri="http://schemas.openxmlformats.org/drawingml/2006/table">
                <a:tbl>
                  <a:tblPr firstRow="1" firstCol="1" bandRow="1">
                    <a:tableStyleId>{EB344D84-9AFB-497E-A393-DC336BA19D2E}</a:tableStyleId>
                  </a:tblPr>
                  <a:tblGrid>
                    <a:gridCol w="1164616">
                      <a:extLst>
                        <a:ext uri="{9D8B030D-6E8A-4147-A177-3AD203B41FA5}">
                          <a16:colId xmlns:a16="http://schemas.microsoft.com/office/drawing/2014/main" val="4135332602"/>
                        </a:ext>
                      </a:extLst>
                    </a:gridCol>
                    <a:gridCol w="1064254">
                      <a:extLst>
                        <a:ext uri="{9D8B030D-6E8A-4147-A177-3AD203B41FA5}">
                          <a16:colId xmlns:a16="http://schemas.microsoft.com/office/drawing/2014/main" val="2867637037"/>
                        </a:ext>
                      </a:extLst>
                    </a:gridCol>
                    <a:gridCol w="1309852">
                      <a:extLst>
                        <a:ext uri="{9D8B030D-6E8A-4147-A177-3AD203B41FA5}">
                          <a16:colId xmlns:a16="http://schemas.microsoft.com/office/drawing/2014/main" val="1863208001"/>
                        </a:ext>
                      </a:extLst>
                    </a:gridCol>
                  </a:tblGrid>
                  <a:tr h="4473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Preference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44B09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Preference symbol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44B09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Attribute Name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44B09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0827101"/>
                      </a:ext>
                    </a:extLst>
                  </a:tr>
                  <a:tr h="22878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Cost</a:t>
                          </a: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N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02537"/>
                      </a:ext>
                    </a:extLst>
                  </a:tr>
                  <a:tr h="22878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Speed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N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1295172"/>
                      </a:ext>
                    </a:extLst>
                  </a:tr>
                  <a:tr h="22878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Security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N" sz="16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2033873"/>
                      </a:ext>
                    </a:extLst>
                  </a:tr>
                  <a:tr h="22878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Health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N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3702714"/>
                      </a:ext>
                    </a:extLst>
                  </a:tr>
                  <a:tr h="535623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Component Specific variables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IN" sz="1600" i="1" dirty="0"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N" sz="16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1849216"/>
                      </a:ext>
                    </a:extLst>
                  </a:tr>
                  <a:tr h="446360">
                    <a:tc vMerge="1"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        8</a:t>
                          </a:r>
                          <a:endParaRPr lang="en-SE" dirty="0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21672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748B5A4C-86D5-420D-B768-9A9F16935C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6097968"/>
                  </p:ext>
                </p:extLst>
              </p:nvPr>
            </p:nvGraphicFramePr>
            <p:xfrm>
              <a:off x="3804471" y="3881008"/>
              <a:ext cx="3538722" cy="2535894"/>
            </p:xfrm>
            <a:graphic>
              <a:graphicData uri="http://schemas.openxmlformats.org/drawingml/2006/table">
                <a:tbl>
                  <a:tblPr firstRow="1" firstCol="1" bandRow="1">
                    <a:tableStyleId>{EB344D84-9AFB-497E-A393-DC336BA19D2E}</a:tableStyleId>
                  </a:tblPr>
                  <a:tblGrid>
                    <a:gridCol w="1164616">
                      <a:extLst>
                        <a:ext uri="{9D8B030D-6E8A-4147-A177-3AD203B41FA5}">
                          <a16:colId xmlns:a16="http://schemas.microsoft.com/office/drawing/2014/main" val="4135332602"/>
                        </a:ext>
                      </a:extLst>
                    </a:gridCol>
                    <a:gridCol w="1064254">
                      <a:extLst>
                        <a:ext uri="{9D8B030D-6E8A-4147-A177-3AD203B41FA5}">
                          <a16:colId xmlns:a16="http://schemas.microsoft.com/office/drawing/2014/main" val="2867637037"/>
                        </a:ext>
                      </a:extLst>
                    </a:gridCol>
                    <a:gridCol w="1309852">
                      <a:extLst>
                        <a:ext uri="{9D8B030D-6E8A-4147-A177-3AD203B41FA5}">
                          <a16:colId xmlns:a16="http://schemas.microsoft.com/office/drawing/2014/main" val="1863208001"/>
                        </a:ext>
                      </a:extLst>
                    </a:gridCol>
                  </a:tblGrid>
                  <a:tr h="51022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Preference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44B09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Preference symbol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44B09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Attribute Name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44B09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0827101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Cost</a:t>
                          </a: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9143" t="-216279" r="-124571" b="-67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02537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Speed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9143" t="-316279" r="-124571" b="-57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1295172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Security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9143" t="-416279" r="-124571" b="-47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2033873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Health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9143" t="-516279" r="-124571" b="-37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3702714"/>
                      </a:ext>
                    </a:extLst>
                  </a:tr>
                  <a:tr h="535623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Component Specific variables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9143" t="-301136" r="-124571" b="-852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1849216"/>
                      </a:ext>
                    </a:extLst>
                  </a:tr>
                  <a:tr h="446360">
                    <a:tc vMerge="1"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9143" t="-483562" r="-124571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        8</a:t>
                          </a:r>
                          <a:endParaRPr lang="en-SE" dirty="0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21672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CC77069-27D7-4342-B8FA-570B2D35BA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95756"/>
                  </p:ext>
                </p:extLst>
              </p:nvPr>
            </p:nvGraphicFramePr>
            <p:xfrm>
              <a:off x="7450180" y="4362308"/>
              <a:ext cx="1768465" cy="19653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95909">
                      <a:extLst>
                        <a:ext uri="{9D8B030D-6E8A-4147-A177-3AD203B41FA5}">
                          <a16:colId xmlns:a16="http://schemas.microsoft.com/office/drawing/2014/main" val="3637231296"/>
                        </a:ext>
                      </a:extLst>
                    </a:gridCol>
                    <a:gridCol w="1172556">
                      <a:extLst>
                        <a:ext uri="{9D8B030D-6E8A-4147-A177-3AD203B41FA5}">
                          <a16:colId xmlns:a16="http://schemas.microsoft.com/office/drawing/2014/main" val="201484760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Day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44B09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Choice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44B09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87521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1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1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1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61885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1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1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IN" sz="11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055551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1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1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IN" sz="11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53241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1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1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1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68879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1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1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1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094785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1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1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1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15804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1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1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1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2715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1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1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IN" sz="11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8149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1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1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IN" sz="11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04435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1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1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IN" sz="11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95250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CC77069-27D7-4342-B8FA-570B2D35BA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95756"/>
                  </p:ext>
                </p:extLst>
              </p:nvPr>
            </p:nvGraphicFramePr>
            <p:xfrm>
              <a:off x="7450180" y="4362308"/>
              <a:ext cx="1768465" cy="19653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95909">
                      <a:extLst>
                        <a:ext uri="{9D8B030D-6E8A-4147-A177-3AD203B41FA5}">
                          <a16:colId xmlns:a16="http://schemas.microsoft.com/office/drawing/2014/main" val="3637231296"/>
                        </a:ext>
                      </a:extLst>
                    </a:gridCol>
                    <a:gridCol w="1172556">
                      <a:extLst>
                        <a:ext uri="{9D8B030D-6E8A-4147-A177-3AD203B41FA5}">
                          <a16:colId xmlns:a16="http://schemas.microsoft.com/office/drawing/2014/main" val="2014847604"/>
                        </a:ext>
                      </a:extLst>
                    </a:gridCol>
                  </a:tblGrid>
                  <a:tr h="1714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Day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44B09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Choice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44B09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8752118"/>
                      </a:ext>
                    </a:extLst>
                  </a:tr>
                  <a:tr h="1793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1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51295" t="-116667" r="-2073" b="-9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6188557"/>
                      </a:ext>
                    </a:extLst>
                  </a:tr>
                  <a:tr h="1793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1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51295" t="-224138" r="-2073" b="-8586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0555514"/>
                      </a:ext>
                    </a:extLst>
                  </a:tr>
                  <a:tr h="1793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1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51295" t="-313333" r="-2073" b="-7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5324199"/>
                      </a:ext>
                    </a:extLst>
                  </a:tr>
                  <a:tr h="1793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1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51295" t="-427586" r="-2073" b="-65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6887975"/>
                      </a:ext>
                    </a:extLst>
                  </a:tr>
                  <a:tr h="1793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1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51295" t="-510000" r="-2073" b="-5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0947858"/>
                      </a:ext>
                    </a:extLst>
                  </a:tr>
                  <a:tr h="1793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1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51295" t="-631034" r="-2073" b="-45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1580497"/>
                      </a:ext>
                    </a:extLst>
                  </a:tr>
                  <a:tr h="1793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1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51295" t="-706667" r="-2073" b="-33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271593"/>
                      </a:ext>
                    </a:extLst>
                  </a:tr>
                  <a:tr h="1793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1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51295" t="-834483" r="-2073" b="-248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814956"/>
                      </a:ext>
                    </a:extLst>
                  </a:tr>
                  <a:tr h="1793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1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51295" t="-903333" r="-2073" b="-1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044354"/>
                      </a:ext>
                    </a:extLst>
                  </a:tr>
                  <a:tr h="1793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1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51295" t="-1037931" r="-2073" b="-448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95250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E765C70-4C4D-49AC-83CF-76B62D234D9D}"/>
              </a:ext>
            </a:extLst>
          </p:cNvPr>
          <p:cNvSpPr txBox="1"/>
          <p:nvPr/>
        </p:nvSpPr>
        <p:spPr>
          <a:xfrm>
            <a:off x="7450180" y="3889551"/>
            <a:ext cx="3933166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Next 10 days predictions at day-0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B759118-35CE-40CF-9F58-A0F2FB507ABE}"/>
              </a:ext>
            </a:extLst>
          </p:cNvPr>
          <p:cNvSpPr/>
          <p:nvPr/>
        </p:nvSpPr>
        <p:spPr>
          <a:xfrm>
            <a:off x="9302620" y="5104323"/>
            <a:ext cx="858417" cy="671326"/>
          </a:xfrm>
          <a:prstGeom prst="rightArrow">
            <a:avLst/>
          </a:prstGeom>
          <a:solidFill>
            <a:srgbClr val="44B09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Final Choice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A09B7A-9F13-4380-870D-D8C4A8FA81D6}"/>
                  </a:ext>
                </a:extLst>
              </p:cNvPr>
              <p:cNvSpPr txBox="1"/>
              <p:nvPr/>
            </p:nvSpPr>
            <p:spPr>
              <a:xfrm>
                <a:off x="10245012" y="5268108"/>
                <a:ext cx="1138334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𝑆𝑖𝑎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A09B7A-9F13-4380-870D-D8C4A8FA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012" y="5268108"/>
                <a:ext cx="1138334" cy="369332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98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-2"/>
            <a:ext cx="12240000" cy="154756"/>
          </a:xfrm>
          <a:prstGeom prst="rect">
            <a:avLst/>
          </a:prstGeom>
          <a:solidFill>
            <a:srgbClr val="3F9F8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906" tIns="43953" rIns="87906" bIns="43953" spcCol="0" rtlCol="0" anchor="ctr"/>
          <a:lstStyle/>
          <a:p>
            <a:pPr algn="ctr"/>
            <a:endParaRPr lang="en-US"/>
          </a:p>
        </p:txBody>
      </p:sp>
      <p:pic>
        <p:nvPicPr>
          <p:cNvPr id="10" name="Picture 9" descr="intain-fi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376" y="6146951"/>
            <a:ext cx="1631747" cy="7850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" y="6770280"/>
            <a:ext cx="10620000" cy="72000"/>
          </a:xfrm>
          <a:prstGeom prst="rect">
            <a:avLst/>
          </a:prstGeom>
          <a:solidFill>
            <a:srgbClr val="3F9F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906" tIns="43953" rIns="87906" bIns="43953"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E0157E0-78E8-412E-81E0-F533B603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Approach – Model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6FA221-5D80-4359-A89E-82758F722071}"/>
                  </a:ext>
                </a:extLst>
              </p:cNvPr>
              <p:cNvSpPr txBox="1"/>
              <p:nvPr/>
            </p:nvSpPr>
            <p:spPr>
              <a:xfrm>
                <a:off x="609441" y="1268963"/>
                <a:ext cx="10773905" cy="313932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rgbClr val="00B050"/>
                    </a:solidFill>
                  </a:rPr>
                  <a:t>Hypothesis: Local optimal would </a:t>
                </a:r>
                <a:r>
                  <a:rPr lang="en-IN">
                    <a:solidFill>
                      <a:srgbClr val="00B050"/>
                    </a:solidFill>
                  </a:rPr>
                  <a:t>lead to the </a:t>
                </a:r>
                <a:r>
                  <a:rPr lang="en-IN" dirty="0">
                    <a:solidFill>
                      <a:srgbClr val="00B050"/>
                    </a:solidFill>
                  </a:rPr>
                  <a:t>global optimal</a:t>
                </a:r>
              </a:p>
              <a:p>
                <a:r>
                  <a:rPr lang="en-IN" dirty="0"/>
                  <a:t>The objective for each preference variable is different as given below</a:t>
                </a:r>
              </a:p>
              <a:p>
                <a:r>
                  <a:rPr lang="en-IN" dirty="0"/>
                  <a:t>					Cost -&gt; minimum/maximum</a:t>
                </a:r>
              </a:p>
              <a:p>
                <a:r>
                  <a:rPr lang="en-IN" dirty="0"/>
                  <a:t>					Speed -&gt; fast/slow</a:t>
                </a:r>
              </a:p>
              <a:p>
                <a:r>
                  <a:rPr lang="en-IN" dirty="0"/>
                  <a:t>					Security -&gt; Robust/satisfactory</a:t>
                </a:r>
              </a:p>
              <a:p>
                <a:r>
                  <a:rPr lang="en-IN" dirty="0"/>
                  <a:t>					Health -&gt; available/not available</a:t>
                </a:r>
              </a:p>
              <a:p>
                <a:r>
                  <a:rPr lang="en-IN" dirty="0"/>
                  <a:t>					Other component (bandwidth) -&gt; high/low</a:t>
                </a:r>
              </a:p>
              <a:p>
                <a:r>
                  <a:rPr lang="en-IN" dirty="0"/>
                  <a:t>					Other component (storage) -&gt; more/less	</a:t>
                </a:r>
              </a:p>
              <a:p>
                <a:r>
                  <a:rPr lang="en-IN" dirty="0"/>
                  <a:t>Given the preference, we would predict the future outcome of every variable. Then a cost function as given below will be applied to get the final output.</a:t>
                </a:r>
              </a:p>
              <a:p>
                <a:r>
                  <a:rPr lang="en-IN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6FA221-5D80-4359-A89E-82758F722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" y="1268963"/>
                <a:ext cx="10773905" cy="3139321"/>
              </a:xfrm>
              <a:prstGeom prst="rect">
                <a:avLst/>
              </a:prstGeom>
              <a:blipFill>
                <a:blip r:embed="rId4"/>
                <a:stretch>
                  <a:fillRect l="-452" t="-774" r="-735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Gold bars">
            <a:extLst>
              <a:ext uri="{FF2B5EF4-FFF2-40B4-BE49-F238E27FC236}">
                <a16:creationId xmlns:a16="http://schemas.microsoft.com/office/drawing/2014/main" id="{E677E790-D10E-417D-90A2-347E9108A2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2674" y="4363217"/>
            <a:ext cx="914400" cy="914400"/>
          </a:xfrm>
          <a:prstGeom prst="rect">
            <a:avLst/>
          </a:prstGeom>
        </p:spPr>
      </p:pic>
      <p:pic>
        <p:nvPicPr>
          <p:cNvPr id="18" name="Graphic 17" descr="Medical">
            <a:extLst>
              <a:ext uri="{FF2B5EF4-FFF2-40B4-BE49-F238E27FC236}">
                <a16:creationId xmlns:a16="http://schemas.microsoft.com/office/drawing/2014/main" id="{82D3E93B-1BF3-4C70-A0B9-151F0EAE97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42485" y="4408284"/>
            <a:ext cx="914400" cy="914400"/>
          </a:xfrm>
          <a:prstGeom prst="rect">
            <a:avLst/>
          </a:prstGeom>
        </p:spPr>
      </p:pic>
      <p:pic>
        <p:nvPicPr>
          <p:cNvPr id="20" name="Graphic 19" descr="Cycling">
            <a:extLst>
              <a:ext uri="{FF2B5EF4-FFF2-40B4-BE49-F238E27FC236}">
                <a16:creationId xmlns:a16="http://schemas.microsoft.com/office/drawing/2014/main" id="{3EAA9B9A-0606-4A3E-A1C8-35D57BBD87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35532" y="4408284"/>
            <a:ext cx="740628" cy="740628"/>
          </a:xfrm>
          <a:prstGeom prst="rect">
            <a:avLst/>
          </a:prstGeom>
        </p:spPr>
      </p:pic>
      <p:pic>
        <p:nvPicPr>
          <p:cNvPr id="22" name="Graphic 21" descr="Lock">
            <a:extLst>
              <a:ext uri="{FF2B5EF4-FFF2-40B4-BE49-F238E27FC236}">
                <a16:creationId xmlns:a16="http://schemas.microsoft.com/office/drawing/2014/main" id="{00FD3F3B-B95F-4270-A4F8-02ECC40871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84608" y="4321398"/>
            <a:ext cx="914400" cy="914400"/>
          </a:xfrm>
          <a:prstGeom prst="rect">
            <a:avLst/>
          </a:prstGeom>
        </p:spPr>
      </p:pic>
      <p:pic>
        <p:nvPicPr>
          <p:cNvPr id="24" name="Graphic 23" descr="Satellite dish">
            <a:extLst>
              <a:ext uri="{FF2B5EF4-FFF2-40B4-BE49-F238E27FC236}">
                <a16:creationId xmlns:a16="http://schemas.microsoft.com/office/drawing/2014/main" id="{1730940E-587F-468B-B4ED-D17B34FD8E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19577" y="4396406"/>
            <a:ext cx="914400" cy="914400"/>
          </a:xfrm>
          <a:prstGeom prst="rect">
            <a:avLst/>
          </a:prstGeom>
        </p:spPr>
      </p:pic>
      <p:pic>
        <p:nvPicPr>
          <p:cNvPr id="26" name="Graphic 25" descr="Disk">
            <a:extLst>
              <a:ext uri="{FF2B5EF4-FFF2-40B4-BE49-F238E27FC236}">
                <a16:creationId xmlns:a16="http://schemas.microsoft.com/office/drawing/2014/main" id="{93ED9454-58BC-4F6A-98AD-545BBD27522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56476" y="4390531"/>
            <a:ext cx="914400" cy="91440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E46C80-E4CE-4311-928C-B55A53C6D716}"/>
              </a:ext>
            </a:extLst>
          </p:cNvPr>
          <p:cNvCxnSpPr/>
          <p:nvPr/>
        </p:nvCxnSpPr>
        <p:spPr>
          <a:xfrm>
            <a:off x="2705878" y="5322684"/>
            <a:ext cx="68113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2BBA9C5-5FBE-4FDA-84B2-974F78D090E0}"/>
              </a:ext>
            </a:extLst>
          </p:cNvPr>
          <p:cNvSpPr txBox="1"/>
          <p:nvPr/>
        </p:nvSpPr>
        <p:spPr>
          <a:xfrm>
            <a:off x="4443100" y="5277617"/>
            <a:ext cx="486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Normalize each variable between 0-1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BAD78F4-4DC3-44E3-A392-3C82FA1CAA85}"/>
              </a:ext>
            </a:extLst>
          </p:cNvPr>
          <p:cNvCxnSpPr/>
          <p:nvPr/>
        </p:nvCxnSpPr>
        <p:spPr>
          <a:xfrm>
            <a:off x="2688739" y="5646949"/>
            <a:ext cx="68113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Gold bars">
            <a:extLst>
              <a:ext uri="{FF2B5EF4-FFF2-40B4-BE49-F238E27FC236}">
                <a16:creationId xmlns:a16="http://schemas.microsoft.com/office/drawing/2014/main" id="{6CB32143-EA93-402C-868D-09ABF7646C6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76874" y="5658827"/>
            <a:ext cx="914400" cy="914400"/>
          </a:xfrm>
          <a:prstGeom prst="rect">
            <a:avLst/>
          </a:prstGeom>
        </p:spPr>
      </p:pic>
      <p:pic>
        <p:nvPicPr>
          <p:cNvPr id="32" name="Graphic 31" descr="Medical">
            <a:extLst>
              <a:ext uri="{FF2B5EF4-FFF2-40B4-BE49-F238E27FC236}">
                <a16:creationId xmlns:a16="http://schemas.microsoft.com/office/drawing/2014/main" id="{C0B4FDB0-0A59-47D1-9B5A-B738160B612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806685" y="5703894"/>
            <a:ext cx="914400" cy="914400"/>
          </a:xfrm>
          <a:prstGeom prst="rect">
            <a:avLst/>
          </a:prstGeom>
        </p:spPr>
      </p:pic>
      <p:pic>
        <p:nvPicPr>
          <p:cNvPr id="33" name="Graphic 32" descr="Cycling">
            <a:extLst>
              <a:ext uri="{FF2B5EF4-FFF2-40B4-BE49-F238E27FC236}">
                <a16:creationId xmlns:a16="http://schemas.microsoft.com/office/drawing/2014/main" id="{7DF66C0D-382E-441A-AC9C-75D081F564A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899732" y="5703894"/>
            <a:ext cx="740628" cy="740628"/>
          </a:xfrm>
          <a:prstGeom prst="rect">
            <a:avLst/>
          </a:prstGeom>
        </p:spPr>
      </p:pic>
      <p:pic>
        <p:nvPicPr>
          <p:cNvPr id="34" name="Graphic 33" descr="Lock">
            <a:extLst>
              <a:ext uri="{FF2B5EF4-FFF2-40B4-BE49-F238E27FC236}">
                <a16:creationId xmlns:a16="http://schemas.microsoft.com/office/drawing/2014/main" id="{CB63C517-C85D-4565-9271-0B755EEC2EE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48808" y="5617008"/>
            <a:ext cx="914400" cy="914400"/>
          </a:xfrm>
          <a:prstGeom prst="rect">
            <a:avLst/>
          </a:prstGeom>
        </p:spPr>
      </p:pic>
      <p:pic>
        <p:nvPicPr>
          <p:cNvPr id="35" name="Graphic 34" descr="Satellite dish">
            <a:extLst>
              <a:ext uri="{FF2B5EF4-FFF2-40B4-BE49-F238E27FC236}">
                <a16:creationId xmlns:a16="http://schemas.microsoft.com/office/drawing/2014/main" id="{E0B11254-783D-4884-B722-6AFB64F2399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083777" y="5692016"/>
            <a:ext cx="914400" cy="914400"/>
          </a:xfrm>
          <a:prstGeom prst="rect">
            <a:avLst/>
          </a:prstGeom>
        </p:spPr>
      </p:pic>
      <p:pic>
        <p:nvPicPr>
          <p:cNvPr id="36" name="Graphic 35" descr="Disk">
            <a:extLst>
              <a:ext uri="{FF2B5EF4-FFF2-40B4-BE49-F238E27FC236}">
                <a16:creationId xmlns:a16="http://schemas.microsoft.com/office/drawing/2014/main" id="{0A3044E9-F7DF-4CCF-B64A-AE382DFE3B0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120676" y="5686141"/>
            <a:ext cx="914400" cy="914400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29783ACD-DD07-438D-B275-479378691AD4}"/>
              </a:ext>
            </a:extLst>
          </p:cNvPr>
          <p:cNvSpPr/>
          <p:nvPr/>
        </p:nvSpPr>
        <p:spPr>
          <a:xfrm>
            <a:off x="9413499" y="5787290"/>
            <a:ext cx="999464" cy="671326"/>
          </a:xfrm>
          <a:prstGeom prst="rightArrow">
            <a:avLst/>
          </a:prstGeom>
          <a:solidFill>
            <a:srgbClr val="44B09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Apply Weightage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8D9F67-F3D0-4083-932C-51BAD426DCEC}"/>
              </a:ext>
            </a:extLst>
          </p:cNvPr>
          <p:cNvSpPr txBox="1"/>
          <p:nvPr/>
        </p:nvSpPr>
        <p:spPr>
          <a:xfrm>
            <a:off x="10454210" y="5280439"/>
            <a:ext cx="1138334" cy="923330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Calculate maximum likelihood</a:t>
            </a:r>
          </a:p>
        </p:txBody>
      </p:sp>
    </p:spTree>
    <p:extLst>
      <p:ext uri="{BB962C8B-B14F-4D97-AF65-F5344CB8AC3E}">
        <p14:creationId xmlns:p14="http://schemas.microsoft.com/office/powerpoint/2010/main" val="282707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-2"/>
            <a:ext cx="12240000" cy="154756"/>
          </a:xfrm>
          <a:prstGeom prst="rect">
            <a:avLst/>
          </a:prstGeom>
          <a:solidFill>
            <a:srgbClr val="3F9F8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906" tIns="43953" rIns="87906" bIns="43953" spcCol="0" rtlCol="0" anchor="ctr"/>
          <a:lstStyle/>
          <a:p>
            <a:pPr algn="ctr"/>
            <a:endParaRPr lang="en-US"/>
          </a:p>
        </p:txBody>
      </p:sp>
      <p:pic>
        <p:nvPicPr>
          <p:cNvPr id="10" name="Picture 9" descr="intain-fi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376" y="6146951"/>
            <a:ext cx="1631747" cy="7850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" y="6770280"/>
            <a:ext cx="10620000" cy="72000"/>
          </a:xfrm>
          <a:prstGeom prst="rect">
            <a:avLst/>
          </a:prstGeom>
          <a:solidFill>
            <a:srgbClr val="3F9F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906" tIns="43953" rIns="87906" bIns="43953"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E0157E0-78E8-412E-81E0-F533B603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 Model (ARIMA)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FA221-5D80-4359-A89E-82758F722071}"/>
              </a:ext>
            </a:extLst>
          </p:cNvPr>
          <p:cNvSpPr txBox="1"/>
          <p:nvPr/>
        </p:nvSpPr>
        <p:spPr>
          <a:xfrm>
            <a:off x="609441" y="1268963"/>
            <a:ext cx="1077390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Objective: Estimate the function from the given historical data and apply it for the unseen sample.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5448BD-BD25-43BB-9428-FAFA41297485}"/>
              </a:ext>
            </a:extLst>
          </p:cNvPr>
          <p:cNvSpPr txBox="1"/>
          <p:nvPr/>
        </p:nvSpPr>
        <p:spPr>
          <a:xfrm>
            <a:off x="609440" y="1771251"/>
            <a:ext cx="10773905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ARIMA stands for 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uto</a:t>
            </a: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egressive 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ntegrated </a:t>
            </a:r>
            <a:r>
              <a:rPr lang="en-US" dirty="0">
                <a:highlight>
                  <a:srgbClr val="FFFF00"/>
                </a:highlight>
              </a:rPr>
              <a:t>M</a:t>
            </a:r>
            <a:r>
              <a:rPr lang="en-US" dirty="0"/>
              <a:t>oving 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verage</a:t>
            </a:r>
          </a:p>
          <a:p>
            <a:r>
              <a:rPr lang="en-US" dirty="0"/>
              <a:t>It has three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 is the number of autoregressive terms,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 is the number of nonseasonal differences needed for stationarity,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 is the number of lagged forecast errors in the prediction equation. </a:t>
            </a:r>
          </a:p>
          <a:p>
            <a:r>
              <a:rPr lang="en-US" dirty="0"/>
              <a:t>									</a:t>
            </a:r>
            <a:endParaRPr lang="en-IN" dirty="0"/>
          </a:p>
        </p:txBody>
      </p:sp>
      <p:pic>
        <p:nvPicPr>
          <p:cNvPr id="3074" name="Picture 2" descr="Image result for polynomial regression">
            <a:extLst>
              <a:ext uri="{FF2B5EF4-FFF2-40B4-BE49-F238E27FC236}">
                <a16:creationId xmlns:a16="http://schemas.microsoft.com/office/drawing/2014/main" id="{918F4742-82EA-47C4-9E4F-78DD2AAD2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37" y="3935532"/>
            <a:ext cx="4295549" cy="279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linear regression">
            <a:extLst>
              <a:ext uri="{FF2B5EF4-FFF2-40B4-BE49-F238E27FC236}">
                <a16:creationId xmlns:a16="http://schemas.microsoft.com/office/drawing/2014/main" id="{3422638C-7085-4332-8D4A-F8FDF4EE0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39" y="3817119"/>
            <a:ext cx="3817887" cy="286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polynomial regression">
            <a:extLst>
              <a:ext uri="{FF2B5EF4-FFF2-40B4-BE49-F238E27FC236}">
                <a16:creationId xmlns:a16="http://schemas.microsoft.com/office/drawing/2014/main" id="{71C7A316-D20B-41E2-8085-85ED0E9A89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3578" r="57751" b="84430"/>
          <a:stretch/>
        </p:blipFill>
        <p:spPr bwMode="auto">
          <a:xfrm>
            <a:off x="2537926" y="4048292"/>
            <a:ext cx="1483568" cy="33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CF49FC7-6559-4F5F-B611-7A38313D6A63}"/>
              </a:ext>
            </a:extLst>
          </p:cNvPr>
          <p:cNvSpPr txBox="1"/>
          <p:nvPr/>
        </p:nvSpPr>
        <p:spPr>
          <a:xfrm>
            <a:off x="609440" y="3823183"/>
            <a:ext cx="1519300" cy="923330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An example of Linear Regression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BF9FB5-9BA9-422D-95D9-C86D7433EFCF}"/>
              </a:ext>
            </a:extLst>
          </p:cNvPr>
          <p:cNvSpPr txBox="1"/>
          <p:nvPr/>
        </p:nvSpPr>
        <p:spPr>
          <a:xfrm>
            <a:off x="10251797" y="3881030"/>
            <a:ext cx="1519300" cy="923330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An example of Non-Linear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66639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-2"/>
            <a:ext cx="12240000" cy="154756"/>
          </a:xfrm>
          <a:prstGeom prst="rect">
            <a:avLst/>
          </a:prstGeom>
          <a:solidFill>
            <a:srgbClr val="3F9F8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906" tIns="43953" rIns="87906" bIns="43953" spcCol="0" rtlCol="0" anchor="ctr"/>
          <a:lstStyle/>
          <a:p>
            <a:pPr algn="ctr"/>
            <a:endParaRPr lang="en-US"/>
          </a:p>
        </p:txBody>
      </p:sp>
      <p:pic>
        <p:nvPicPr>
          <p:cNvPr id="10" name="Picture 9" descr="intain-fi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376" y="6146951"/>
            <a:ext cx="1631747" cy="7850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" y="6770280"/>
            <a:ext cx="10620000" cy="72000"/>
          </a:xfrm>
          <a:prstGeom prst="rect">
            <a:avLst/>
          </a:prstGeom>
          <a:solidFill>
            <a:srgbClr val="3F9F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906" tIns="43953" rIns="87906" bIns="43953"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E0157E0-78E8-412E-81E0-F533B603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Cost Prediction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C380E0-AB7B-4268-A181-1268AB189376}"/>
              </a:ext>
            </a:extLst>
          </p:cNvPr>
          <p:cNvSpPr txBox="1"/>
          <p:nvPr/>
        </p:nvSpPr>
        <p:spPr>
          <a:xfrm>
            <a:off x="722862" y="1480197"/>
            <a:ext cx="1332006" cy="523220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 err="1"/>
              <a:t>Filecoin</a:t>
            </a:r>
            <a:r>
              <a:rPr lang="en-IN" sz="1400" dirty="0"/>
              <a:t>:</a:t>
            </a:r>
          </a:p>
          <a:p>
            <a:r>
              <a:rPr lang="en-IN" sz="1400" dirty="0"/>
              <a:t>MSE(0.094)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B3E0AF-5ABF-43A7-86D9-1159F1B8CF79}"/>
              </a:ext>
            </a:extLst>
          </p:cNvPr>
          <p:cNvSpPr txBox="1"/>
          <p:nvPr/>
        </p:nvSpPr>
        <p:spPr>
          <a:xfrm>
            <a:off x="5607511" y="1501862"/>
            <a:ext cx="1332005" cy="523220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Genaro</a:t>
            </a:r>
          </a:p>
          <a:p>
            <a:r>
              <a:rPr lang="en-IN" sz="1400" dirty="0"/>
              <a:t>MSE(0.0)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6C5521-2E25-47D8-A0C1-BEB74373D0D8}"/>
              </a:ext>
            </a:extLst>
          </p:cNvPr>
          <p:cNvSpPr txBox="1"/>
          <p:nvPr/>
        </p:nvSpPr>
        <p:spPr>
          <a:xfrm>
            <a:off x="750898" y="4136255"/>
            <a:ext cx="1303970" cy="523220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Sia: </a:t>
            </a:r>
          </a:p>
          <a:p>
            <a:r>
              <a:rPr lang="en-IN" sz="1400" dirty="0"/>
              <a:t>MSE(0.0)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06309-B2A2-49CE-A988-0FBB61596B19}"/>
              </a:ext>
            </a:extLst>
          </p:cNvPr>
          <p:cNvSpPr txBox="1"/>
          <p:nvPr/>
        </p:nvSpPr>
        <p:spPr>
          <a:xfrm>
            <a:off x="5607512" y="4136255"/>
            <a:ext cx="1332005" cy="523220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 err="1"/>
              <a:t>Storj</a:t>
            </a:r>
            <a:r>
              <a:rPr lang="en-IN" sz="1400" dirty="0"/>
              <a:t>:</a:t>
            </a:r>
          </a:p>
          <a:p>
            <a:r>
              <a:rPr lang="en-IN" sz="1400" dirty="0"/>
              <a:t>MSE(0.0)</a:t>
            </a:r>
          </a:p>
        </p:txBody>
      </p:sp>
      <p:pic>
        <p:nvPicPr>
          <p:cNvPr id="27" name="Picture 26" descr="A screenshot of a map&#10;&#10;Description automatically generated">
            <a:extLst>
              <a:ext uri="{FF2B5EF4-FFF2-40B4-BE49-F238E27FC236}">
                <a16:creationId xmlns:a16="http://schemas.microsoft.com/office/drawing/2014/main" id="{6323A1C0-6C16-4566-A5F3-21883EDA9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863" y="1494319"/>
            <a:ext cx="3409419" cy="2544279"/>
          </a:xfrm>
          <a:prstGeom prst="rect">
            <a:avLst/>
          </a:prstGeom>
          <a:ln>
            <a:solidFill>
              <a:srgbClr val="3F9F87"/>
            </a:solidFill>
          </a:ln>
        </p:spPr>
      </p:pic>
      <p:pic>
        <p:nvPicPr>
          <p:cNvPr id="43" name="Picture 42" descr="A close up of a map&#10;&#10;Description automatically generated">
            <a:extLst>
              <a:ext uri="{FF2B5EF4-FFF2-40B4-BE49-F238E27FC236}">
                <a16:creationId xmlns:a16="http://schemas.microsoft.com/office/drawing/2014/main" id="{31241A9E-01A3-4833-8905-4F6975DBA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2215" y="1480197"/>
            <a:ext cx="3426765" cy="2557223"/>
          </a:xfrm>
          <a:prstGeom prst="rect">
            <a:avLst/>
          </a:prstGeom>
          <a:ln>
            <a:solidFill>
              <a:srgbClr val="3F9F87"/>
            </a:solidFill>
          </a:ln>
        </p:spPr>
      </p:pic>
      <p:pic>
        <p:nvPicPr>
          <p:cNvPr id="45" name="Picture 4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7C8FABC-9858-4BBF-9C98-A49C5F0F65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2215" y="4136255"/>
            <a:ext cx="3438944" cy="2566312"/>
          </a:xfrm>
          <a:prstGeom prst="rect">
            <a:avLst/>
          </a:prstGeom>
          <a:ln>
            <a:solidFill>
              <a:srgbClr val="3F9F87"/>
            </a:solidFill>
          </a:ln>
        </p:spPr>
      </p:pic>
      <p:pic>
        <p:nvPicPr>
          <p:cNvPr id="47" name="Picture 46" descr="A screenshot of a map&#10;&#10;Description automatically generated">
            <a:extLst>
              <a:ext uri="{FF2B5EF4-FFF2-40B4-BE49-F238E27FC236}">
                <a16:creationId xmlns:a16="http://schemas.microsoft.com/office/drawing/2014/main" id="{F092776B-803B-4924-BA3A-06B0F4C4CB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6863" y="4136255"/>
            <a:ext cx="3448525" cy="2573462"/>
          </a:xfrm>
          <a:prstGeom prst="rect">
            <a:avLst/>
          </a:prstGeom>
          <a:ln>
            <a:solidFill>
              <a:srgbClr val="3F9F87"/>
            </a:solidFill>
          </a:ln>
        </p:spPr>
      </p:pic>
    </p:spTree>
    <p:extLst>
      <p:ext uri="{BB962C8B-B14F-4D97-AF65-F5344CB8AC3E}">
        <p14:creationId xmlns:p14="http://schemas.microsoft.com/office/powerpoint/2010/main" val="297871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-2"/>
            <a:ext cx="12240000" cy="154756"/>
          </a:xfrm>
          <a:prstGeom prst="rect">
            <a:avLst/>
          </a:prstGeom>
          <a:solidFill>
            <a:srgbClr val="3F9F8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906" tIns="43953" rIns="87906" bIns="43953" spcCol="0" rtlCol="0" anchor="ctr"/>
          <a:lstStyle/>
          <a:p>
            <a:pPr algn="ctr"/>
            <a:endParaRPr lang="en-US"/>
          </a:p>
        </p:txBody>
      </p:sp>
      <p:pic>
        <p:nvPicPr>
          <p:cNvPr id="10" name="Picture 9" descr="intain-fi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376" y="6146951"/>
            <a:ext cx="1631747" cy="7850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" y="6770280"/>
            <a:ext cx="10620000" cy="72000"/>
          </a:xfrm>
          <a:prstGeom prst="rect">
            <a:avLst/>
          </a:prstGeom>
          <a:solidFill>
            <a:srgbClr val="3F9F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906" tIns="43953" rIns="87906" bIns="43953"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E0157E0-78E8-412E-81E0-F533B603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Blocktime</a:t>
            </a:r>
            <a:r>
              <a:rPr lang="en-IN" dirty="0"/>
              <a:t> Prediction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C380E0-AB7B-4268-A181-1268AB189376}"/>
              </a:ext>
            </a:extLst>
          </p:cNvPr>
          <p:cNvSpPr txBox="1"/>
          <p:nvPr/>
        </p:nvSpPr>
        <p:spPr>
          <a:xfrm>
            <a:off x="722862" y="1480197"/>
            <a:ext cx="1332006" cy="523220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 err="1"/>
              <a:t>Filecoin</a:t>
            </a:r>
            <a:r>
              <a:rPr lang="en-IN" sz="1400" dirty="0"/>
              <a:t>:</a:t>
            </a:r>
          </a:p>
          <a:p>
            <a:r>
              <a:rPr lang="en-IN" sz="1400" dirty="0"/>
              <a:t>MSE(1.126)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B3E0AF-5ABF-43A7-86D9-1159F1B8CF79}"/>
              </a:ext>
            </a:extLst>
          </p:cNvPr>
          <p:cNvSpPr txBox="1"/>
          <p:nvPr/>
        </p:nvSpPr>
        <p:spPr>
          <a:xfrm>
            <a:off x="5607511" y="1501862"/>
            <a:ext cx="1332005" cy="523220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Genaro</a:t>
            </a:r>
          </a:p>
          <a:p>
            <a:r>
              <a:rPr lang="en-IN" sz="1400" dirty="0"/>
              <a:t>MSE(1.080)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6C5521-2E25-47D8-A0C1-BEB74373D0D8}"/>
              </a:ext>
            </a:extLst>
          </p:cNvPr>
          <p:cNvSpPr txBox="1"/>
          <p:nvPr/>
        </p:nvSpPr>
        <p:spPr>
          <a:xfrm>
            <a:off x="750898" y="4136255"/>
            <a:ext cx="1303970" cy="523220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Sia: </a:t>
            </a:r>
          </a:p>
          <a:p>
            <a:r>
              <a:rPr lang="en-IN" sz="1400" dirty="0"/>
              <a:t>MSE(0.437)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06309-B2A2-49CE-A988-0FBB61596B19}"/>
              </a:ext>
            </a:extLst>
          </p:cNvPr>
          <p:cNvSpPr txBox="1"/>
          <p:nvPr/>
        </p:nvSpPr>
        <p:spPr>
          <a:xfrm>
            <a:off x="5607512" y="4136255"/>
            <a:ext cx="1332005" cy="523220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 err="1"/>
              <a:t>Storj</a:t>
            </a:r>
            <a:r>
              <a:rPr lang="en-IN" sz="1400" dirty="0"/>
              <a:t>:</a:t>
            </a:r>
          </a:p>
          <a:p>
            <a:r>
              <a:rPr lang="en-IN" sz="1400" dirty="0"/>
              <a:t>MSE(1.358)</a:t>
            </a:r>
          </a:p>
        </p:txBody>
      </p:sp>
      <p:pic>
        <p:nvPicPr>
          <p:cNvPr id="35" name="Picture 34" descr="A screenshot of a map&#10;&#10;Description automatically generated">
            <a:extLst>
              <a:ext uri="{FF2B5EF4-FFF2-40B4-BE49-F238E27FC236}">
                <a16:creationId xmlns:a16="http://schemas.microsoft.com/office/drawing/2014/main" id="{523A5F28-3EF2-4F4E-BFE3-81A1CFA26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863" y="4137208"/>
            <a:ext cx="3438373" cy="2565886"/>
          </a:xfrm>
          <a:prstGeom prst="rect">
            <a:avLst/>
          </a:prstGeom>
          <a:ln>
            <a:solidFill>
              <a:srgbClr val="3F9F87"/>
            </a:solidFill>
          </a:ln>
        </p:spPr>
      </p:pic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21DD1-E927-4629-9DA1-FF710BBFD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4868" y="4149866"/>
            <a:ext cx="3467159" cy="2587367"/>
          </a:xfrm>
          <a:prstGeom prst="rect">
            <a:avLst/>
          </a:prstGeom>
          <a:ln>
            <a:solidFill>
              <a:srgbClr val="3F9F87"/>
            </a:solidFill>
          </a:ln>
        </p:spPr>
      </p:pic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DC244C35-E278-4B5A-8F37-3CDE3FF4A3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2469" y="1505149"/>
            <a:ext cx="3467159" cy="2587367"/>
          </a:xfrm>
          <a:prstGeom prst="rect">
            <a:avLst/>
          </a:prstGeom>
          <a:ln>
            <a:solidFill>
              <a:srgbClr val="3F9F87"/>
            </a:solidFill>
          </a:ln>
        </p:spPr>
      </p:pic>
      <p:pic>
        <p:nvPicPr>
          <p:cNvPr id="41" name="Picture 4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4B6237-2308-44C4-AD8E-1C6AC3CB44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4868" y="1482589"/>
            <a:ext cx="3453978" cy="2577531"/>
          </a:xfrm>
          <a:prstGeom prst="rect">
            <a:avLst/>
          </a:prstGeom>
          <a:ln>
            <a:solidFill>
              <a:srgbClr val="3F9F87"/>
            </a:solidFill>
          </a:ln>
        </p:spPr>
      </p:pic>
    </p:spTree>
    <p:extLst>
      <p:ext uri="{BB962C8B-B14F-4D97-AF65-F5344CB8AC3E}">
        <p14:creationId xmlns:p14="http://schemas.microsoft.com/office/powerpoint/2010/main" val="47334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-2"/>
            <a:ext cx="12240000" cy="154756"/>
          </a:xfrm>
          <a:prstGeom prst="rect">
            <a:avLst/>
          </a:prstGeom>
          <a:solidFill>
            <a:srgbClr val="3F9F8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906" tIns="43953" rIns="87906" bIns="43953" spcCol="0" rtlCol="0" anchor="ctr"/>
          <a:lstStyle/>
          <a:p>
            <a:pPr algn="ctr"/>
            <a:endParaRPr lang="en-US"/>
          </a:p>
        </p:txBody>
      </p:sp>
      <p:pic>
        <p:nvPicPr>
          <p:cNvPr id="10" name="Picture 9" descr="intain-fi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376" y="6146951"/>
            <a:ext cx="1631747" cy="7850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" y="6770280"/>
            <a:ext cx="10620000" cy="72000"/>
          </a:xfrm>
          <a:prstGeom prst="rect">
            <a:avLst/>
          </a:prstGeom>
          <a:solidFill>
            <a:srgbClr val="3F9F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906" tIns="43953" rIns="87906" bIns="43953"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E0157E0-78E8-412E-81E0-F533B603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Cost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FA221-5D80-4359-A89E-82758F722071}"/>
              </a:ext>
            </a:extLst>
          </p:cNvPr>
          <p:cNvSpPr txBox="1"/>
          <p:nvPr/>
        </p:nvSpPr>
        <p:spPr>
          <a:xfrm>
            <a:off x="609441" y="1268963"/>
            <a:ext cx="1077390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Every token has its own predictor function for predicting the variable outcome.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3B4C33-4238-407D-9345-5F51F5B6B5BD}"/>
              </a:ext>
            </a:extLst>
          </p:cNvPr>
          <p:cNvSpPr/>
          <p:nvPr/>
        </p:nvSpPr>
        <p:spPr>
          <a:xfrm>
            <a:off x="3559629" y="1709290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</a:p>
        </p:txBody>
      </p:sp>
      <p:pic>
        <p:nvPicPr>
          <p:cNvPr id="13" name="Graphic 12" descr="Dollar">
            <a:extLst>
              <a:ext uri="{FF2B5EF4-FFF2-40B4-BE49-F238E27FC236}">
                <a16:creationId xmlns:a16="http://schemas.microsoft.com/office/drawing/2014/main" id="{47F78B4A-789C-4113-AC7F-6900A2EAF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5229" y="1804424"/>
            <a:ext cx="914400" cy="914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3FB2AC-F6F6-469B-A678-488AA2850C90}"/>
              </a:ext>
            </a:extLst>
          </p:cNvPr>
          <p:cNvSpPr/>
          <p:nvPr/>
        </p:nvSpPr>
        <p:spPr>
          <a:xfrm>
            <a:off x="4088940" y="1770322"/>
            <a:ext cx="22216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date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)</a:t>
            </a:r>
            <a:endParaRPr lang="en-IN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B1235E-8EDC-4E97-A0FA-B697617ADF14}"/>
              </a:ext>
            </a:extLst>
          </p:cNvPr>
          <p:cNvSpPr txBox="1"/>
          <p:nvPr/>
        </p:nvSpPr>
        <p:spPr>
          <a:xfrm>
            <a:off x="2318658" y="2700287"/>
            <a:ext cx="193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Predicted Price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3D9F15-ED20-47C6-BBBE-6304EFA17477}"/>
              </a:ext>
            </a:extLst>
          </p:cNvPr>
          <p:cNvCxnSpPr>
            <a:cxnSpLocks/>
          </p:cNvCxnSpPr>
          <p:nvPr/>
        </p:nvCxnSpPr>
        <p:spPr>
          <a:xfrm flipV="1">
            <a:off x="4336604" y="2503715"/>
            <a:ext cx="0" cy="729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9FD1D09-7019-4847-A88B-4B3FE578530A}"/>
              </a:ext>
            </a:extLst>
          </p:cNvPr>
          <p:cNvSpPr txBox="1"/>
          <p:nvPr/>
        </p:nvSpPr>
        <p:spPr>
          <a:xfrm>
            <a:off x="3559629" y="3277568"/>
            <a:ext cx="193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Predictor Function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D22B2A-F28E-41D6-BB09-E2DAC2A72DDA}"/>
              </a:ext>
            </a:extLst>
          </p:cNvPr>
          <p:cNvCxnSpPr>
            <a:cxnSpLocks/>
          </p:cNvCxnSpPr>
          <p:nvPr/>
        </p:nvCxnSpPr>
        <p:spPr>
          <a:xfrm flipV="1">
            <a:off x="5310001" y="2548226"/>
            <a:ext cx="0" cy="336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D30C361-13C9-4BB9-A453-CE9681F65093}"/>
              </a:ext>
            </a:extLst>
          </p:cNvPr>
          <p:cNvSpPr txBox="1"/>
          <p:nvPr/>
        </p:nvSpPr>
        <p:spPr>
          <a:xfrm>
            <a:off x="4823755" y="2807604"/>
            <a:ext cx="193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 Date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F632FB-AFD4-4446-B680-C49CB8A62A01}"/>
              </a:ext>
            </a:extLst>
          </p:cNvPr>
          <p:cNvSpPr/>
          <p:nvPr/>
        </p:nvSpPr>
        <p:spPr>
          <a:xfrm>
            <a:off x="1969452" y="2238228"/>
            <a:ext cx="926148" cy="1974543"/>
          </a:xfrm>
          <a:custGeom>
            <a:avLst/>
            <a:gdLst>
              <a:gd name="connsiteX0" fmla="*/ 926148 w 926148"/>
              <a:gd name="connsiteY0" fmla="*/ 58658 h 1974543"/>
              <a:gd name="connsiteX1" fmla="*/ 381862 w 926148"/>
              <a:gd name="connsiteY1" fmla="*/ 58658 h 1974543"/>
              <a:gd name="connsiteX2" fmla="*/ 33519 w 926148"/>
              <a:gd name="connsiteY2" fmla="*/ 668258 h 1974543"/>
              <a:gd name="connsiteX3" fmla="*/ 33519 w 926148"/>
              <a:gd name="connsiteY3" fmla="*/ 1974543 h 197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148" h="1974543">
                <a:moveTo>
                  <a:pt x="926148" y="58658"/>
                </a:moveTo>
                <a:cubicBezTo>
                  <a:pt x="728390" y="7858"/>
                  <a:pt x="530633" y="-42942"/>
                  <a:pt x="381862" y="58658"/>
                </a:cubicBezTo>
                <a:cubicBezTo>
                  <a:pt x="233091" y="160258"/>
                  <a:pt x="91576" y="348944"/>
                  <a:pt x="33519" y="668258"/>
                </a:cubicBezTo>
                <a:cubicBezTo>
                  <a:pt x="-24538" y="987572"/>
                  <a:pt x="4490" y="1481057"/>
                  <a:pt x="33519" y="1974543"/>
                </a:cubicBezTo>
              </a:path>
            </a:pathLst>
          </a:cu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A7A311-C331-4BC6-B6CB-0C11F217166E}"/>
              </a:ext>
            </a:extLst>
          </p:cNvPr>
          <p:cNvSpPr/>
          <p:nvPr/>
        </p:nvSpPr>
        <p:spPr>
          <a:xfrm>
            <a:off x="1360993" y="3975147"/>
            <a:ext cx="82589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{</a:t>
            </a:r>
            <a:r>
              <a:rPr lang="en-US" sz="28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Flipcoin_price</a:t>
            </a:r>
            <a:r>
              <a:rPr 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, </a:t>
            </a:r>
            <a:r>
              <a:rPr lang="en-US" sz="28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Genaro_price</a:t>
            </a:r>
            <a:r>
              <a:rPr 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, </a:t>
            </a:r>
            <a:r>
              <a:rPr lang="en-US" sz="28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Sia_price</a:t>
            </a:r>
            <a:r>
              <a:rPr 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, </a:t>
            </a:r>
            <a:r>
              <a:rPr lang="en-US" sz="28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Storj_price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}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ED1E8-91C9-4DCD-96A5-F3F0807B626F}"/>
              </a:ext>
            </a:extLst>
          </p:cNvPr>
          <p:cNvCxnSpPr/>
          <p:nvPr/>
        </p:nvCxnSpPr>
        <p:spPr>
          <a:xfrm>
            <a:off x="2101955" y="4897540"/>
            <a:ext cx="68113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659CAED-1C41-41EE-8649-402C5AEEBD94}"/>
              </a:ext>
            </a:extLst>
          </p:cNvPr>
          <p:cNvSpPr txBox="1"/>
          <p:nvPr/>
        </p:nvSpPr>
        <p:spPr>
          <a:xfrm>
            <a:off x="2645229" y="4852473"/>
            <a:ext cx="613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Normalize price between 0-1 (min-max reverse normalization)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BA27C0-A2B4-4906-BE84-CB10B7690573}"/>
              </a:ext>
            </a:extLst>
          </p:cNvPr>
          <p:cNvCxnSpPr/>
          <p:nvPr/>
        </p:nvCxnSpPr>
        <p:spPr>
          <a:xfrm>
            <a:off x="2084816" y="5221805"/>
            <a:ext cx="68113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07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A picture containing map&#10;&#10;Description automatically generated">
            <a:extLst>
              <a:ext uri="{FF2B5EF4-FFF2-40B4-BE49-F238E27FC236}">
                <a16:creationId xmlns:a16="http://schemas.microsoft.com/office/drawing/2014/main" id="{76897D5E-828A-470C-A0B9-17ED3CFC6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060" y="3971454"/>
            <a:ext cx="3593445" cy="2681608"/>
          </a:xfrm>
          <a:prstGeom prst="rect">
            <a:avLst/>
          </a:prstGeom>
        </p:spPr>
      </p:pic>
      <p:pic>
        <p:nvPicPr>
          <p:cNvPr id="33" name="Picture 32" descr="A close up of a map&#10;&#10;Description automatically generated">
            <a:extLst>
              <a:ext uri="{FF2B5EF4-FFF2-40B4-BE49-F238E27FC236}">
                <a16:creationId xmlns:a16="http://schemas.microsoft.com/office/drawing/2014/main" id="{F51109DE-3A29-4860-B552-CC66E701E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3309" y="3964256"/>
            <a:ext cx="3657608" cy="272949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BB29BB-BF29-42F0-8564-DD35DBB7052F}"/>
              </a:ext>
            </a:extLst>
          </p:cNvPr>
          <p:cNvCxnSpPr/>
          <p:nvPr/>
        </p:nvCxnSpPr>
        <p:spPr>
          <a:xfrm flipH="1">
            <a:off x="3554654" y="2909066"/>
            <a:ext cx="1332239" cy="990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-1" y="-2"/>
            <a:ext cx="12240000" cy="154756"/>
          </a:xfrm>
          <a:prstGeom prst="rect">
            <a:avLst/>
          </a:prstGeom>
          <a:solidFill>
            <a:srgbClr val="3F9F8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906" tIns="43953" rIns="87906" bIns="43953" spcCol="0" rtlCol="0" anchor="ctr"/>
          <a:lstStyle/>
          <a:p>
            <a:pPr algn="ctr"/>
            <a:endParaRPr lang="en-US"/>
          </a:p>
        </p:txBody>
      </p:sp>
      <p:pic>
        <p:nvPicPr>
          <p:cNvPr id="10" name="Picture 9" descr="intain-fina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376" y="6146951"/>
            <a:ext cx="1631747" cy="7850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" y="6770280"/>
            <a:ext cx="10620000" cy="72000"/>
          </a:xfrm>
          <a:prstGeom prst="rect">
            <a:avLst/>
          </a:prstGeom>
          <a:solidFill>
            <a:srgbClr val="3F9F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906" tIns="43953" rIns="87906" bIns="43953"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E0157E0-78E8-412E-81E0-F533B603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Cost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FA221-5D80-4359-A89E-82758F722071}"/>
              </a:ext>
            </a:extLst>
          </p:cNvPr>
          <p:cNvSpPr txBox="1"/>
          <p:nvPr/>
        </p:nvSpPr>
        <p:spPr>
          <a:xfrm>
            <a:off x="609441" y="1268963"/>
            <a:ext cx="1077390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Every token has its own predictor function for predicting the variable outcome.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A7A311-C331-4BC6-B6CB-0C11F217166E}"/>
              </a:ext>
            </a:extLst>
          </p:cNvPr>
          <p:cNvSpPr/>
          <p:nvPr/>
        </p:nvSpPr>
        <p:spPr>
          <a:xfrm>
            <a:off x="1451828" y="1695197"/>
            <a:ext cx="82589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{</a:t>
            </a:r>
            <a:r>
              <a:rPr lang="en-US" sz="28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Flipcoin_price</a:t>
            </a:r>
            <a:r>
              <a:rPr 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, </a:t>
            </a:r>
            <a:r>
              <a:rPr lang="en-US" sz="28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Genaro_price</a:t>
            </a:r>
            <a:r>
              <a:rPr 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, </a:t>
            </a:r>
            <a:r>
              <a:rPr lang="en-US" sz="28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Sia_price</a:t>
            </a:r>
            <a:r>
              <a:rPr 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, </a:t>
            </a:r>
            <a:r>
              <a:rPr lang="en-US" sz="28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Storj_price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}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ED1E8-91C9-4DCD-96A5-F3F0807B626F}"/>
              </a:ext>
            </a:extLst>
          </p:cNvPr>
          <p:cNvCxnSpPr/>
          <p:nvPr/>
        </p:nvCxnSpPr>
        <p:spPr>
          <a:xfrm>
            <a:off x="2047455" y="2641921"/>
            <a:ext cx="68113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659CAED-1C41-41EE-8649-402C5AEEBD94}"/>
              </a:ext>
            </a:extLst>
          </p:cNvPr>
          <p:cNvSpPr txBox="1"/>
          <p:nvPr/>
        </p:nvSpPr>
        <p:spPr>
          <a:xfrm>
            <a:off x="2590729" y="2596854"/>
            <a:ext cx="613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(</a:t>
            </a:r>
            <a:r>
              <a:rPr lang="en-SE" dirty="0"/>
              <a:t>8.77</a:t>
            </a:r>
            <a:r>
              <a:rPr lang="en-US" dirty="0"/>
              <a:t>,</a:t>
            </a:r>
            <a:r>
              <a:rPr lang="en-SE" dirty="0"/>
              <a:t> 0.31</a:t>
            </a:r>
            <a:r>
              <a:rPr lang="en-US" dirty="0"/>
              <a:t>,</a:t>
            </a:r>
            <a:r>
              <a:rPr lang="en-SE" dirty="0"/>
              <a:t> 0.02</a:t>
            </a:r>
            <a:r>
              <a:rPr lang="en-US" dirty="0"/>
              <a:t>,</a:t>
            </a:r>
            <a:r>
              <a:rPr lang="en-SE" dirty="0"/>
              <a:t> 0.82</a:t>
            </a:r>
            <a:r>
              <a:rPr lang="en-IN" dirty="0"/>
              <a:t>)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BA27C0-A2B4-4906-BE84-CB10B7690573}"/>
              </a:ext>
            </a:extLst>
          </p:cNvPr>
          <p:cNvCxnSpPr/>
          <p:nvPr/>
        </p:nvCxnSpPr>
        <p:spPr>
          <a:xfrm>
            <a:off x="2030316" y="2966186"/>
            <a:ext cx="68113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E0EEB9-A6F4-4139-9ABB-EE8FC2EAC16E}"/>
              </a:ext>
            </a:extLst>
          </p:cNvPr>
          <p:cNvSpPr txBox="1"/>
          <p:nvPr/>
        </p:nvSpPr>
        <p:spPr>
          <a:xfrm>
            <a:off x="2814786" y="3818436"/>
            <a:ext cx="613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(</a:t>
            </a:r>
            <a:r>
              <a:rPr lang="en-SE" dirty="0"/>
              <a:t>0.0, 0.9668571428571429, 1.0, 0.9085714285714286</a:t>
            </a:r>
            <a:r>
              <a:rPr lang="en-IN" dirty="0"/>
              <a:t>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9D7BB2-24E8-4062-9035-4E8C7D83AB8D}"/>
              </a:ext>
            </a:extLst>
          </p:cNvPr>
          <p:cNvSpPr txBox="1"/>
          <p:nvPr/>
        </p:nvSpPr>
        <p:spPr>
          <a:xfrm>
            <a:off x="3925385" y="3095765"/>
            <a:ext cx="3469875" cy="27699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Reverse Normalization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A1FDB9D-875F-4C61-96D8-AB93605E7CBB}"/>
              </a:ext>
            </a:extLst>
          </p:cNvPr>
          <p:cNvCxnSpPr/>
          <p:nvPr/>
        </p:nvCxnSpPr>
        <p:spPr>
          <a:xfrm flipH="1">
            <a:off x="2894590" y="2909066"/>
            <a:ext cx="1907523" cy="623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69F7BD-A42C-4C31-B21A-31C056C485E3}"/>
              </a:ext>
            </a:extLst>
          </p:cNvPr>
          <p:cNvCxnSpPr/>
          <p:nvPr/>
        </p:nvCxnSpPr>
        <p:spPr>
          <a:xfrm>
            <a:off x="5996393" y="2839335"/>
            <a:ext cx="2651045" cy="631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8ED37-7B82-49BF-988B-2D338A259286}"/>
              </a:ext>
            </a:extLst>
          </p:cNvPr>
          <p:cNvSpPr txBox="1"/>
          <p:nvPr/>
        </p:nvSpPr>
        <p:spPr>
          <a:xfrm>
            <a:off x="2434363" y="3555078"/>
            <a:ext cx="853843" cy="27699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Maximum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2CBDC7-5537-457B-A769-8CDE9E5450CF}"/>
              </a:ext>
            </a:extLst>
          </p:cNvPr>
          <p:cNvSpPr txBox="1"/>
          <p:nvPr/>
        </p:nvSpPr>
        <p:spPr>
          <a:xfrm>
            <a:off x="8315612" y="3495190"/>
            <a:ext cx="853843" cy="27699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Minimum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8D73E3-3996-4C1F-B8E8-A9D9E05277C1}"/>
              </a:ext>
            </a:extLst>
          </p:cNvPr>
          <p:cNvCxnSpPr/>
          <p:nvPr/>
        </p:nvCxnSpPr>
        <p:spPr>
          <a:xfrm flipH="1">
            <a:off x="5058637" y="2839335"/>
            <a:ext cx="377352" cy="1060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BF3586-8013-46B4-927D-FB30EB227361}"/>
              </a:ext>
            </a:extLst>
          </p:cNvPr>
          <p:cNvCxnSpPr>
            <a:cxnSpLocks/>
          </p:cNvCxnSpPr>
          <p:nvPr/>
        </p:nvCxnSpPr>
        <p:spPr>
          <a:xfrm>
            <a:off x="5911613" y="2862575"/>
            <a:ext cx="182799" cy="1053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A0A14E-8DA5-4467-9B65-88BF58BF6D72}"/>
              </a:ext>
            </a:extLst>
          </p:cNvPr>
          <p:cNvCxnSpPr/>
          <p:nvPr/>
        </p:nvCxnSpPr>
        <p:spPr>
          <a:xfrm>
            <a:off x="6484672" y="2869773"/>
            <a:ext cx="910588" cy="998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BE96856-CBDC-4A13-B72B-3DC7E3B4676F}"/>
              </a:ext>
            </a:extLst>
          </p:cNvPr>
          <p:cNvSpPr txBox="1"/>
          <p:nvPr/>
        </p:nvSpPr>
        <p:spPr>
          <a:xfrm>
            <a:off x="4631715" y="4284181"/>
            <a:ext cx="853843" cy="27699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Price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5F087C-44FD-4371-8735-E69B42FAF02B}"/>
              </a:ext>
            </a:extLst>
          </p:cNvPr>
          <p:cNvSpPr txBox="1"/>
          <p:nvPr/>
        </p:nvSpPr>
        <p:spPr>
          <a:xfrm>
            <a:off x="8035238" y="4291379"/>
            <a:ext cx="853843" cy="27699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Storage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9246B6-0BEC-467C-AC09-8AE1D19B0E4F}"/>
              </a:ext>
            </a:extLst>
          </p:cNvPr>
          <p:cNvSpPr txBox="1"/>
          <p:nvPr/>
        </p:nvSpPr>
        <p:spPr>
          <a:xfrm>
            <a:off x="824012" y="6043363"/>
            <a:ext cx="2213460" cy="646331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Normalization Methods: Stand deviation, variance, Mean-zero, min-max, etc</a:t>
            </a:r>
          </a:p>
        </p:txBody>
      </p:sp>
    </p:spTree>
    <p:extLst>
      <p:ext uri="{BB962C8B-B14F-4D97-AF65-F5344CB8AC3E}">
        <p14:creationId xmlns:p14="http://schemas.microsoft.com/office/powerpoint/2010/main" val="307268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905</Words>
  <Application>Microsoft Office PowerPoint</Application>
  <PresentationFormat>Custom</PresentationFormat>
  <Paragraphs>336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PowerPoint Presentation</vt:lpstr>
      <vt:lpstr>Dataset Representation</vt:lpstr>
      <vt:lpstr>Problem Definition</vt:lpstr>
      <vt:lpstr>Solution Approach – Model 1</vt:lpstr>
      <vt:lpstr>Prediction Model (ARIMA)</vt:lpstr>
      <vt:lpstr>Cost Prediction</vt:lpstr>
      <vt:lpstr>Blocktime Prediction</vt:lpstr>
      <vt:lpstr>Cost Prediction</vt:lpstr>
      <vt:lpstr>Cost Prediction</vt:lpstr>
      <vt:lpstr>Prediction Model</vt:lpstr>
      <vt:lpstr>Model Sustainability</vt:lpstr>
      <vt:lpstr>Model Sustainability</vt:lpstr>
      <vt:lpstr>Constraint Optimization</vt:lpstr>
      <vt:lpstr>TO DO Next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kumar singh</dc:creator>
  <cp:lastModifiedBy>avinash kumar singh</cp:lastModifiedBy>
  <cp:revision>51</cp:revision>
  <dcterms:created xsi:type="dcterms:W3CDTF">2019-09-11T16:55:09Z</dcterms:created>
  <dcterms:modified xsi:type="dcterms:W3CDTF">2019-10-24T12:32:41Z</dcterms:modified>
</cp:coreProperties>
</file>