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146847063" r:id="rId12"/>
    <p:sldId id="267" r:id="rId13"/>
    <p:sldId id="268" r:id="rId14"/>
    <p:sldId id="2146847055" r:id="rId15"/>
    <p:sldId id="269" r:id="rId16"/>
    <p:sldId id="2146847059" r:id="rId17"/>
    <p:sldId id="2146847064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hari3007/RURAL_ML_PROJECT/upload/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redly.com/badges/f577094a-0add-4784-8fba-1869df2c5407/public_ur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700" y="1765401"/>
            <a:ext cx="8470692" cy="7078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IN" b="1" dirty="0">
                <a:hlinkClick r:id="rId2"/>
              </a:rPr>
              <a:t>RURAL_ML_PROJECT</a:t>
            </a:r>
            <a:r>
              <a:rPr lang="en-IN" b="1" dirty="0"/>
              <a:t> </a:t>
            </a:r>
            <a:r>
              <a:rPr lang="en-US" dirty="0"/>
              <a:t>Using ML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2394" y="3515355"/>
            <a:ext cx="1063447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 : SRI HARI.S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College Name : </a:t>
            </a:r>
            <a:r>
              <a:rPr lang="en-IN" sz="3600" dirty="0">
                <a:solidFill>
                  <a:schemeClr val="accent1"/>
                </a:solidFill>
              </a:rPr>
              <a:t>Meenakshi Sundararajan Engineering College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Department :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000" b="1" dirty="0"/>
              <a:t>Conclusion :</a:t>
            </a:r>
            <a:r>
              <a:rPr lang="en-US" sz="2000" dirty="0"/>
              <a:t>The PMGSY Scheme Classifier effectively predicts scheme categories using real project data . It delivers accurate, real-time results via IBM Cloud, supporting scalable rural infrastructure management.</a:t>
            </a:r>
          </a:p>
          <a:p>
            <a:pPr marL="0" indent="0">
              <a:buNone/>
            </a:pPr>
            <a:r>
              <a:rPr lang="en-US" sz="2000" b="1" dirty="0"/>
              <a:t>     Outcome Summary :</a:t>
            </a:r>
          </a:p>
          <a:p>
            <a:pPr marL="305435" indent="-305435"/>
            <a:r>
              <a:rPr lang="en-US" sz="2000" dirty="0"/>
              <a:t>1. </a:t>
            </a:r>
            <a:r>
              <a:rPr lang="en-US" sz="2000" b="1" dirty="0"/>
              <a:t>Problem Solved </a:t>
            </a:r>
            <a:r>
              <a:rPr lang="en-US" sz="2000" dirty="0"/>
              <a:t>: Accurately classifies PMGSY schemes (I, II, RCPLWEA) based on physical and financial project data.</a:t>
            </a:r>
          </a:p>
          <a:p>
            <a:pPr marL="305435" indent="-305435"/>
            <a:r>
              <a:rPr lang="en-US" sz="2000" dirty="0"/>
              <a:t>2. </a:t>
            </a:r>
            <a:r>
              <a:rPr lang="en-US" sz="2000" b="1" dirty="0"/>
              <a:t>End-to-End Automation : </a:t>
            </a:r>
            <a:r>
              <a:rPr lang="en-US" sz="2000" dirty="0"/>
              <a:t>IBM </a:t>
            </a:r>
            <a:r>
              <a:rPr lang="en-US" sz="2000" dirty="0" err="1"/>
              <a:t>AutoAI</a:t>
            </a:r>
            <a:r>
              <a:rPr lang="en-US" sz="2000" dirty="0"/>
              <a:t> handled preprocessing, model selection, tuning, and pipeline generation automatically.</a:t>
            </a:r>
          </a:p>
          <a:p>
            <a:pPr marL="305435" indent="-305435"/>
            <a:r>
              <a:rPr lang="en-US" sz="2000" dirty="0"/>
              <a:t>3. </a:t>
            </a:r>
            <a:r>
              <a:rPr lang="en-US" sz="2000" b="1" dirty="0"/>
              <a:t>Real-Time Deployment : </a:t>
            </a:r>
            <a:r>
              <a:rPr lang="en-US" sz="2000" dirty="0"/>
              <a:t>Final model deployed as a REST API using IBM Cloud for real-time prediction access.</a:t>
            </a:r>
          </a:p>
          <a:p>
            <a:pPr marL="305435" indent="-305435"/>
            <a:r>
              <a:rPr lang="en-US" sz="2000" dirty="0"/>
              <a:t>4</a:t>
            </a:r>
            <a:r>
              <a:rPr lang="en-US" sz="2000" b="1" dirty="0"/>
              <a:t>. Practical Application :  </a:t>
            </a:r>
            <a:r>
              <a:rPr lang="en-US" sz="2000" dirty="0"/>
              <a:t>Supports decision-makers with fast, scalable, and intelligent scheme classification for planning and reporting.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70376"/>
            <a:ext cx="11098743" cy="48829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Future Scope </a:t>
            </a:r>
            <a:r>
              <a:rPr lang="en-US" dirty="0"/>
              <a:t>:This solution lays the foundation for intelligent infrastructure classification and offers several areas for  enhancement and expansion.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Opportunities Ahead: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Visual Dashboards : </a:t>
            </a:r>
            <a:r>
              <a:rPr lang="en-US" dirty="0"/>
              <a:t>Integrate interactive dashboards to help government officials visualize project categories and status in real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Broader Dataset Integration : </a:t>
            </a:r>
            <a:r>
              <a:rPr lang="en-US" dirty="0"/>
              <a:t>Incorporate additional datasets such as geographic, demographic, or terrain data to improve model context and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Advanced Model Tuning: </a:t>
            </a:r>
            <a:r>
              <a:rPr lang="en-US" dirty="0"/>
              <a:t>Apply ensemble learning, model stacking, or manual hyperparameter optimization for even higher predictive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Regional Customization:</a:t>
            </a:r>
            <a:r>
              <a:rPr lang="en-US" dirty="0"/>
              <a:t> Adapt the model for state-specific patterns and priorities by retraining on localized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Public Portal Integration : </a:t>
            </a:r>
            <a:r>
              <a:rPr lang="en-US" dirty="0"/>
              <a:t>Embed the model within digital governance platforms or public project tracking systems for broader accessibility.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44230" y="64008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Dataset Source :</a:t>
            </a:r>
            <a:br>
              <a:rPr lang="en-IN" sz="2400" dirty="0"/>
            </a:br>
            <a:r>
              <a:rPr lang="en-IN" sz="2400" dirty="0"/>
              <a:t>Pradhan Mantri Gram Sadak Yojana (PMGSY) Dataset – AI Kosh</a:t>
            </a:r>
            <a:br>
              <a:rPr lang="en-IN" sz="2400" dirty="0"/>
            </a:br>
            <a:r>
              <a:rPr lang="en-IN" sz="2400" dirty="0">
                <a:hlinkClick r:id="rId2"/>
              </a:rPr>
              <a:t>https://aikosh.indiaai.gov.in/web/datasets/details/pradhan_mantri_gram_sadak_yojna_pmgsy.html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Cloud Platform &amp; </a:t>
            </a:r>
            <a:r>
              <a:rPr lang="en-IN" sz="2400" b="1" dirty="0" err="1"/>
              <a:t>AutoML</a:t>
            </a:r>
            <a:r>
              <a:rPr lang="en-IN" sz="2400" b="1" dirty="0"/>
              <a:t> :</a:t>
            </a:r>
            <a:br>
              <a:rPr lang="en-IN" sz="2400" dirty="0"/>
            </a:br>
            <a:r>
              <a:rPr lang="en-IN" sz="2400" dirty="0"/>
              <a:t>IBM Watsonx.ai – </a:t>
            </a:r>
            <a:r>
              <a:rPr lang="en-IN" sz="2400" dirty="0" err="1"/>
              <a:t>AutoAI</a:t>
            </a:r>
            <a:r>
              <a:rPr lang="en-IN" sz="2400" dirty="0"/>
              <a:t> &amp; Deployment Services</a:t>
            </a:r>
            <a:br>
              <a:rPr lang="en-IN" sz="2400" dirty="0"/>
            </a:br>
            <a:r>
              <a:rPr lang="en-IN" sz="2400" dirty="0"/>
              <a:t>https://www.ibm.com/cloud/watsonx-ai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Model Documentation :</a:t>
            </a:r>
            <a:br>
              <a:rPr lang="en-IN" sz="2400" dirty="0"/>
            </a:br>
            <a:r>
              <a:rPr lang="en-IN" sz="2400" dirty="0" err="1"/>
              <a:t>XGBoost</a:t>
            </a:r>
            <a:r>
              <a:rPr lang="en-IN" sz="2400" dirty="0"/>
              <a:t> Classifier – Official Documentation</a:t>
            </a:r>
            <a:br>
              <a:rPr lang="en-IN" sz="2400" dirty="0"/>
            </a:br>
            <a:r>
              <a:rPr lang="en-IN" sz="2400" dirty="0"/>
              <a:t>https://xgboost.readthedocs.io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Machine Learning Concepts :</a:t>
            </a:r>
            <a:br>
              <a:rPr lang="en-IN" sz="2400" dirty="0"/>
            </a:br>
            <a:r>
              <a:rPr lang="en-IN" sz="2400" dirty="0"/>
              <a:t>Scikit-learn Metrics &amp; Model Evaluation</a:t>
            </a:r>
            <a:br>
              <a:rPr lang="en-IN" sz="2400" dirty="0"/>
            </a:br>
            <a:r>
              <a:rPr lang="en-IN" sz="2400" dirty="0"/>
              <a:t>https://scikit-learn.org/stable/modules/model_evaluation.html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Government Program Info :</a:t>
            </a:r>
            <a:br>
              <a:rPr lang="en-IN" sz="2400" dirty="0"/>
            </a:br>
            <a:r>
              <a:rPr lang="en-IN" sz="2400" dirty="0"/>
              <a:t>Official PMGSY Website</a:t>
            </a:r>
            <a:br>
              <a:rPr lang="en-IN" sz="2400" dirty="0"/>
            </a:br>
            <a:r>
              <a:rPr lang="en-IN" sz="2400" dirty="0"/>
              <a:t>https://pmgsy.nic.in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sldjump"/>
              </a:rPr>
              <a:t>https://github.com/srihari3007/RURAL_ML_PROJECT/upload/main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177A1-3CF0-FC04-B8A5-2D41EAAB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6F15-3A7A-8CB4-F3F8-2AD631D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D96F-C65A-75BD-263B-598139D2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sldjump"/>
              </a:rPr>
              <a:t>Screenshot/ </a:t>
            </a:r>
            <a:r>
              <a:rPr lang="en-IN" dirty="0" err="1">
                <a:hlinkClick r:id="rId2" action="ppaction://hlinksldjump"/>
              </a:rPr>
              <a:t>credly</a:t>
            </a:r>
            <a:r>
              <a:rPr lang="en-IN" dirty="0">
                <a:hlinkClick r:id="rId2" action="ppaction://hlinksldjump"/>
              </a:rPr>
              <a:t> certificate( getting started with AI)</a:t>
            </a:r>
          </a:p>
          <a:p>
            <a:r>
              <a:rPr lang="en-IN" dirty="0">
                <a:hlinkClick r:id="rId2" action="ppaction://hlinksldjump"/>
              </a:rPr>
              <a:t>https://www.credly.com/badges/642899e0-5faa-4868-9d85-b39e1e3739fb/public_url</a:t>
            </a:r>
          </a:p>
          <a:p>
            <a:endParaRPr lang="en-IN" dirty="0">
              <a:hlinkClick r:id="rId2" action="ppaction://hlinksldjump"/>
            </a:endParaRPr>
          </a:p>
          <a:p>
            <a:endParaRPr lang="en-IN" dirty="0">
              <a:hlinkClick r:id="rId2" action="ppaction://hlinksldjump"/>
            </a:endParaRPr>
          </a:p>
          <a:p>
            <a:endParaRPr lang="en-IN" dirty="0">
              <a:hlinkClick r:id="rId2" action="ppaction://hlinksldjump"/>
            </a:endParaRPr>
          </a:p>
          <a:p>
            <a:r>
              <a:rPr lang="en-IN" dirty="0">
                <a:hlinkClick r:id="rId2" action="ppaction://hlinksldjump"/>
              </a:rPr>
              <a:t>https://www.credly.com/badges/642899e0-5faa-4868-9d85-b39e1e3739fb/public_url</a:t>
            </a:r>
          </a:p>
          <a:p>
            <a:endParaRPr lang="en-IN" dirty="0">
              <a:hlinkClick r:id="rId2" action="ppaction://hlinksldjump"/>
            </a:endParaRPr>
          </a:p>
          <a:p>
            <a:endParaRPr lang="en-IN" dirty="0">
              <a:hlinkClick r:id="rId2" action="ppaction://hlinksldjump"/>
            </a:endParaRPr>
          </a:p>
          <a:p>
            <a:endParaRPr lang="en-IN" dirty="0">
              <a:hlinkClick r:id="rId2" action="ppaction://hlinksldjump"/>
            </a:endParaRPr>
          </a:p>
          <a:p>
            <a:endParaRPr lang="en-IN" dirty="0">
              <a:hlinkClick r:id="rId2" action="ppaction://hlinksldjump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8008B-068C-A1FC-74BA-BCC5F78A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4" y="2285687"/>
            <a:ext cx="9034272" cy="40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  <a:p>
            <a:r>
              <a:rPr lang="en-IN" dirty="0">
                <a:hlinkClick r:id="rId2"/>
              </a:rPr>
              <a:t>https://www.credly.com/badges/f577094a-0add-4784-8fba-1869df2c5407/public_url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ACAF3-8734-3E4D-FEA1-106F83C3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00" y="2210616"/>
            <a:ext cx="9821686" cy="39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C03A1-0DC1-7F39-1950-D5DFA84B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64" y="1860250"/>
            <a:ext cx="8206831" cy="49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Problem statement   </a:t>
            </a:r>
            <a:r>
              <a:rPr lang="en-US" sz="2000" dirty="0"/>
              <a:t>: Intelligent Classification of Rural Infrastructure </a:t>
            </a:r>
            <a:r>
              <a:rPr lang="en-US" sz="2000" dirty="0" err="1"/>
              <a:t>ProjectsThe</a:t>
            </a:r>
            <a:r>
              <a:rPr lang="en-US" sz="2000" dirty="0"/>
              <a:t> </a:t>
            </a:r>
            <a:r>
              <a:rPr lang="en-US" sz="2000" dirty="0" err="1"/>
              <a:t>Challenge:The</a:t>
            </a:r>
            <a:r>
              <a:rPr lang="en-US" sz="2000" dirty="0"/>
              <a:t> Pradhan Mantri Gram Sadak Yojana (PMGSY) is a flagship rural development program in India, initiated to provide all-weather road connectivity to eligible unconnected habitations. Over the years, the program has evolved through different phases or schemes (PMGSY-I, PMGSY-II, RCPLWEA, etc.), each with potentially distinct objectives, funding mechanisms, and project </a:t>
            </a:r>
            <a:r>
              <a:rPr lang="en-US" sz="2000" dirty="0" err="1"/>
              <a:t>specifications.For</a:t>
            </a:r>
            <a:r>
              <a:rPr lang="en-US" sz="2000" dirty="0"/>
              <a:t> government bodies, infrastructure planners, and policy analysts, efficiently categorizing thousands of ongoing and completed projects is crucial for effective monitoring, transparent budget allocation, and assessing the long-term impact of these schemes. Manual classification is time-consuming, prone to errors, and scales </a:t>
            </a:r>
            <a:r>
              <a:rPr lang="en-US" sz="2000" dirty="0" err="1"/>
              <a:t>poorly.Your</a:t>
            </a:r>
            <a:r>
              <a:rPr lang="en-US" sz="2000" dirty="0"/>
              <a:t> specific task is to design, build, and evaluate a machine learning model that can automatically classify a road or bridge construction project into its correct PMGSY_SCHEME based on its physical and financial characteristics.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 </a:t>
            </a:r>
            <a:endParaRPr lang="en-US" sz="44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05" y="1142242"/>
            <a:ext cx="11613485" cy="57157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CF34DB-47A0-9EF0-7F1B-71A6D170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77601"/>
              </p:ext>
            </p:extLst>
          </p:nvPr>
        </p:nvGraphicFramePr>
        <p:xfrm>
          <a:off x="216105" y="1142242"/>
          <a:ext cx="11613484" cy="5212836"/>
        </p:xfrm>
        <a:graphic>
          <a:graphicData uri="http://schemas.openxmlformats.org/drawingml/2006/table">
            <a:tbl>
              <a:tblPr/>
              <a:tblGrid>
                <a:gridCol w="5806742">
                  <a:extLst>
                    <a:ext uri="{9D8B030D-6E8A-4147-A177-3AD203B41FA5}">
                      <a16:colId xmlns:a16="http://schemas.microsoft.com/office/drawing/2014/main" val="2890886637"/>
                    </a:ext>
                  </a:extLst>
                </a:gridCol>
                <a:gridCol w="5806742">
                  <a:extLst>
                    <a:ext uri="{9D8B030D-6E8A-4147-A177-3AD203B41FA5}">
                      <a16:colId xmlns:a16="http://schemas.microsoft.com/office/drawing/2014/main" val="531572560"/>
                    </a:ext>
                  </a:extLst>
                </a:gridCol>
              </a:tblGrid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Category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Technology / Tool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90057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/>
                        <a:t>Cloud Platform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Cloud Lite (Watsonx.ai, Deployment Spaces)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351172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/>
                        <a:t>AutoML Tool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AutoAI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565212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Programming Language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52259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Data Handling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28169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Model Evaluation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 (for F1 Score, Accuracy,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485962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/>
                        <a:t>Deployment Method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Watsonx Deployment Space (Online REST API)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4200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Model Used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XGBoost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12320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Input Format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Structured CSV / JSON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5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pPr marL="305435" indent="-305435"/>
            <a:r>
              <a:rPr lang="en-US" sz="4400" b="1" dirty="0">
                <a:latin typeface="Arial"/>
                <a:ea typeface="+mn-lt"/>
                <a:cs typeface="+mn-lt"/>
              </a:rPr>
              <a:t>Wow factor </a:t>
            </a:r>
            <a:endParaRPr lang="en-US" sz="4400" dirty="0">
              <a:latin typeface="Arial"/>
              <a:ea typeface="+mn-lt"/>
              <a:cs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80160"/>
            <a:ext cx="11107887" cy="5056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Wow Factor : </a:t>
            </a:r>
            <a:r>
              <a:rPr lang="en-US" sz="1800" dirty="0"/>
              <a:t>This project transforms traditional rural infrastructure monitoring into a data-driven, intelligent system using cloud-based machine learning. With just a simple JSON input, our deployed model can instantly classify PMGSY schemes with </a:t>
            </a:r>
            <a:r>
              <a:rPr lang="en-US" sz="1800" b="1" dirty="0"/>
              <a:t>high accuracy (F1 Score: 0.876)</a:t>
            </a:r>
            <a:r>
              <a:rPr lang="en-US" sz="1800" dirty="0"/>
              <a:t> — all without writing a single line of model code, thanks to IBM </a:t>
            </a:r>
            <a:r>
              <a:rPr lang="en-US" sz="1800" dirty="0" err="1"/>
              <a:t>Watsonx</a:t>
            </a:r>
            <a:r>
              <a:rPr lang="en-US" sz="1800" dirty="0"/>
              <a:t> </a:t>
            </a:r>
            <a:r>
              <a:rPr lang="en-US" sz="1800" dirty="0" err="1"/>
              <a:t>AutoAI</a:t>
            </a:r>
            <a:r>
              <a:rPr lang="en-US" sz="1800" dirty="0"/>
              <a:t>.</a:t>
            </a:r>
            <a:endParaRPr lang="en-US" sz="1800" b="1" dirty="0"/>
          </a:p>
          <a:p>
            <a:r>
              <a:rPr lang="en-US" sz="1800" b="1" dirty="0"/>
              <a:t> Real-Time Predictions:</a:t>
            </a:r>
            <a:br>
              <a:rPr lang="en-US" sz="1800" dirty="0"/>
            </a:br>
            <a:r>
              <a:rPr lang="en-US" sz="1800" dirty="0"/>
              <a:t>Model deployed as a REST API predicts the PMGSY scheme instantly from structured JSON input.</a:t>
            </a:r>
          </a:p>
          <a:p>
            <a:r>
              <a:rPr lang="en-US" sz="1800" b="1" dirty="0"/>
              <a:t> No-Code Model Training:</a:t>
            </a:r>
            <a:br>
              <a:rPr lang="en-US" sz="1800" dirty="0"/>
            </a:br>
            <a:r>
              <a:rPr lang="en-US" sz="1800" dirty="0"/>
              <a:t>Utilized IBM </a:t>
            </a:r>
            <a:r>
              <a:rPr lang="en-US" sz="1800" dirty="0" err="1"/>
              <a:t>Watsonx</a:t>
            </a:r>
            <a:r>
              <a:rPr lang="en-US" sz="1800" dirty="0"/>
              <a:t> </a:t>
            </a:r>
            <a:r>
              <a:rPr lang="en-US" sz="1800" dirty="0" err="1"/>
              <a:t>AutoAI</a:t>
            </a:r>
            <a:r>
              <a:rPr lang="en-US" sz="1800" dirty="0"/>
              <a:t> to build and tune the best-performing model without manual coding.</a:t>
            </a:r>
          </a:p>
          <a:p>
            <a:r>
              <a:rPr lang="en-US" sz="1800" b="1" dirty="0"/>
              <a:t>High Accuracy Achieved:</a:t>
            </a:r>
            <a:br>
              <a:rPr lang="en-US" sz="1800" dirty="0"/>
            </a:br>
            <a:r>
              <a:rPr lang="en-US" sz="1800" dirty="0"/>
              <a:t>Achieved a macro F1 Score of </a:t>
            </a:r>
            <a:r>
              <a:rPr lang="en-US" sz="1800" b="1" dirty="0"/>
              <a:t>0.876</a:t>
            </a:r>
            <a:r>
              <a:rPr lang="en-US" sz="1800" dirty="0"/>
              <a:t>, ensuring dependable classification across multiple schemes.</a:t>
            </a:r>
          </a:p>
          <a:p>
            <a:r>
              <a:rPr lang="en-US" sz="1800" b="1" dirty="0"/>
              <a:t> Government Dataset Used:</a:t>
            </a:r>
            <a:br>
              <a:rPr lang="en-US" sz="1800" dirty="0"/>
            </a:br>
            <a:r>
              <a:rPr lang="en-US" sz="1800" dirty="0"/>
              <a:t>Trained on real-world PMGSY data from </a:t>
            </a:r>
            <a:r>
              <a:rPr lang="en-US" sz="1800" b="1" dirty="0"/>
              <a:t>AI Kosh</a:t>
            </a:r>
            <a:r>
              <a:rPr lang="en-US" sz="1800" dirty="0"/>
              <a:t>, covering road, bridge, and financial metrics.</a:t>
            </a:r>
          </a:p>
          <a:p>
            <a:r>
              <a:rPr lang="en-US" sz="1800" b="1" dirty="0"/>
              <a:t> Fully Cloud-Based:</a:t>
            </a:r>
            <a:br>
              <a:rPr lang="en-US" sz="1800" dirty="0"/>
            </a:br>
            <a:r>
              <a:rPr lang="en-US" sz="1800" dirty="0"/>
              <a:t>Hosted on IBM Cloud Lite with end-to-end workflow — from training to deployment — in one platform.</a:t>
            </a:r>
          </a:p>
          <a:p>
            <a:r>
              <a:rPr lang="en-US" sz="1800" b="1" dirty="0"/>
              <a:t> Policy Impact Potential:</a:t>
            </a:r>
            <a:br>
              <a:rPr lang="en-US" sz="1800" dirty="0"/>
            </a:br>
            <a:r>
              <a:rPr lang="en-US" sz="1800" dirty="0"/>
              <a:t>Enables scalable, intelligent decision-making for rural infrastructure planning and budget allocation.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" indent="-305435"/>
            <a:r>
              <a:rPr lang="en-US" sz="4400" b="1" dirty="0">
                <a:latin typeface="Arial"/>
                <a:ea typeface="+mn-lt"/>
                <a:cs typeface="+mn-lt"/>
              </a:rPr>
              <a:t>End users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52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/>
              <a:t>End Users :  </a:t>
            </a:r>
            <a:r>
              <a:rPr lang="en-US" sz="1500" dirty="0"/>
              <a:t>This solution is designed for use by government departments, planners, analysts, and implementation agencies involved in rural infrastructure projects. It enables faster classification, smarter decision-making, and scalable integration into digital governance systems.</a:t>
            </a:r>
            <a:endParaRPr lang="en-US" sz="1500" b="1" dirty="0"/>
          </a:p>
          <a:p>
            <a:r>
              <a:rPr lang="en-US" sz="1500" b="1" dirty="0"/>
              <a:t>Government Departments:</a:t>
            </a:r>
            <a:br>
              <a:rPr lang="en-US" sz="1500" dirty="0"/>
            </a:br>
            <a:r>
              <a:rPr lang="en-US" sz="1500" dirty="0"/>
              <a:t>Rural development departments at the state and central levels can use the model to classify projects quickly, improving efficiency and reducing manual workload.</a:t>
            </a:r>
          </a:p>
          <a:p>
            <a:r>
              <a:rPr lang="en-US" sz="1500" b="1" dirty="0"/>
              <a:t>Policy Makers and Planners :</a:t>
            </a:r>
            <a:br>
              <a:rPr lang="en-US" sz="1500" dirty="0"/>
            </a:br>
            <a:r>
              <a:rPr lang="en-US" sz="1500" dirty="0"/>
              <a:t>Infrastructure planners and policy analysts can use scheme classifications to guide fund allocation, project tracking, and long-term planning.</a:t>
            </a:r>
          </a:p>
          <a:p>
            <a:r>
              <a:rPr lang="en-US" sz="1500" b="1" dirty="0"/>
              <a:t>Implementation Agencies :</a:t>
            </a:r>
            <a:br>
              <a:rPr lang="en-US" sz="1500" dirty="0"/>
            </a:br>
            <a:r>
              <a:rPr lang="en-US" sz="1500" dirty="0"/>
              <a:t>Public works departments and contractors can use scheme-level insights to organize, schedule, and manage on-ground project execution effectively.</a:t>
            </a:r>
          </a:p>
          <a:p>
            <a:r>
              <a:rPr lang="en-US" sz="1500" b="1" dirty="0"/>
              <a:t>Data Analysts : </a:t>
            </a:r>
            <a:br>
              <a:rPr lang="en-US" sz="1500" dirty="0"/>
            </a:br>
            <a:r>
              <a:rPr lang="en-US" sz="1500" dirty="0"/>
              <a:t>Those working with government datasets can integrate the model into reporting tools and dashboards to automate tagging and generate insights.</a:t>
            </a:r>
          </a:p>
          <a:p>
            <a:r>
              <a:rPr lang="en-US" sz="1500" b="1" dirty="0"/>
              <a:t>AI/ML Researchers :</a:t>
            </a:r>
            <a:br>
              <a:rPr lang="en-US" sz="1500" dirty="0"/>
            </a:br>
            <a:r>
              <a:rPr lang="en-US" sz="1500" dirty="0"/>
              <a:t>Researchers in machine learning and public infrastructure analytics can use this project as a foundation for developing more advanced or specialized models.</a:t>
            </a:r>
          </a:p>
          <a:p>
            <a:r>
              <a:rPr lang="en-US" sz="1500" b="1" dirty="0"/>
              <a:t>Digital Governance Bodies :</a:t>
            </a:r>
            <a:br>
              <a:rPr lang="en-US" sz="1500" dirty="0"/>
            </a:br>
            <a:r>
              <a:rPr lang="en-US" sz="1500" dirty="0"/>
              <a:t>Government bodies and organizations promoting digital transformation can incorporate this system into portals and apps for real-time project intelligence.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D6B61-C92A-DA53-B4F6-CF971B375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37BBCA-604A-FBD1-BA02-723B3383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81" y="70743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EE1958-B03C-F141-601C-C73BFECC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632" y="1232452"/>
            <a:ext cx="8949115" cy="4673600"/>
          </a:xfr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332EE22A-61F2-FC15-D143-9C86D666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8" y="1232452"/>
            <a:ext cx="243230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multiple pipelines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selected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 based on F1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/>
              <a:t>Included </a:t>
            </a:r>
            <a:r>
              <a:rPr lang="en-US" b="1" dirty="0"/>
              <a:t>automated preprocessing and feature engineering </a:t>
            </a:r>
            <a:r>
              <a:rPr lang="en-US" dirty="0"/>
              <a:t>steps.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6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597F-E873-2DCD-E527-04BCDCC8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EE4FE-5C69-DA3A-7B79-013BEC2A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2FA3A-6EBF-0228-2276-1CEB8FB15E13}"/>
              </a:ext>
            </a:extLst>
          </p:cNvPr>
          <p:cNvSpPr txBox="1"/>
          <p:nvPr/>
        </p:nvSpPr>
        <p:spPr>
          <a:xfrm>
            <a:off x="467334" y="1232452"/>
            <a:ext cx="197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5A72FF-73E4-1F3B-433F-6BEBCB4E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338" y="1362456"/>
            <a:ext cx="8915327" cy="47933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1031F1-F9EB-FF16-CAB7-2523A894E749}"/>
              </a:ext>
            </a:extLst>
          </p:cNvPr>
          <p:cNvSpPr txBox="1"/>
          <p:nvPr/>
        </p:nvSpPr>
        <p:spPr>
          <a:xfrm>
            <a:off x="581192" y="1232452"/>
            <a:ext cx="20522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Metric Matters: </a:t>
            </a:r>
            <a:r>
              <a:rPr lang="en-US" sz="1400" b="1" dirty="0"/>
              <a:t>Choosing the right evaluation metric like F1 or Accuracy directly impacts the </a:t>
            </a:r>
            <a:r>
              <a:rPr lang="en-US" sz="1400" dirty="0"/>
              <a:t>model’s learning focus.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Tailored Optimization: Experiment settings </a:t>
            </a:r>
            <a:r>
              <a:rPr lang="en-US" sz="1400" b="1" dirty="0"/>
              <a:t>allow customization of what the model should prioritize—precision, recall</a:t>
            </a:r>
            <a:r>
              <a:rPr lang="en-US" sz="1400" dirty="0"/>
              <a:t>, or overall balance.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Strategic Selection: For </a:t>
            </a:r>
            <a:r>
              <a:rPr lang="en-US" sz="1400" b="1" dirty="0"/>
              <a:t>RURAL_ML_PROJECT classification, accuracy ensures correct scheme </a:t>
            </a:r>
            <a:r>
              <a:rPr lang="en-US" sz="1400" dirty="0"/>
              <a:t>assignment across varied project types.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5320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C9C67E-B47C-F9CC-D3A0-0A8B8B3B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336" y="1232452"/>
            <a:ext cx="9036330" cy="45854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AD796-AA93-89F5-55B7-E1FD1CEB76BF}"/>
              </a:ext>
            </a:extLst>
          </p:cNvPr>
          <p:cNvSpPr txBox="1"/>
          <p:nvPr/>
        </p:nvSpPr>
        <p:spPr>
          <a:xfrm>
            <a:off x="467334" y="1232452"/>
            <a:ext cx="19741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</a:t>
            </a:r>
            <a:r>
              <a:rPr lang="en-US" b="1" dirty="0"/>
              <a:t>trained using IBM </a:t>
            </a:r>
            <a:r>
              <a:rPr lang="en-US" b="1" dirty="0" err="1"/>
              <a:t>Watsonx</a:t>
            </a:r>
            <a:r>
              <a:rPr lang="en-US" b="1" dirty="0"/>
              <a:t> </a:t>
            </a:r>
            <a:r>
              <a:rPr lang="en-US" b="1" dirty="0" err="1"/>
              <a:t>AutoAI</a:t>
            </a:r>
            <a:r>
              <a:rPr lang="en-US" b="1" dirty="0"/>
              <a:t> selected </a:t>
            </a:r>
            <a:r>
              <a:rPr lang="en-US" b="1" dirty="0" err="1"/>
              <a:t>XGBoost</a:t>
            </a:r>
            <a:r>
              <a:rPr lang="en-US" b="1" dirty="0"/>
              <a:t> </a:t>
            </a:r>
            <a:r>
              <a:rPr lang="en-US" dirty="0"/>
              <a:t>as the best-performing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a </a:t>
            </a:r>
            <a:r>
              <a:rPr lang="en-US" b="1" dirty="0"/>
              <a:t>strong F1 Macro Score of 0.812, indicating high accuracy </a:t>
            </a:r>
            <a:r>
              <a:rPr lang="en-US" dirty="0"/>
              <a:t>across all PMGSY scheme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332</TotalTime>
  <Words>1283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 RURAL_ML_PROJECT Using ML</vt:lpstr>
      <vt:lpstr>OUTLINE</vt:lpstr>
      <vt:lpstr>Problem Statement</vt:lpstr>
      <vt:lpstr>TECHNOLOGY USED </vt:lpstr>
      <vt:lpstr>Wow factor </vt:lpstr>
      <vt:lpstr>End users</vt:lpstr>
      <vt:lpstr>Result</vt:lpstr>
      <vt:lpstr>Result</vt:lpstr>
      <vt:lpstr>Result</vt:lpstr>
      <vt:lpstr>Conclusion</vt:lpstr>
      <vt:lpstr>PowerPoint Presentation</vt:lpstr>
      <vt:lpstr>References</vt:lpstr>
      <vt:lpstr>GitHub Link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 hari.s</cp:lastModifiedBy>
  <cp:revision>29</cp:revision>
  <dcterms:created xsi:type="dcterms:W3CDTF">2021-05-26T16:50:10Z</dcterms:created>
  <dcterms:modified xsi:type="dcterms:W3CDTF">2025-08-04T18:27:49Z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