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F5FF82-E5F8-3F48-B4BC-5A4C142A2964}">
          <p14:sldIdLst>
            <p14:sldId id="256"/>
            <p14:sldId id="257"/>
            <p14:sldId id="258"/>
          </p14:sldIdLst>
        </p14:section>
        <p14:section name="Untitled Section" id="{72D9C195-A6C7-EC48-9379-B5B69C291203}">
          <p14:sldIdLst>
            <p14:sldId id="259"/>
            <p14:sldId id="260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85" autoAdjust="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programmer_sri:Documents:Pycharm_Projects:IGT_assignment:Carrier_result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programmer_sri:Documents:Pycharm_Projects:IGT_assignment:Scores%20for%20individual_month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:Users:programmer_sri:Documents:Pycharm_Projects:IGT_assignment:Scores%20for%20individual_dat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692186124724"/>
          <c:y val="0.0583756125875107"/>
          <c:w val="0.883784803985087"/>
          <c:h val="0.479349155312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Carrier_results.csv!$L$1</c:f>
              <c:strCache>
                <c:ptCount val="1"/>
                <c:pt idx="0">
                  <c:v>Final_test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Carrier_results.csv!$K$2:$K$20</c:f>
              <c:strCache>
                <c:ptCount val="19"/>
                <c:pt idx="0">
                  <c:v>Hawaiian Airlines Inc.</c:v>
                </c:pt>
                <c:pt idx="1">
                  <c:v>JetBlue Airways</c:v>
                </c:pt>
                <c:pt idx="2">
                  <c:v>Frontier Airlines Inc.</c:v>
                </c:pt>
                <c:pt idx="3">
                  <c:v>Pinnacle Airlines Inc.</c:v>
                </c:pt>
                <c:pt idx="4">
                  <c:v>Alaska Airlines Inc.</c:v>
                </c:pt>
                <c:pt idx="5">
                  <c:v>Northwest Airlines Inc.</c:v>
                </c:pt>
                <c:pt idx="6">
                  <c:v>AirTran Airways Corporation</c:v>
                </c:pt>
                <c:pt idx="7">
                  <c:v>Skywest Airlines Inc.</c:v>
                </c:pt>
                <c:pt idx="8">
                  <c:v>Delta Air Lines Inc.</c:v>
                </c:pt>
                <c:pt idx="9">
                  <c:v>US Airways Inc. (Merged with America West 9/05. Reporting for both starting 10/07.)</c:v>
                </c:pt>
                <c:pt idx="10">
                  <c:v>Southwest Airlines Co.</c:v>
                </c:pt>
                <c:pt idx="11">
                  <c:v>Continental Air Lines Inc.</c:v>
                </c:pt>
                <c:pt idx="12">
                  <c:v>American Airlines Inc.</c:v>
                </c:pt>
                <c:pt idx="13">
                  <c:v>Atlantic Southeast Airlines</c:v>
                </c:pt>
                <c:pt idx="14">
                  <c:v>Comair Inc.</c:v>
                </c:pt>
                <c:pt idx="15">
                  <c:v>American Eagle Airlines Inc.</c:v>
                </c:pt>
                <c:pt idx="16">
                  <c:v>United Air Lines Inc.</c:v>
                </c:pt>
                <c:pt idx="17">
                  <c:v>Expressjet Airlines Inc.</c:v>
                </c:pt>
                <c:pt idx="18">
                  <c:v>Mesa Airlines Inc.</c:v>
                </c:pt>
              </c:strCache>
            </c:strRef>
          </c:cat>
          <c:val>
            <c:numRef>
              <c:f>Carrier_results.csv!$L$2:$L$20</c:f>
              <c:numCache>
                <c:formatCode>0.0%</c:formatCode>
                <c:ptCount val="19"/>
                <c:pt idx="0">
                  <c:v>0.0554035567715458</c:v>
                </c:pt>
                <c:pt idx="1">
                  <c:v>0.0916552667578659</c:v>
                </c:pt>
                <c:pt idx="2">
                  <c:v>0.101231190150478</c:v>
                </c:pt>
                <c:pt idx="3">
                  <c:v>0.170998632010943</c:v>
                </c:pt>
                <c:pt idx="4">
                  <c:v>0.172366621067031</c:v>
                </c:pt>
                <c:pt idx="5">
                  <c:v>0.195622435020519</c:v>
                </c:pt>
                <c:pt idx="6">
                  <c:v>0.199726402188782</c:v>
                </c:pt>
                <c:pt idx="7">
                  <c:v>0.223666210670314</c:v>
                </c:pt>
                <c:pt idx="8">
                  <c:v>0.225718194254445</c:v>
                </c:pt>
                <c:pt idx="9">
                  <c:v>0.270177838577291</c:v>
                </c:pt>
                <c:pt idx="10">
                  <c:v>0.274965800273597</c:v>
                </c:pt>
                <c:pt idx="11">
                  <c:v>0.27906976744186</c:v>
                </c:pt>
                <c:pt idx="12">
                  <c:v>0.296853625170998</c:v>
                </c:pt>
                <c:pt idx="13">
                  <c:v>0.298221614227086</c:v>
                </c:pt>
                <c:pt idx="14">
                  <c:v>0.331043956043956</c:v>
                </c:pt>
                <c:pt idx="15">
                  <c:v>0.359097127222982</c:v>
                </c:pt>
                <c:pt idx="16">
                  <c:v>0.359781121751026</c:v>
                </c:pt>
                <c:pt idx="17">
                  <c:v>0.368673050615595</c:v>
                </c:pt>
                <c:pt idx="18">
                  <c:v>0.385088919288645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405544"/>
        <c:axId val="2143408488"/>
      </c:barChart>
      <c:catAx>
        <c:axId val="21434055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408488"/>
        <c:crosses val="autoZero"/>
        <c:auto val="1"/>
        <c:lblAlgn val="ctr"/>
        <c:lblOffset val="100"/>
        <c:noMultiLvlLbl val="0"/>
      </c:catAx>
      <c:valAx>
        <c:axId val="2143408488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2143405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'Scores for individual_month.csv'!$L$1</c:f>
              <c:strCache>
                <c:ptCount val="1"/>
                <c:pt idx="0">
                  <c:v>Final_test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'Scores for individual_month.csv'!$K$2:$K$13</c:f>
              <c:strCache>
                <c:ptCount val="12"/>
                <c:pt idx="0">
                  <c:v>November</c:v>
                </c:pt>
                <c:pt idx="1">
                  <c:v>October</c:v>
                </c:pt>
                <c:pt idx="2">
                  <c:v>September</c:v>
                </c:pt>
                <c:pt idx="3">
                  <c:v>April</c:v>
                </c:pt>
                <c:pt idx="4">
                  <c:v>January</c:v>
                </c:pt>
                <c:pt idx="5">
                  <c:v>December</c:v>
                </c:pt>
                <c:pt idx="6">
                  <c:v>February</c:v>
                </c:pt>
                <c:pt idx="7">
                  <c:v>August</c:v>
                </c:pt>
                <c:pt idx="8">
                  <c:v>May</c:v>
                </c:pt>
                <c:pt idx="9">
                  <c:v>July</c:v>
                </c:pt>
                <c:pt idx="10">
                  <c:v>March</c:v>
                </c:pt>
                <c:pt idx="11">
                  <c:v>June</c:v>
                </c:pt>
              </c:strCache>
            </c:strRef>
          </c:cat>
          <c:val>
            <c:numRef>
              <c:f>'Scores for individual_month.csv'!$L$2:$L$13</c:f>
              <c:numCache>
                <c:formatCode>0.0%</c:formatCode>
                <c:ptCount val="12"/>
                <c:pt idx="0">
                  <c:v>0.224999999999999</c:v>
                </c:pt>
                <c:pt idx="1">
                  <c:v>0.379032258064516</c:v>
                </c:pt>
                <c:pt idx="2">
                  <c:v>0.491666666666666</c:v>
                </c:pt>
                <c:pt idx="3">
                  <c:v>0.525</c:v>
                </c:pt>
                <c:pt idx="4">
                  <c:v>0.556451612903225</c:v>
                </c:pt>
                <c:pt idx="5">
                  <c:v>0.580645161290322</c:v>
                </c:pt>
                <c:pt idx="6">
                  <c:v>0.587719298245614</c:v>
                </c:pt>
                <c:pt idx="7">
                  <c:v>0.620967741935483</c:v>
                </c:pt>
                <c:pt idx="8">
                  <c:v>0.629032258064516</c:v>
                </c:pt>
                <c:pt idx="9">
                  <c:v>0.629032258064516</c:v>
                </c:pt>
                <c:pt idx="10">
                  <c:v>0.653225806451613</c:v>
                </c:pt>
                <c:pt idx="11">
                  <c:v>0.675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782840"/>
        <c:axId val="2146821832"/>
      </c:barChart>
      <c:catAx>
        <c:axId val="21327828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821832"/>
        <c:crosses val="autoZero"/>
        <c:auto val="1"/>
        <c:lblAlgn val="ctr"/>
        <c:lblOffset val="100"/>
        <c:noMultiLvlLbl val="0"/>
      </c:catAx>
      <c:valAx>
        <c:axId val="2146821832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2132782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'Scores for individual_date.csv'!$L$1</c:f>
              <c:strCache>
                <c:ptCount val="1"/>
                <c:pt idx="0">
                  <c:v>Final_test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'Scores for individual_date.csv'!$K$2:$K$8</c:f>
              <c:strCache>
                <c:ptCount val="7"/>
                <c:pt idx="0">
                  <c:v>Sunday</c:v>
                </c:pt>
                <c:pt idx="1">
                  <c:v>Tuesday</c:v>
                </c:pt>
                <c:pt idx="2">
                  <c:v>Saturday</c:v>
                </c:pt>
                <c:pt idx="3">
                  <c:v>Wednesday</c:v>
                </c:pt>
                <c:pt idx="4">
                  <c:v>Thursday</c:v>
                </c:pt>
                <c:pt idx="5">
                  <c:v>Monday</c:v>
                </c:pt>
                <c:pt idx="6">
                  <c:v>Friday</c:v>
                </c:pt>
              </c:strCache>
            </c:strRef>
          </c:cat>
          <c:val>
            <c:numRef>
              <c:f>'Scores for individual_date.csv'!$L$2:$L$8</c:f>
              <c:numCache>
                <c:formatCode>0%</c:formatCode>
                <c:ptCount val="7"/>
                <c:pt idx="0">
                  <c:v>0.403846153846153</c:v>
                </c:pt>
                <c:pt idx="1">
                  <c:v>0.419047619047619</c:v>
                </c:pt>
                <c:pt idx="2">
                  <c:v>0.461538461538461</c:v>
                </c:pt>
                <c:pt idx="3">
                  <c:v>0.471428571428571</c:v>
                </c:pt>
                <c:pt idx="4">
                  <c:v>0.514423076923077</c:v>
                </c:pt>
                <c:pt idx="5">
                  <c:v>0.542857142857142</c:v>
                </c:pt>
                <c:pt idx="6">
                  <c:v>0.639423076923076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877640"/>
        <c:axId val="2142352232"/>
      </c:barChart>
      <c:catAx>
        <c:axId val="2142877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352232"/>
        <c:crosses val="autoZero"/>
        <c:auto val="1"/>
        <c:lblAlgn val="ctr"/>
        <c:lblOffset val="100"/>
        <c:noMultiLvlLbl val="0"/>
      </c:catAx>
      <c:valAx>
        <c:axId val="21423522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2877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05/05/18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05/05/18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rihari4mbatech/IGT_assignment/blob/master/IGT_Data_Analysis-Updated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rihari4mbatech/IGT_assignment/blob/master/IGT_delay_prediction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IGT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Srihari Kodam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2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stuck in an airport and would like to know solution for below questions</a:t>
            </a:r>
          </a:p>
          <a:p>
            <a:pPr lvl="1"/>
            <a:r>
              <a:rPr lang="en-GB" dirty="0"/>
              <a:t>Which carrier performs better?</a:t>
            </a:r>
            <a:endParaRPr lang="en-US" dirty="0"/>
          </a:p>
          <a:p>
            <a:pPr lvl="1"/>
            <a:r>
              <a:rPr lang="en-GB" dirty="0"/>
              <a:t>When is the best time of day/day of week/time of year to fly to minimise delays?</a:t>
            </a:r>
            <a:endParaRPr lang="en-US" dirty="0"/>
          </a:p>
          <a:p>
            <a:pPr lvl="1"/>
            <a:r>
              <a:rPr lang="en-GB" dirty="0"/>
              <a:t>Do older planes suffer more delays?</a:t>
            </a:r>
            <a:endParaRPr lang="en-US" dirty="0"/>
          </a:p>
          <a:p>
            <a:pPr lvl="1"/>
            <a:r>
              <a:rPr lang="en-GB" dirty="0"/>
              <a:t>Can you detect cascading failures as delays in one airport create delays in others? Are there critical links in the system</a:t>
            </a:r>
            <a:r>
              <a:rPr lang="en-GB" dirty="0" smtClean="0"/>
              <a:t>? </a:t>
            </a:r>
            <a:endParaRPr lang="en-US" dirty="0"/>
          </a:p>
          <a:p>
            <a:pPr lvl="1"/>
            <a:r>
              <a:rPr lang="en-GB" dirty="0"/>
              <a:t>Create a model to predict flight delays</a:t>
            </a:r>
            <a:endParaRPr lang="en-US" dirty="0"/>
          </a:p>
          <a:p>
            <a:pPr lvl="1"/>
            <a:r>
              <a:rPr lang="en-GB" dirty="0"/>
              <a:t>How well does weather predict plane delays?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Problem statements</a:t>
            </a:r>
          </a:p>
          <a:p>
            <a:r>
              <a:rPr lang="en-US" dirty="0" smtClean="0"/>
              <a:t>Data accumulation</a:t>
            </a:r>
          </a:p>
          <a:p>
            <a:r>
              <a:rPr lang="en-US" dirty="0" smtClean="0"/>
              <a:t>Data understanding and accumulation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Solving Q1,Q2,Q3 </a:t>
            </a:r>
          </a:p>
          <a:p>
            <a:r>
              <a:rPr lang="en-US" dirty="0" smtClean="0"/>
              <a:t>Building Model to solve Q4</a:t>
            </a:r>
          </a:p>
          <a:p>
            <a:r>
              <a:rPr lang="en-US" dirty="0" smtClean="0"/>
              <a:t>Solving Q5</a:t>
            </a:r>
          </a:p>
          <a:p>
            <a:r>
              <a:rPr lang="en-US" dirty="0" smtClean="0"/>
              <a:t>Presenting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This project </a:t>
            </a:r>
            <a:r>
              <a:rPr lang="en-US" dirty="0" err="1" smtClean="0"/>
              <a:t>jupyter</a:t>
            </a:r>
            <a:r>
              <a:rPr lang="en-US" dirty="0" smtClean="0"/>
              <a:t> notebooks are placed on </a:t>
            </a:r>
            <a:r>
              <a:rPr lang="en-US" dirty="0" err="1" smtClean="0"/>
              <a:t>GitHub</a:t>
            </a:r>
            <a:r>
              <a:rPr lang="en-US" dirty="0" smtClean="0"/>
              <a:t> link: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/srihari4mbatech/</a:t>
            </a:r>
            <a:r>
              <a:rPr lang="en-US" dirty="0" err="1">
                <a:hlinkClick r:id="rId2"/>
              </a:rPr>
              <a:t>IGT_assignment</a:t>
            </a:r>
            <a:r>
              <a:rPr lang="en-US" dirty="0">
                <a:hlinkClick r:id="rId2"/>
              </a:rPr>
              <a:t>/blob/master/</a:t>
            </a:r>
            <a:r>
              <a:rPr lang="en-US" dirty="0" err="1">
                <a:hlinkClick r:id="rId2"/>
              </a:rPr>
              <a:t>IGT_Data_Analysis-Updated.ipynb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6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carrier performs better?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872434"/>
              </p:ext>
            </p:extLst>
          </p:nvPr>
        </p:nvGraphicFramePr>
        <p:xfrm>
          <a:off x="2783933" y="1417638"/>
          <a:ext cx="5293267" cy="302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02" y="1903575"/>
            <a:ext cx="2460335" cy="29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As per the </a:t>
            </a:r>
            <a:r>
              <a:rPr lang="en-US" sz="1100" dirty="0" err="1" smtClean="0"/>
              <a:t>analysed</a:t>
            </a:r>
            <a:r>
              <a:rPr lang="en-US" sz="1100" dirty="0" smtClean="0"/>
              <a:t> data Hawaiian Airlines has Least delayed mean and least percentage of delayed flights.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I have used statistical technic to calculated control measures of </a:t>
            </a:r>
            <a:r>
              <a:rPr lang="en-US" sz="1100" dirty="0" err="1" smtClean="0"/>
              <a:t>DepDelay</a:t>
            </a:r>
            <a:r>
              <a:rPr lang="en-US" sz="1100" dirty="0" smtClean="0"/>
              <a:t> and </a:t>
            </a:r>
            <a:r>
              <a:rPr lang="en-US" sz="1100" dirty="0" err="1" smtClean="0"/>
              <a:t>ArrDelay</a:t>
            </a:r>
            <a:r>
              <a:rPr lang="en-US" sz="1100" dirty="0" smtClean="0"/>
              <a:t> for each flight and tried to measure the percentage of </a:t>
            </a:r>
            <a:r>
              <a:rPr lang="en-US" sz="1100" dirty="0" err="1" smtClean="0"/>
              <a:t>DepDelayed</a:t>
            </a:r>
            <a:r>
              <a:rPr lang="en-US" sz="1100" dirty="0" smtClean="0"/>
              <a:t> parameter which is crossing LCL and UCL.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Before calculating these statistical measures-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Cancelled Flight rows have been removed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From everyday 25 samples have been picked and its mean have been called.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32247"/>
              </p:ext>
            </p:extLst>
          </p:nvPr>
        </p:nvGraphicFramePr>
        <p:xfrm>
          <a:off x="2877027" y="4438380"/>
          <a:ext cx="5397500" cy="2112120"/>
        </p:xfrm>
        <a:graphic>
          <a:graphicData uri="http://schemas.openxmlformats.org/drawingml/2006/table">
            <a:tbl>
              <a:tblPr/>
              <a:tblGrid>
                <a:gridCol w="1092200"/>
                <a:gridCol w="1536700"/>
                <a:gridCol w="1308100"/>
                <a:gridCol w="1460500"/>
              </a:tblGrid>
              <a:tr h="257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Hawaiian Airlines Inc.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JetBlue Airways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Frontier Airlines Inc.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Per_delay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-0.000339246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0.019981548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0.009184128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-12.02170785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-42.90650026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-15.86463933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DepDelay_x_Ucl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12.02102936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42.94646336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15.88300758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0.000826398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0.017880857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0.009384773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-13.38813315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-45.7180642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-21.32259182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ArrDelay_x_Ucl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13.38978595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45.75382591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21.34136137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 dirty="0"/>
              <a:t>When is the best time of day/day of week/time of year to fly to minimise delays?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9257" y="1630933"/>
            <a:ext cx="246033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As per the </a:t>
            </a:r>
            <a:r>
              <a:rPr lang="en-US" sz="1100" dirty="0" err="1" smtClean="0"/>
              <a:t>analysed</a:t>
            </a:r>
            <a:r>
              <a:rPr lang="en-US" sz="1100" dirty="0" smtClean="0"/>
              <a:t> data November Airlines has Least delayed mean and least percentage of delayed flights.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I have used statistical technic to calculate control measures of </a:t>
            </a:r>
            <a:r>
              <a:rPr lang="en-US" sz="1100" dirty="0" err="1" smtClean="0"/>
              <a:t>DepDelay</a:t>
            </a:r>
            <a:r>
              <a:rPr lang="en-US" sz="1100" dirty="0" smtClean="0"/>
              <a:t> and </a:t>
            </a:r>
            <a:r>
              <a:rPr lang="en-US" sz="1100" dirty="0" err="1" smtClean="0"/>
              <a:t>ArrDelay</a:t>
            </a:r>
            <a:r>
              <a:rPr lang="en-US" sz="1100" dirty="0" smtClean="0"/>
              <a:t> for each flight and tried to measure the percentage of </a:t>
            </a:r>
            <a:r>
              <a:rPr lang="en-US" sz="1100" dirty="0" err="1" smtClean="0"/>
              <a:t>DepDelay</a:t>
            </a:r>
            <a:r>
              <a:rPr lang="en-US" sz="1100" dirty="0" smtClean="0"/>
              <a:t> parameter which is crossing LCL and UCL.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Before calculating these statistical measures-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Cancelled Flight rows have been removed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From everyday 25 samples have been picked and its mean have been called.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181449"/>
              </p:ext>
            </p:extLst>
          </p:nvPr>
        </p:nvGraphicFramePr>
        <p:xfrm>
          <a:off x="3337993" y="1435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54657"/>
              </p:ext>
            </p:extLst>
          </p:nvPr>
        </p:nvGraphicFramePr>
        <p:xfrm>
          <a:off x="3207296" y="4178636"/>
          <a:ext cx="4869904" cy="1955800"/>
        </p:xfrm>
        <a:graphic>
          <a:graphicData uri="http://schemas.openxmlformats.org/drawingml/2006/table">
            <a:tbl>
              <a:tblPr/>
              <a:tblGrid>
                <a:gridCol w="1218772"/>
                <a:gridCol w="1090481"/>
                <a:gridCol w="1398380"/>
                <a:gridCol w="116227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October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0.094344444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0.084495317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0.084311111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-8.288255403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-4.518913484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-4.048988304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DepDelay_x_Ucl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8.476944292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4.687904119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4.217610526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DepDelay_x_test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0.283333333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0.483870968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0.031586111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0.042859001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0.039459259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-9.762613838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-5.76940251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-4.783740944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ArrDelay_x_Ucl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9.82578606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5.855120512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4.862659463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ArrDelay_x_test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0.166666667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0.274193548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0.533333333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200" dirty="0"/>
              <a:t>When is the best time of day/day of week/time of year to fly to minimise delays?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9257" y="1630933"/>
            <a:ext cx="2460335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 smtClean="0"/>
              <a:t>As per the </a:t>
            </a:r>
            <a:r>
              <a:rPr lang="en-US" sz="1100" dirty="0" err="1" smtClean="0"/>
              <a:t>analysed</a:t>
            </a:r>
            <a:r>
              <a:rPr lang="en-US" sz="1100" dirty="0" smtClean="0"/>
              <a:t> data Sunday month has Least delayed mean and least percentage of delayed flights.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I have used statistical technic to calculate control measures of </a:t>
            </a:r>
            <a:r>
              <a:rPr lang="en-US" sz="1100" dirty="0" err="1" smtClean="0"/>
              <a:t>DepDelay</a:t>
            </a:r>
            <a:r>
              <a:rPr lang="en-US" sz="1100" dirty="0" smtClean="0"/>
              <a:t> and </a:t>
            </a:r>
            <a:r>
              <a:rPr lang="en-US" sz="1100" dirty="0" err="1" smtClean="0"/>
              <a:t>ArrDelay</a:t>
            </a:r>
            <a:r>
              <a:rPr lang="en-US" sz="1100" dirty="0" smtClean="0"/>
              <a:t> for each flight and tried to measure the percentage of </a:t>
            </a:r>
            <a:r>
              <a:rPr lang="en-US" sz="1100" dirty="0" err="1" smtClean="0"/>
              <a:t>DepDelay</a:t>
            </a:r>
            <a:r>
              <a:rPr lang="en-US" sz="1100" dirty="0" smtClean="0"/>
              <a:t> parameter which is crossing LCL and UCL.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Before calculating these statistical measures-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Cancelled Flight rows have been removed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dirty="0" smtClean="0"/>
              <a:t>From everyday 25 samples have been picked and its mean have been called.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010462"/>
              </p:ext>
            </p:extLst>
          </p:nvPr>
        </p:nvGraphicFramePr>
        <p:xfrm>
          <a:off x="3207295" y="1274912"/>
          <a:ext cx="46826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36709"/>
              </p:ext>
            </p:extLst>
          </p:nvPr>
        </p:nvGraphicFramePr>
        <p:xfrm>
          <a:off x="3438221" y="4077511"/>
          <a:ext cx="4349092" cy="2387640"/>
        </p:xfrm>
        <a:graphic>
          <a:graphicData uri="http://schemas.openxmlformats.org/drawingml/2006/table">
            <a:tbl>
              <a:tblPr/>
              <a:tblGrid>
                <a:gridCol w="1385813"/>
                <a:gridCol w="1017245"/>
                <a:gridCol w="973017"/>
                <a:gridCol w="973017"/>
              </a:tblGrid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DepDelay_x_Ucl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DepDelay_x_test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ArrDelay_x_bar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ArrDelay_x_Lcl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ArrDelay_x_Ucl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ArrDelay_x_test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64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1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Create a model to predict flight </a:t>
            </a:r>
            <a:r>
              <a:rPr lang="en-US" sz="3200" dirty="0" smtClean="0"/>
              <a:t>delays?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code is available on at the link: </a:t>
            </a:r>
            <a:r>
              <a:rPr lang="en-US" dirty="0" err="1" smtClean="0">
                <a:hlinkClick r:id="rId2"/>
              </a:rPr>
              <a:t>GitHubcode</a:t>
            </a:r>
            <a:r>
              <a:rPr lang="en-US" dirty="0" smtClean="0">
                <a:hlinkClick r:id="rId2"/>
              </a:rPr>
              <a:t> link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dirty="0" err="1" smtClean="0"/>
              <a:t>DNNRegressor</a:t>
            </a:r>
            <a:r>
              <a:rPr lang="en-US" dirty="0" smtClean="0"/>
              <a:t> algorithm to prepare model which can predict future delays</a:t>
            </a:r>
          </a:p>
          <a:p>
            <a:r>
              <a:rPr lang="en-US" dirty="0" smtClean="0"/>
              <a:t>Used 2008 non cancelled data to train and test the model.</a:t>
            </a:r>
          </a:p>
          <a:p>
            <a:r>
              <a:rPr lang="en-US" dirty="0" smtClean="0"/>
              <a:t>To train the model I have used 80 percentage of data and tested with 20% of model.</a:t>
            </a:r>
          </a:p>
          <a:p>
            <a:r>
              <a:rPr lang="en-US" dirty="0" smtClean="0"/>
              <a:t>Used hidden layers of 10,30,30,30,10 and </a:t>
            </a:r>
            <a:r>
              <a:rPr lang="en-US" dirty="0" err="1" smtClean="0"/>
              <a:t>ProximalAdagradOptimizer</a:t>
            </a:r>
            <a:r>
              <a:rPr lang="en-US" dirty="0" smtClean="0"/>
              <a:t> for optimizing loss in the model.</a:t>
            </a:r>
          </a:p>
          <a:p>
            <a:r>
              <a:rPr lang="en-US" dirty="0" smtClean="0"/>
              <a:t>Accuracy of model with train data is 93% and test data is 93%.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/>
              <a:t>How well does weather predict plane delays</a:t>
            </a:r>
            <a:r>
              <a:rPr lang="en-GB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4918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correlation between </a:t>
            </a:r>
            <a:r>
              <a:rPr lang="en-US" sz="1400" dirty="0" err="1" smtClean="0"/>
              <a:t>DepDelay</a:t>
            </a:r>
            <a:r>
              <a:rPr lang="en-US" sz="1400" dirty="0" smtClean="0"/>
              <a:t> and Weather Delay on 2008 is 0.276.</a:t>
            </a:r>
          </a:p>
          <a:p>
            <a:r>
              <a:rPr lang="en-US" sz="1400" dirty="0" smtClean="0"/>
              <a:t>To the built model I have </a:t>
            </a:r>
            <a:r>
              <a:rPr lang="en-US" sz="1400" dirty="0" err="1" smtClean="0"/>
              <a:t>feeded</a:t>
            </a:r>
            <a:r>
              <a:rPr lang="en-US" sz="1400" dirty="0" smtClean="0"/>
              <a:t> only </a:t>
            </a:r>
            <a:r>
              <a:rPr lang="en-US" sz="1400" dirty="0" err="1" smtClean="0"/>
              <a:t>weatherdelay</a:t>
            </a:r>
            <a:r>
              <a:rPr lang="en-US" sz="1400" dirty="0" smtClean="0"/>
              <a:t> information generated from normal distribution, keeping all other values of parameters </a:t>
            </a:r>
            <a:r>
              <a:rPr lang="en-US" sz="1400" smtClean="0"/>
              <a:t>as constant.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4" name="Picture 3" descr="Screen Shot 2018-05-05 at 10.3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3" y="1313230"/>
            <a:ext cx="4166277" cy="27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197</TotalTime>
  <Words>708</Words>
  <Application>Microsoft Macintosh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IGT Assignment</vt:lpstr>
      <vt:lpstr>Situation and problems</vt:lpstr>
      <vt:lpstr>Project steps</vt:lpstr>
      <vt:lpstr>Which carrier performs better?</vt:lpstr>
      <vt:lpstr>When is the best time of day/day of week/time of year to fly to minimise delays?</vt:lpstr>
      <vt:lpstr>When is the best time of day/day of week/time of year to fly to minimise delays?</vt:lpstr>
      <vt:lpstr>Create a model to predict flight delays?</vt:lpstr>
      <vt:lpstr>How well does weather predict plane delays?</vt:lpstr>
    </vt:vector>
  </TitlesOfParts>
  <Company>xxxxxx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IGT Assignment</dc:title>
  <dc:creator>srihari kodam</dc:creator>
  <cp:lastModifiedBy>srihari kodam</cp:lastModifiedBy>
  <cp:revision>21</cp:revision>
  <dcterms:created xsi:type="dcterms:W3CDTF">2018-05-05T13:52:28Z</dcterms:created>
  <dcterms:modified xsi:type="dcterms:W3CDTF">2018-05-05T17:09:58Z</dcterms:modified>
</cp:coreProperties>
</file>