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</p:sldIdLst>
  <p:sldSz cy="5143500" cx="9144000"/>
  <p:notesSz cx="6858000" cy="9144000"/>
  <p:embeddedFontLst>
    <p:embeddedFont>
      <p:font typeface="Montserrat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font" Target="fonts/Montserrat-bold.fntdata"/><Relationship Id="rId12" Type="http://schemas.openxmlformats.org/officeDocument/2006/relationships/slide" Target="slides/slide8.xml"/><Relationship Id="rId56" Type="http://schemas.openxmlformats.org/officeDocument/2006/relationships/font" Target="fonts/Montserrat-regular.fntdata"/><Relationship Id="rId15" Type="http://schemas.openxmlformats.org/officeDocument/2006/relationships/slide" Target="slides/slide11.xml"/><Relationship Id="rId59" Type="http://schemas.openxmlformats.org/officeDocument/2006/relationships/font" Target="fonts/Montserrat-boldItalic.fntdata"/><Relationship Id="rId14" Type="http://schemas.openxmlformats.org/officeDocument/2006/relationships/slide" Target="slides/slide10.xml"/><Relationship Id="rId58" Type="http://schemas.openxmlformats.org/officeDocument/2006/relationships/font" Target="fonts/Montserrat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Shape 4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Shape 4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Shape 4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Shape 4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Shape 5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Shape 5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Shape 5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Shape 6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Shape 6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Shape 6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Shape 6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Shape 6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Shape 6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Shape 6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Shape 6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Shape 7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Shape 7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Shape 7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Shape 7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Shape 7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Shape 7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Shape 7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Shape 7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Shape 7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Shape 7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Shape 7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Shape 7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Shape 7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Shape 7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Overview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Shape 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Shape 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152475"/>
            <a:ext cx="85206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- Classification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" name="Shape 1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" name="Shape 1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" name="Shape 145"/>
          <p:cNvCxnSpPr/>
          <p:nvPr/>
        </p:nvCxnSpPr>
        <p:spPr>
          <a:xfrm rot="10800000">
            <a:off x="2845550" y="1926775"/>
            <a:ext cx="0" cy="222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Shape 146"/>
          <p:cNvCxnSpPr/>
          <p:nvPr/>
        </p:nvCxnSpPr>
        <p:spPr>
          <a:xfrm>
            <a:off x="2845550" y="4153075"/>
            <a:ext cx="2908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Shape 147"/>
          <p:cNvSpPr txBox="1"/>
          <p:nvPr/>
        </p:nvSpPr>
        <p:spPr>
          <a:xfrm>
            <a:off x="1775900" y="2643275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3883350" y="4153075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3347100" y="3313750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3694050" y="3026025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3268075" y="3777200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3694050" y="3503175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4318375" y="2688225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4318375" y="3088475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4674350" y="2872425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4714175" y="2433988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6736400" y="2489663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6736400" y="3088475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/>
        </p:nvSpPr>
        <p:spPr>
          <a:xfrm>
            <a:off x="6890000" y="2349150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Shape 160"/>
          <p:cNvSpPr txBox="1"/>
          <p:nvPr/>
        </p:nvSpPr>
        <p:spPr>
          <a:xfrm>
            <a:off x="6864425" y="2942675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4471975" y="2433988"/>
            <a:ext cx="153600" cy="1536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 txBox="1"/>
          <p:nvPr/>
        </p:nvSpPr>
        <p:spPr>
          <a:xfrm>
            <a:off x="4406700" y="2079050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152475"/>
            <a:ext cx="85206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- Classification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9" name="Shape 1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" name="Shape 1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" name="Shape 171"/>
          <p:cNvCxnSpPr/>
          <p:nvPr/>
        </p:nvCxnSpPr>
        <p:spPr>
          <a:xfrm rot="10800000">
            <a:off x="2845550" y="1926775"/>
            <a:ext cx="0" cy="222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Shape 172"/>
          <p:cNvCxnSpPr/>
          <p:nvPr/>
        </p:nvCxnSpPr>
        <p:spPr>
          <a:xfrm>
            <a:off x="2845550" y="4153075"/>
            <a:ext cx="2908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" name="Shape 173"/>
          <p:cNvSpPr txBox="1"/>
          <p:nvPr/>
        </p:nvSpPr>
        <p:spPr>
          <a:xfrm>
            <a:off x="1775900" y="2643275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Shape 174"/>
          <p:cNvSpPr txBox="1"/>
          <p:nvPr/>
        </p:nvSpPr>
        <p:spPr>
          <a:xfrm>
            <a:off x="3883350" y="4153075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3347100" y="3313750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3694050" y="3026025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3268075" y="3777200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3694050" y="3503175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4318375" y="2688225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4318375" y="3088475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4674350" y="2872425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4714175" y="2433988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6736400" y="2489663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6736400" y="3088475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 txBox="1"/>
          <p:nvPr/>
        </p:nvSpPr>
        <p:spPr>
          <a:xfrm>
            <a:off x="6890000" y="2349150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Shape 186"/>
          <p:cNvSpPr txBox="1"/>
          <p:nvPr/>
        </p:nvSpPr>
        <p:spPr>
          <a:xfrm>
            <a:off x="6864425" y="2942675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4471975" y="2433988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- Regression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Features: Square Footage, Rooms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Label: House Price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Task: Given a house’s size and number of rooms, predict the selling price.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4" name="Shape 1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5" name="Shape 1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311700" y="1152475"/>
            <a:ext cx="85206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- Regression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2" name="Shape 2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3" name="Shape 20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4" name="Shape 204"/>
          <p:cNvCxnSpPr/>
          <p:nvPr/>
        </p:nvCxnSpPr>
        <p:spPr>
          <a:xfrm rot="10800000">
            <a:off x="2845550" y="1926775"/>
            <a:ext cx="0" cy="222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Shape 205"/>
          <p:cNvCxnSpPr/>
          <p:nvPr/>
        </p:nvCxnSpPr>
        <p:spPr>
          <a:xfrm>
            <a:off x="2845550" y="4153075"/>
            <a:ext cx="2908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" name="Shape 206"/>
          <p:cNvSpPr txBox="1"/>
          <p:nvPr/>
        </p:nvSpPr>
        <p:spPr>
          <a:xfrm>
            <a:off x="1775900" y="2643275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Price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Shape 207"/>
          <p:cNvSpPr txBox="1"/>
          <p:nvPr/>
        </p:nvSpPr>
        <p:spPr>
          <a:xfrm>
            <a:off x="3633725" y="4153100"/>
            <a:ext cx="15648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Square Feet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3505163" y="30884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3847650" y="30884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3232250" y="33495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3747125" y="27890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4134125" y="27890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/>
        </p:nvSpPr>
        <p:spPr>
          <a:xfrm>
            <a:off x="4521125" y="2755800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4976325" y="25704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/>
        </p:nvSpPr>
        <p:spPr>
          <a:xfrm>
            <a:off x="4674350" y="2295813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/>
        </p:nvSpPr>
        <p:spPr>
          <a:xfrm>
            <a:off x="4287725" y="2494938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311700" y="1152475"/>
            <a:ext cx="85206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-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Regression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3" name="Shape 2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4" name="Shape 2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" name="Shape 225"/>
          <p:cNvCxnSpPr/>
          <p:nvPr/>
        </p:nvCxnSpPr>
        <p:spPr>
          <a:xfrm rot="10800000">
            <a:off x="2845550" y="1926775"/>
            <a:ext cx="0" cy="222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Shape 226"/>
          <p:cNvCxnSpPr/>
          <p:nvPr/>
        </p:nvCxnSpPr>
        <p:spPr>
          <a:xfrm>
            <a:off x="2845550" y="4153075"/>
            <a:ext cx="2908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7" name="Shape 227"/>
          <p:cNvSpPr txBox="1"/>
          <p:nvPr/>
        </p:nvSpPr>
        <p:spPr>
          <a:xfrm>
            <a:off x="1775900" y="2643275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Price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Shape 228"/>
          <p:cNvSpPr txBox="1"/>
          <p:nvPr/>
        </p:nvSpPr>
        <p:spPr>
          <a:xfrm>
            <a:off x="3633725" y="4153100"/>
            <a:ext cx="15648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Square Feet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3505163" y="30884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3847650" y="30884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3232250" y="33495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3747125" y="27890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4134125" y="27890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4521125" y="2755800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4976325" y="25704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4674350" y="2295813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/>
          <p:nvPr/>
        </p:nvSpPr>
        <p:spPr>
          <a:xfrm>
            <a:off x="4287725" y="2494938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8" name="Shape 238"/>
          <p:cNvCxnSpPr/>
          <p:nvPr/>
        </p:nvCxnSpPr>
        <p:spPr>
          <a:xfrm flipH="1" rot="10800000">
            <a:off x="3142400" y="2412975"/>
            <a:ext cx="2211000" cy="1197600"/>
          </a:xfrm>
          <a:prstGeom prst="curvedConnector3">
            <a:avLst>
              <a:gd fmla="val 31249" name="adj1"/>
            </a:avLst>
          </a:prstGeom>
          <a:noFill/>
          <a:ln cap="flat" cmpd="sng" w="38100">
            <a:solidFill>
              <a:srgbClr val="CC412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311700" y="1152475"/>
            <a:ext cx="85206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-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Regression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5" name="Shape 2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6" name="Shape 2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7" name="Shape 247"/>
          <p:cNvCxnSpPr/>
          <p:nvPr/>
        </p:nvCxnSpPr>
        <p:spPr>
          <a:xfrm rot="10800000">
            <a:off x="2845550" y="1926775"/>
            <a:ext cx="0" cy="222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8" name="Shape 248"/>
          <p:cNvCxnSpPr/>
          <p:nvPr/>
        </p:nvCxnSpPr>
        <p:spPr>
          <a:xfrm>
            <a:off x="2845550" y="4153075"/>
            <a:ext cx="2908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9" name="Shape 249"/>
          <p:cNvSpPr txBox="1"/>
          <p:nvPr/>
        </p:nvSpPr>
        <p:spPr>
          <a:xfrm>
            <a:off x="1775900" y="2643275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Price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3633725" y="4153100"/>
            <a:ext cx="15648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Square Feet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Shape 251"/>
          <p:cNvSpPr/>
          <p:nvPr/>
        </p:nvSpPr>
        <p:spPr>
          <a:xfrm>
            <a:off x="3505163" y="30884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3847650" y="30884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3232250" y="33495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3747125" y="27890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4134125" y="27890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4521125" y="2755800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/>
          <p:nvPr/>
        </p:nvSpPr>
        <p:spPr>
          <a:xfrm>
            <a:off x="4976325" y="25704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4674350" y="2295813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/>
          <p:nvPr/>
        </p:nvSpPr>
        <p:spPr>
          <a:xfrm>
            <a:off x="4287725" y="2494938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0" name="Shape 260"/>
          <p:cNvCxnSpPr/>
          <p:nvPr/>
        </p:nvCxnSpPr>
        <p:spPr>
          <a:xfrm flipH="1" rot="10800000">
            <a:off x="3142400" y="2412975"/>
            <a:ext cx="2211000" cy="1197600"/>
          </a:xfrm>
          <a:prstGeom prst="curvedConnector3">
            <a:avLst>
              <a:gd fmla="val 31249" name="adj1"/>
            </a:avLst>
          </a:prstGeom>
          <a:noFill/>
          <a:ln cap="flat" cmpd="sng" w="38100">
            <a:solidFill>
              <a:srgbClr val="CC412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Shape 261"/>
          <p:cNvCxnSpPr/>
          <p:nvPr/>
        </p:nvCxnSpPr>
        <p:spPr>
          <a:xfrm rot="10800000">
            <a:off x="4089200" y="2791650"/>
            <a:ext cx="0" cy="1361400"/>
          </a:xfrm>
          <a:prstGeom prst="straightConnector1">
            <a:avLst/>
          </a:prstGeom>
          <a:noFill/>
          <a:ln cap="flat" cmpd="sng" w="28575">
            <a:solidFill>
              <a:srgbClr val="45818E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311700" y="1152475"/>
            <a:ext cx="85206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-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Regression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8" name="Shape 2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9" name="Shape 2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0" name="Shape 270"/>
          <p:cNvCxnSpPr/>
          <p:nvPr/>
        </p:nvCxnSpPr>
        <p:spPr>
          <a:xfrm rot="10800000">
            <a:off x="2845550" y="1926775"/>
            <a:ext cx="0" cy="222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1" name="Shape 271"/>
          <p:cNvCxnSpPr/>
          <p:nvPr/>
        </p:nvCxnSpPr>
        <p:spPr>
          <a:xfrm>
            <a:off x="2845550" y="4153075"/>
            <a:ext cx="2908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2" name="Shape 272"/>
          <p:cNvSpPr txBox="1"/>
          <p:nvPr/>
        </p:nvSpPr>
        <p:spPr>
          <a:xfrm>
            <a:off x="1775900" y="2643275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Price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3" name="Shape 273"/>
          <p:cNvSpPr txBox="1"/>
          <p:nvPr/>
        </p:nvSpPr>
        <p:spPr>
          <a:xfrm>
            <a:off x="3633725" y="4153100"/>
            <a:ext cx="15648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Square Feet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3505163" y="30884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3847650" y="30884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3232250" y="33495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3747125" y="27890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4134125" y="27890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4521125" y="2755800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4976325" y="2570475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4674350" y="2295813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4287725" y="2494938"/>
            <a:ext cx="153600" cy="153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3" name="Shape 283"/>
          <p:cNvCxnSpPr/>
          <p:nvPr/>
        </p:nvCxnSpPr>
        <p:spPr>
          <a:xfrm flipH="1" rot="10800000">
            <a:off x="3142400" y="2412975"/>
            <a:ext cx="2211000" cy="1197600"/>
          </a:xfrm>
          <a:prstGeom prst="curvedConnector3">
            <a:avLst>
              <a:gd fmla="val 31249" name="adj1"/>
            </a:avLst>
          </a:prstGeom>
          <a:noFill/>
          <a:ln cap="flat" cmpd="sng" w="38100">
            <a:solidFill>
              <a:srgbClr val="CC412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Shape 284"/>
          <p:cNvCxnSpPr/>
          <p:nvPr/>
        </p:nvCxnSpPr>
        <p:spPr>
          <a:xfrm rot="10800000">
            <a:off x="4089200" y="2791650"/>
            <a:ext cx="0" cy="1361400"/>
          </a:xfrm>
          <a:prstGeom prst="straightConnector1">
            <a:avLst/>
          </a:prstGeom>
          <a:noFill/>
          <a:ln cap="flat" cmpd="sng" w="28575">
            <a:solidFill>
              <a:srgbClr val="45818E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85" name="Shape 285"/>
          <p:cNvSpPr/>
          <p:nvPr/>
        </p:nvSpPr>
        <p:spPr>
          <a:xfrm>
            <a:off x="4001250" y="2724075"/>
            <a:ext cx="153600" cy="153600"/>
          </a:xfrm>
          <a:prstGeom prst="ellipse">
            <a:avLst/>
          </a:prstGeom>
          <a:solidFill>
            <a:srgbClr val="45818E"/>
          </a:solidFill>
          <a:ln cap="flat" cmpd="sng" w="952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has the model train on historical data that is already labeled (e.g. previous house sales).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the model is trained, it can then be used on new data, where only the features are known, to attempt prediction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2" name="Shape 2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3" name="Shape 2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Uns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if you don’t have historical labels for your data? (You only have features)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Since you have no “right answer” to fit on, you need to look for patterns in the data and find a structure.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0" name="Shape 3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1" name="Shape 3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Unsu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upervised Learning - Clustering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Features: Heights and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Weights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for breeds of dogs.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Label: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No Label for unsupervised!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Task: Cluster together the data into similar groups. It is then up to the data scientist to interpret the clusters.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8" name="Shape 3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9" name="Shape 3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now time to learn about one of the most fundamental libraries of using Python for Quantitative Analysis - NumPy!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NumPy is already included in the environment file provided, but just in case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conda install numpy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Shape 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Shape 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311700" y="1152475"/>
            <a:ext cx="85206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Unsu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pervised Learning - Clustering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6" name="Shape 3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7" name="Shape 3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8" name="Shape 318"/>
          <p:cNvCxnSpPr/>
          <p:nvPr/>
        </p:nvCxnSpPr>
        <p:spPr>
          <a:xfrm rot="10800000">
            <a:off x="2845550" y="1926775"/>
            <a:ext cx="0" cy="222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9" name="Shape 319"/>
          <p:cNvCxnSpPr/>
          <p:nvPr/>
        </p:nvCxnSpPr>
        <p:spPr>
          <a:xfrm>
            <a:off x="2845550" y="4153075"/>
            <a:ext cx="2908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0" name="Shape 320"/>
          <p:cNvSpPr txBox="1"/>
          <p:nvPr/>
        </p:nvSpPr>
        <p:spPr>
          <a:xfrm>
            <a:off x="1775900" y="2643275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3883350" y="4153075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2" name="Shape 322"/>
          <p:cNvSpPr/>
          <p:nvPr/>
        </p:nvSpPr>
        <p:spPr>
          <a:xfrm>
            <a:off x="3347100" y="3313750"/>
            <a:ext cx="153600" cy="1536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3694050" y="3026025"/>
            <a:ext cx="153600" cy="1536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3268075" y="3777200"/>
            <a:ext cx="153600" cy="1536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3694050" y="3503175"/>
            <a:ext cx="153600" cy="1536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Shape 326"/>
          <p:cNvSpPr/>
          <p:nvPr/>
        </p:nvSpPr>
        <p:spPr>
          <a:xfrm>
            <a:off x="4318375" y="2688225"/>
            <a:ext cx="153600" cy="1536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/>
          <p:nvPr/>
        </p:nvSpPr>
        <p:spPr>
          <a:xfrm>
            <a:off x="4318375" y="3088475"/>
            <a:ext cx="153600" cy="1536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/>
          <p:nvPr/>
        </p:nvSpPr>
        <p:spPr>
          <a:xfrm>
            <a:off x="4674350" y="2872425"/>
            <a:ext cx="153600" cy="1536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4714175" y="2433988"/>
            <a:ext cx="153600" cy="1536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4471975" y="2433988"/>
            <a:ext cx="153600" cy="1536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3600800" y="3264600"/>
            <a:ext cx="153600" cy="1536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3347100" y="2987100"/>
            <a:ext cx="153600" cy="1536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3071375" y="3418200"/>
            <a:ext cx="153600" cy="1536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3421675" y="3545475"/>
            <a:ext cx="153600" cy="1536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4086925" y="2810975"/>
            <a:ext cx="153600" cy="1536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4549825" y="2653213"/>
            <a:ext cx="153600" cy="1536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4405350" y="2888350"/>
            <a:ext cx="153600" cy="1536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311700" y="1152475"/>
            <a:ext cx="85206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 - Clustering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Shape 3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5" name="Shape 3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6" name="Shape 346"/>
          <p:cNvCxnSpPr/>
          <p:nvPr/>
        </p:nvCxnSpPr>
        <p:spPr>
          <a:xfrm rot="10800000">
            <a:off x="2845550" y="1926775"/>
            <a:ext cx="0" cy="222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7" name="Shape 347"/>
          <p:cNvCxnSpPr/>
          <p:nvPr/>
        </p:nvCxnSpPr>
        <p:spPr>
          <a:xfrm>
            <a:off x="2845550" y="4153075"/>
            <a:ext cx="2908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8" name="Shape 348"/>
          <p:cNvSpPr txBox="1"/>
          <p:nvPr/>
        </p:nvSpPr>
        <p:spPr>
          <a:xfrm>
            <a:off x="1775900" y="2643275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9" name="Shape 349"/>
          <p:cNvSpPr txBox="1"/>
          <p:nvPr/>
        </p:nvSpPr>
        <p:spPr>
          <a:xfrm>
            <a:off x="3883350" y="4153075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Shape 350"/>
          <p:cNvSpPr/>
          <p:nvPr/>
        </p:nvSpPr>
        <p:spPr>
          <a:xfrm>
            <a:off x="3347100" y="3313750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3694050" y="3026025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Shape 352"/>
          <p:cNvSpPr/>
          <p:nvPr/>
        </p:nvSpPr>
        <p:spPr>
          <a:xfrm>
            <a:off x="3268075" y="3777200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Shape 353"/>
          <p:cNvSpPr/>
          <p:nvPr/>
        </p:nvSpPr>
        <p:spPr>
          <a:xfrm>
            <a:off x="3694050" y="3503175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Shape 354"/>
          <p:cNvSpPr/>
          <p:nvPr/>
        </p:nvSpPr>
        <p:spPr>
          <a:xfrm>
            <a:off x="4318375" y="2688225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Shape 355"/>
          <p:cNvSpPr/>
          <p:nvPr/>
        </p:nvSpPr>
        <p:spPr>
          <a:xfrm>
            <a:off x="4318375" y="3088475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Shape 356"/>
          <p:cNvSpPr/>
          <p:nvPr/>
        </p:nvSpPr>
        <p:spPr>
          <a:xfrm>
            <a:off x="4674350" y="2872425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Shape 357"/>
          <p:cNvSpPr/>
          <p:nvPr/>
        </p:nvSpPr>
        <p:spPr>
          <a:xfrm>
            <a:off x="4714175" y="2433988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Shape 358"/>
          <p:cNvSpPr/>
          <p:nvPr/>
        </p:nvSpPr>
        <p:spPr>
          <a:xfrm>
            <a:off x="4471975" y="2433988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3600800" y="3264600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3347100" y="2987100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3071375" y="3418200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3421675" y="3545475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Shape 363"/>
          <p:cNvSpPr/>
          <p:nvPr/>
        </p:nvSpPr>
        <p:spPr>
          <a:xfrm>
            <a:off x="4086925" y="2810975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4549825" y="2653213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4405350" y="2888350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311700" y="1152475"/>
            <a:ext cx="85206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 - Clustering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2" name="Shape 3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3" name="Shape 3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4" name="Shape 374"/>
          <p:cNvCxnSpPr/>
          <p:nvPr/>
        </p:nvCxnSpPr>
        <p:spPr>
          <a:xfrm rot="10800000">
            <a:off x="2845550" y="1926775"/>
            <a:ext cx="0" cy="222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5" name="Shape 375"/>
          <p:cNvCxnSpPr/>
          <p:nvPr/>
        </p:nvCxnSpPr>
        <p:spPr>
          <a:xfrm>
            <a:off x="2845550" y="4153075"/>
            <a:ext cx="2908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6" name="Shape 376"/>
          <p:cNvSpPr txBox="1"/>
          <p:nvPr/>
        </p:nvSpPr>
        <p:spPr>
          <a:xfrm>
            <a:off x="1775900" y="2643275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" name="Shape 377"/>
          <p:cNvSpPr txBox="1"/>
          <p:nvPr/>
        </p:nvSpPr>
        <p:spPr>
          <a:xfrm>
            <a:off x="3883350" y="4153075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8" name="Shape 378"/>
          <p:cNvSpPr/>
          <p:nvPr/>
        </p:nvSpPr>
        <p:spPr>
          <a:xfrm>
            <a:off x="3347100" y="3313750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Shape 379"/>
          <p:cNvSpPr/>
          <p:nvPr/>
        </p:nvSpPr>
        <p:spPr>
          <a:xfrm>
            <a:off x="3694050" y="3026025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Shape 380"/>
          <p:cNvSpPr/>
          <p:nvPr/>
        </p:nvSpPr>
        <p:spPr>
          <a:xfrm>
            <a:off x="3268075" y="3777200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Shape 381"/>
          <p:cNvSpPr/>
          <p:nvPr/>
        </p:nvSpPr>
        <p:spPr>
          <a:xfrm>
            <a:off x="3694050" y="3503175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Shape 382"/>
          <p:cNvSpPr/>
          <p:nvPr/>
        </p:nvSpPr>
        <p:spPr>
          <a:xfrm>
            <a:off x="4318375" y="2688225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Shape 383"/>
          <p:cNvSpPr/>
          <p:nvPr/>
        </p:nvSpPr>
        <p:spPr>
          <a:xfrm>
            <a:off x="4318375" y="3088475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Shape 384"/>
          <p:cNvSpPr/>
          <p:nvPr/>
        </p:nvSpPr>
        <p:spPr>
          <a:xfrm>
            <a:off x="4674350" y="2872425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Shape 385"/>
          <p:cNvSpPr/>
          <p:nvPr/>
        </p:nvSpPr>
        <p:spPr>
          <a:xfrm>
            <a:off x="4714175" y="2433988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Shape 386"/>
          <p:cNvSpPr/>
          <p:nvPr/>
        </p:nvSpPr>
        <p:spPr>
          <a:xfrm>
            <a:off x="4471975" y="2433988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Shape 387"/>
          <p:cNvSpPr/>
          <p:nvPr/>
        </p:nvSpPr>
        <p:spPr>
          <a:xfrm>
            <a:off x="3600800" y="3264600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Shape 388"/>
          <p:cNvSpPr/>
          <p:nvPr/>
        </p:nvSpPr>
        <p:spPr>
          <a:xfrm>
            <a:off x="3347100" y="2987100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Shape 389"/>
          <p:cNvSpPr/>
          <p:nvPr/>
        </p:nvSpPr>
        <p:spPr>
          <a:xfrm>
            <a:off x="3071375" y="3418200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Shape 390"/>
          <p:cNvSpPr/>
          <p:nvPr/>
        </p:nvSpPr>
        <p:spPr>
          <a:xfrm>
            <a:off x="3421675" y="3545475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Shape 391"/>
          <p:cNvSpPr/>
          <p:nvPr/>
        </p:nvSpPr>
        <p:spPr>
          <a:xfrm>
            <a:off x="4086925" y="2810975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Shape 392"/>
          <p:cNvSpPr/>
          <p:nvPr/>
        </p:nvSpPr>
        <p:spPr>
          <a:xfrm>
            <a:off x="4549825" y="2653213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Shape 393"/>
          <p:cNvSpPr/>
          <p:nvPr/>
        </p:nvSpPr>
        <p:spPr>
          <a:xfrm>
            <a:off x="4405350" y="2888350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Shape 394"/>
          <p:cNvSpPr txBox="1"/>
          <p:nvPr/>
        </p:nvSpPr>
        <p:spPr>
          <a:xfrm>
            <a:off x="6001600" y="1795075"/>
            <a:ext cx="2908200" cy="26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Clustering won’t be able to tell you what the group labels should be.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Only that the points in each cluster are similar to each other based off the features.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Reinforcement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about machine learning tasks like have a computer learn to play a video game, drive a car, etc… 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Reinforcement learning works through trial and error which actions yield the greatest rewards.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1" name="Shape 4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2" name="Shape 40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Reinforcement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8" name="Shape 4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Components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Agent-Learning/Decision  Maker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Environment - What Agent interacts with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Actions - What the Agent can do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9" name="Shape 40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0" name="Shape 41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Reinforcement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agent chooses actions that maximize some specified reward metric over a given amount of time.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Learning the best policy with the environment and responding with the best actions.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7" name="Shape 4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8" name="Shape 4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walk through the basic machine learning process for a supervised learning problem.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Afterwards we’ll discuss some key differences for unsupervised learning, as well discuss hold out data sets.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5" name="Shape 4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6" name="Shape 4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Acquire Data from Some Source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2" name="Shape 4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3" name="Shape 4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Shape 434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5" name="Shape 435"/>
          <p:cNvCxnSpPr>
            <a:stCxn id="434" idx="3"/>
            <a:endCxn id="436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7" name="Shape 437"/>
          <p:cNvSpPr txBox="1"/>
          <p:nvPr/>
        </p:nvSpPr>
        <p:spPr>
          <a:xfrm>
            <a:off x="60100" y="2800650"/>
            <a:ext cx="156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Acquisition 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Clean and Organize the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3" name="Shape 4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4" name="Shape 4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Shape 445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6" name="Shape 446"/>
          <p:cNvCxnSpPr>
            <a:stCxn id="445" idx="3"/>
            <a:endCxn id="447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8" name="Shape 448"/>
          <p:cNvSpPr txBox="1"/>
          <p:nvPr/>
        </p:nvSpPr>
        <p:spPr>
          <a:xfrm>
            <a:off x="60100" y="2800650"/>
            <a:ext cx="156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Acquisition 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9" name="Shape 449"/>
          <p:cNvSpPr/>
          <p:nvPr/>
        </p:nvSpPr>
        <p:spPr>
          <a:xfrm>
            <a:off x="1965225" y="27350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Shape 450"/>
          <p:cNvSpPr txBox="1"/>
          <p:nvPr/>
        </p:nvSpPr>
        <p:spPr>
          <a:xfrm>
            <a:off x="1840200" y="2827850"/>
            <a:ext cx="156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Cleaning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Train Test Split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6" name="Shape 4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7" name="Shape 4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Shape 458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9" name="Shape 459"/>
          <p:cNvCxnSpPr>
            <a:stCxn id="458" idx="3"/>
            <a:endCxn id="460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1" name="Shape 461"/>
          <p:cNvSpPr txBox="1"/>
          <p:nvPr/>
        </p:nvSpPr>
        <p:spPr>
          <a:xfrm>
            <a:off x="60100" y="2800650"/>
            <a:ext cx="156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Acquisition 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2" name="Shape 462"/>
          <p:cNvSpPr/>
          <p:nvPr/>
        </p:nvSpPr>
        <p:spPr>
          <a:xfrm>
            <a:off x="1965225" y="27350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Shape 463"/>
          <p:cNvSpPr txBox="1"/>
          <p:nvPr/>
        </p:nvSpPr>
        <p:spPr>
          <a:xfrm>
            <a:off x="1840200" y="2827850"/>
            <a:ext cx="156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Cleaning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4" name="Shape 464"/>
          <p:cNvSpPr/>
          <p:nvPr/>
        </p:nvSpPr>
        <p:spPr>
          <a:xfrm>
            <a:off x="3620300" y="150520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Shape 465"/>
          <p:cNvSpPr txBox="1"/>
          <p:nvPr/>
        </p:nvSpPr>
        <p:spPr>
          <a:xfrm>
            <a:off x="3782300" y="1738225"/>
            <a:ext cx="1016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6" name="Shape 466"/>
          <p:cNvSpPr/>
          <p:nvPr/>
        </p:nvSpPr>
        <p:spPr>
          <a:xfrm>
            <a:off x="3620300" y="27350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741B47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Shape 467"/>
          <p:cNvSpPr txBox="1"/>
          <p:nvPr/>
        </p:nvSpPr>
        <p:spPr>
          <a:xfrm>
            <a:off x="3756550" y="2995350"/>
            <a:ext cx="1016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68" name="Shape 468"/>
          <p:cNvCxnSpPr>
            <a:stCxn id="462" idx="0"/>
            <a:endCxn id="464" idx="1"/>
          </p:cNvCxnSpPr>
          <p:nvPr/>
        </p:nvCxnSpPr>
        <p:spPr>
          <a:xfrm rot="-5400000">
            <a:off x="2739825" y="1854575"/>
            <a:ext cx="776100" cy="984900"/>
          </a:xfrm>
          <a:prstGeom prst="curvedConnector2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9" name="Shape 469"/>
          <p:cNvCxnSpPr/>
          <p:nvPr/>
        </p:nvCxnSpPr>
        <p:spPr>
          <a:xfrm flipH="1" rot="10800000">
            <a:off x="3300450" y="3182775"/>
            <a:ext cx="330600" cy="990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Shape 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Shape 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Train/Fit Model on Training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5" name="Shape 4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6" name="Shape 4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Shape 477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8" name="Shape 478"/>
          <p:cNvCxnSpPr>
            <a:stCxn id="477" idx="3"/>
            <a:endCxn id="479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0" name="Shape 480"/>
          <p:cNvSpPr txBox="1"/>
          <p:nvPr/>
        </p:nvSpPr>
        <p:spPr>
          <a:xfrm>
            <a:off x="60100" y="2800650"/>
            <a:ext cx="156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Acquisition 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1" name="Shape 481"/>
          <p:cNvSpPr/>
          <p:nvPr/>
        </p:nvSpPr>
        <p:spPr>
          <a:xfrm>
            <a:off x="1965225" y="27350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Shape 482"/>
          <p:cNvSpPr txBox="1"/>
          <p:nvPr/>
        </p:nvSpPr>
        <p:spPr>
          <a:xfrm>
            <a:off x="1840200" y="2827850"/>
            <a:ext cx="156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Cleaning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3" name="Shape 483"/>
          <p:cNvSpPr/>
          <p:nvPr/>
        </p:nvSpPr>
        <p:spPr>
          <a:xfrm>
            <a:off x="3620300" y="150520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Shape 484"/>
          <p:cNvSpPr txBox="1"/>
          <p:nvPr/>
        </p:nvSpPr>
        <p:spPr>
          <a:xfrm>
            <a:off x="3782300" y="1738225"/>
            <a:ext cx="1016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5" name="Shape 485"/>
          <p:cNvSpPr/>
          <p:nvPr/>
        </p:nvSpPr>
        <p:spPr>
          <a:xfrm>
            <a:off x="3620300" y="27350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741B47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Shape 486"/>
          <p:cNvSpPr txBox="1"/>
          <p:nvPr/>
        </p:nvSpPr>
        <p:spPr>
          <a:xfrm>
            <a:off x="3756550" y="2995350"/>
            <a:ext cx="1016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87" name="Shape 487"/>
          <p:cNvCxnSpPr>
            <a:stCxn id="481" idx="0"/>
            <a:endCxn id="483" idx="1"/>
          </p:cNvCxnSpPr>
          <p:nvPr/>
        </p:nvCxnSpPr>
        <p:spPr>
          <a:xfrm rot="-5400000">
            <a:off x="2739825" y="1854575"/>
            <a:ext cx="776100" cy="984900"/>
          </a:xfrm>
          <a:prstGeom prst="curvedConnector2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8" name="Shape 488"/>
          <p:cNvCxnSpPr/>
          <p:nvPr/>
        </p:nvCxnSpPr>
        <p:spPr>
          <a:xfrm flipH="1" rot="10800000">
            <a:off x="3300450" y="3182775"/>
            <a:ext cx="330600" cy="990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9" name="Shape 489"/>
          <p:cNvSpPr/>
          <p:nvPr/>
        </p:nvSpPr>
        <p:spPr>
          <a:xfrm>
            <a:off x="5348900" y="27350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Shape 490"/>
          <p:cNvSpPr txBox="1"/>
          <p:nvPr/>
        </p:nvSpPr>
        <p:spPr>
          <a:xfrm>
            <a:off x="5223875" y="2883825"/>
            <a:ext cx="156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1" name="Shape 491"/>
          <p:cNvCxnSpPr>
            <a:stCxn id="485" idx="3"/>
          </p:cNvCxnSpPr>
          <p:nvPr/>
        </p:nvCxnSpPr>
        <p:spPr>
          <a:xfrm>
            <a:off x="4960700" y="3188975"/>
            <a:ext cx="368100" cy="360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Evaluate Model on Test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7" name="Shape 4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8" name="Shape 4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Shape 499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0" name="Shape 500"/>
          <p:cNvCxnSpPr>
            <a:stCxn id="499" idx="3"/>
            <a:endCxn id="501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2" name="Shape 502"/>
          <p:cNvSpPr txBox="1"/>
          <p:nvPr/>
        </p:nvSpPr>
        <p:spPr>
          <a:xfrm>
            <a:off x="60100" y="2800650"/>
            <a:ext cx="156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Acquisition 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3" name="Shape 503"/>
          <p:cNvSpPr/>
          <p:nvPr/>
        </p:nvSpPr>
        <p:spPr>
          <a:xfrm>
            <a:off x="1965225" y="27350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Shape 504"/>
          <p:cNvSpPr txBox="1"/>
          <p:nvPr/>
        </p:nvSpPr>
        <p:spPr>
          <a:xfrm>
            <a:off x="1840200" y="2827850"/>
            <a:ext cx="156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Cleaning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5" name="Shape 505"/>
          <p:cNvSpPr/>
          <p:nvPr/>
        </p:nvSpPr>
        <p:spPr>
          <a:xfrm>
            <a:off x="3620300" y="150520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Shape 506"/>
          <p:cNvSpPr txBox="1"/>
          <p:nvPr/>
        </p:nvSpPr>
        <p:spPr>
          <a:xfrm>
            <a:off x="3782300" y="1738225"/>
            <a:ext cx="1016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7" name="Shape 507"/>
          <p:cNvSpPr/>
          <p:nvPr/>
        </p:nvSpPr>
        <p:spPr>
          <a:xfrm>
            <a:off x="3620300" y="27350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741B47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Shape 508"/>
          <p:cNvSpPr txBox="1"/>
          <p:nvPr/>
        </p:nvSpPr>
        <p:spPr>
          <a:xfrm>
            <a:off x="3756550" y="2995350"/>
            <a:ext cx="1016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09" name="Shape 509"/>
          <p:cNvCxnSpPr>
            <a:stCxn id="503" idx="0"/>
            <a:endCxn id="505" idx="1"/>
          </p:cNvCxnSpPr>
          <p:nvPr/>
        </p:nvCxnSpPr>
        <p:spPr>
          <a:xfrm rot="-5400000">
            <a:off x="2739825" y="1854575"/>
            <a:ext cx="776100" cy="984900"/>
          </a:xfrm>
          <a:prstGeom prst="curvedConnector2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0" name="Shape 510"/>
          <p:cNvCxnSpPr/>
          <p:nvPr/>
        </p:nvCxnSpPr>
        <p:spPr>
          <a:xfrm flipH="1" rot="10800000">
            <a:off x="3300450" y="3182775"/>
            <a:ext cx="330600" cy="990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1" name="Shape 511"/>
          <p:cNvSpPr/>
          <p:nvPr/>
        </p:nvSpPr>
        <p:spPr>
          <a:xfrm>
            <a:off x="5348900" y="27350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Shape 512"/>
          <p:cNvSpPr txBox="1"/>
          <p:nvPr/>
        </p:nvSpPr>
        <p:spPr>
          <a:xfrm>
            <a:off x="5223875" y="2883825"/>
            <a:ext cx="156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13" name="Shape 513"/>
          <p:cNvCxnSpPr>
            <a:stCxn id="507" idx="3"/>
          </p:cNvCxnSpPr>
          <p:nvPr/>
        </p:nvCxnSpPr>
        <p:spPr>
          <a:xfrm>
            <a:off x="4960700" y="3188975"/>
            <a:ext cx="368100" cy="360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4" name="Shape 514"/>
          <p:cNvSpPr/>
          <p:nvPr/>
        </p:nvSpPr>
        <p:spPr>
          <a:xfrm>
            <a:off x="7097575" y="274032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Shape 515"/>
          <p:cNvSpPr txBox="1"/>
          <p:nvPr/>
        </p:nvSpPr>
        <p:spPr>
          <a:xfrm>
            <a:off x="6983875" y="2890325"/>
            <a:ext cx="156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Evaluate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16" name="Shape 516"/>
          <p:cNvCxnSpPr/>
          <p:nvPr/>
        </p:nvCxnSpPr>
        <p:spPr>
          <a:xfrm>
            <a:off x="6709400" y="3192425"/>
            <a:ext cx="368100" cy="360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7" name="Shape 517"/>
          <p:cNvCxnSpPr>
            <a:stCxn id="505" idx="3"/>
            <a:endCxn id="514" idx="0"/>
          </p:cNvCxnSpPr>
          <p:nvPr/>
        </p:nvCxnSpPr>
        <p:spPr>
          <a:xfrm>
            <a:off x="4960700" y="1959100"/>
            <a:ext cx="2807100" cy="781200"/>
          </a:xfrm>
          <a:prstGeom prst="curvedConnector2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Adjust Model Parameters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3" name="Shape 5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4" name="Shape 5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Shape 525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6" name="Shape 526"/>
          <p:cNvCxnSpPr>
            <a:stCxn id="525" idx="3"/>
            <a:endCxn id="527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8" name="Shape 528"/>
          <p:cNvSpPr txBox="1"/>
          <p:nvPr/>
        </p:nvSpPr>
        <p:spPr>
          <a:xfrm>
            <a:off x="60100" y="2800650"/>
            <a:ext cx="156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Acquisition 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9" name="Shape 529"/>
          <p:cNvSpPr/>
          <p:nvPr/>
        </p:nvSpPr>
        <p:spPr>
          <a:xfrm>
            <a:off x="1965225" y="27350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Shape 530"/>
          <p:cNvSpPr txBox="1"/>
          <p:nvPr/>
        </p:nvSpPr>
        <p:spPr>
          <a:xfrm>
            <a:off x="1840200" y="2827850"/>
            <a:ext cx="156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Cleaning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1" name="Shape 531"/>
          <p:cNvSpPr/>
          <p:nvPr/>
        </p:nvSpPr>
        <p:spPr>
          <a:xfrm>
            <a:off x="3620300" y="150520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Shape 532"/>
          <p:cNvSpPr txBox="1"/>
          <p:nvPr/>
        </p:nvSpPr>
        <p:spPr>
          <a:xfrm>
            <a:off x="3782300" y="1738225"/>
            <a:ext cx="1016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3" name="Shape 533"/>
          <p:cNvSpPr/>
          <p:nvPr/>
        </p:nvSpPr>
        <p:spPr>
          <a:xfrm>
            <a:off x="3620300" y="27350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741B47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Shape 534"/>
          <p:cNvSpPr txBox="1"/>
          <p:nvPr/>
        </p:nvSpPr>
        <p:spPr>
          <a:xfrm>
            <a:off x="3756550" y="2995350"/>
            <a:ext cx="1016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35" name="Shape 535"/>
          <p:cNvCxnSpPr>
            <a:stCxn id="529" idx="0"/>
            <a:endCxn id="531" idx="1"/>
          </p:cNvCxnSpPr>
          <p:nvPr/>
        </p:nvCxnSpPr>
        <p:spPr>
          <a:xfrm rot="-5400000">
            <a:off x="2739825" y="1854575"/>
            <a:ext cx="776100" cy="984900"/>
          </a:xfrm>
          <a:prstGeom prst="curvedConnector2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6" name="Shape 536"/>
          <p:cNvCxnSpPr/>
          <p:nvPr/>
        </p:nvCxnSpPr>
        <p:spPr>
          <a:xfrm flipH="1" rot="10800000">
            <a:off x="3300450" y="3182775"/>
            <a:ext cx="330600" cy="990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7" name="Shape 537"/>
          <p:cNvSpPr/>
          <p:nvPr/>
        </p:nvSpPr>
        <p:spPr>
          <a:xfrm>
            <a:off x="5348900" y="27350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Shape 538"/>
          <p:cNvSpPr txBox="1"/>
          <p:nvPr/>
        </p:nvSpPr>
        <p:spPr>
          <a:xfrm>
            <a:off x="5223875" y="2883825"/>
            <a:ext cx="156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39" name="Shape 539"/>
          <p:cNvCxnSpPr>
            <a:stCxn id="533" idx="3"/>
          </p:cNvCxnSpPr>
          <p:nvPr/>
        </p:nvCxnSpPr>
        <p:spPr>
          <a:xfrm>
            <a:off x="4960700" y="3188975"/>
            <a:ext cx="368100" cy="360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0" name="Shape 540"/>
          <p:cNvSpPr/>
          <p:nvPr/>
        </p:nvSpPr>
        <p:spPr>
          <a:xfrm>
            <a:off x="7097575" y="274032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Shape 541"/>
          <p:cNvSpPr txBox="1"/>
          <p:nvPr/>
        </p:nvSpPr>
        <p:spPr>
          <a:xfrm>
            <a:off x="6983875" y="2890325"/>
            <a:ext cx="156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Evaluate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42" name="Shape 542"/>
          <p:cNvCxnSpPr/>
          <p:nvPr/>
        </p:nvCxnSpPr>
        <p:spPr>
          <a:xfrm>
            <a:off x="6709400" y="3192425"/>
            <a:ext cx="368100" cy="360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3" name="Shape 543"/>
          <p:cNvCxnSpPr>
            <a:stCxn id="531" idx="3"/>
            <a:endCxn id="540" idx="0"/>
          </p:cNvCxnSpPr>
          <p:nvPr/>
        </p:nvCxnSpPr>
        <p:spPr>
          <a:xfrm>
            <a:off x="4960700" y="1959100"/>
            <a:ext cx="2807100" cy="781200"/>
          </a:xfrm>
          <a:prstGeom prst="curvedConnector2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4" name="Shape 544"/>
          <p:cNvCxnSpPr>
            <a:stCxn id="540" idx="2"/>
            <a:endCxn id="537" idx="2"/>
          </p:cNvCxnSpPr>
          <p:nvPr/>
        </p:nvCxnSpPr>
        <p:spPr>
          <a:xfrm flipH="1" rot="5400000">
            <a:off x="6890875" y="2771225"/>
            <a:ext cx="5100" cy="1748700"/>
          </a:xfrm>
          <a:prstGeom prst="curvedConnector3">
            <a:avLst>
              <a:gd fmla="val -4409722" name="adj1"/>
            </a:avLst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5" name="Shape 545"/>
          <p:cNvSpPr txBox="1"/>
          <p:nvPr/>
        </p:nvSpPr>
        <p:spPr>
          <a:xfrm>
            <a:off x="6297800" y="3886250"/>
            <a:ext cx="1567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Adjust Model Parameters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Deploy Model on New Incoming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1" name="Shape 5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2" name="Shape 5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Shape 553"/>
          <p:cNvSpPr/>
          <p:nvPr/>
        </p:nvSpPr>
        <p:spPr>
          <a:xfrm>
            <a:off x="166431" y="2528048"/>
            <a:ext cx="1140000" cy="7722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4" name="Shape 554"/>
          <p:cNvCxnSpPr>
            <a:stCxn id="553" idx="3"/>
            <a:endCxn id="555" idx="1"/>
          </p:cNvCxnSpPr>
          <p:nvPr/>
        </p:nvCxnSpPr>
        <p:spPr>
          <a:xfrm>
            <a:off x="1306431" y="2914148"/>
            <a:ext cx="359700" cy="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6" name="Shape 556"/>
          <p:cNvSpPr txBox="1"/>
          <p:nvPr/>
        </p:nvSpPr>
        <p:spPr>
          <a:xfrm>
            <a:off x="60100" y="2606951"/>
            <a:ext cx="13335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Acquisition 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7" name="Shape 557"/>
          <p:cNvSpPr/>
          <p:nvPr/>
        </p:nvSpPr>
        <p:spPr>
          <a:xfrm>
            <a:off x="1680373" y="2551181"/>
            <a:ext cx="1140000" cy="7722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Shape 558"/>
          <p:cNvSpPr txBox="1"/>
          <p:nvPr/>
        </p:nvSpPr>
        <p:spPr>
          <a:xfrm>
            <a:off x="1574042" y="2630084"/>
            <a:ext cx="13335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Cleaning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9" name="Shape 559"/>
          <p:cNvSpPr/>
          <p:nvPr/>
        </p:nvSpPr>
        <p:spPr>
          <a:xfrm>
            <a:off x="3087983" y="1505200"/>
            <a:ext cx="1140000" cy="7722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Shape 560"/>
          <p:cNvSpPr txBox="1"/>
          <p:nvPr/>
        </p:nvSpPr>
        <p:spPr>
          <a:xfrm>
            <a:off x="3225761" y="1703383"/>
            <a:ext cx="8643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1" name="Shape 561"/>
          <p:cNvSpPr/>
          <p:nvPr/>
        </p:nvSpPr>
        <p:spPr>
          <a:xfrm>
            <a:off x="3087983" y="2551181"/>
            <a:ext cx="1140000" cy="772200"/>
          </a:xfrm>
          <a:prstGeom prst="roundRect">
            <a:avLst>
              <a:gd fmla="val 16667" name="adj"/>
            </a:avLst>
          </a:prstGeom>
          <a:solidFill>
            <a:srgbClr val="741B47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Shape 562"/>
          <p:cNvSpPr txBox="1"/>
          <p:nvPr/>
        </p:nvSpPr>
        <p:spPr>
          <a:xfrm>
            <a:off x="3203861" y="2772539"/>
            <a:ext cx="8643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63" name="Shape 563"/>
          <p:cNvCxnSpPr>
            <a:stCxn id="557" idx="0"/>
            <a:endCxn id="559" idx="1"/>
          </p:cNvCxnSpPr>
          <p:nvPr/>
        </p:nvCxnSpPr>
        <p:spPr>
          <a:xfrm rot="-5400000">
            <a:off x="2339173" y="1802381"/>
            <a:ext cx="660000" cy="837600"/>
          </a:xfrm>
          <a:prstGeom prst="curvedConnector2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4" name="Shape 564"/>
          <p:cNvCxnSpPr/>
          <p:nvPr/>
        </p:nvCxnSpPr>
        <p:spPr>
          <a:xfrm flipH="1" rot="10800000">
            <a:off x="2815957" y="2931960"/>
            <a:ext cx="281100" cy="840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5" name="Shape 565"/>
          <p:cNvSpPr/>
          <p:nvPr/>
        </p:nvSpPr>
        <p:spPr>
          <a:xfrm>
            <a:off x="4558125" y="2551181"/>
            <a:ext cx="1140000" cy="7722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Shape 566"/>
          <p:cNvSpPr txBox="1"/>
          <p:nvPr/>
        </p:nvSpPr>
        <p:spPr>
          <a:xfrm>
            <a:off x="4469906" y="2655615"/>
            <a:ext cx="13335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67" name="Shape 567"/>
          <p:cNvCxnSpPr>
            <a:stCxn id="561" idx="3"/>
          </p:cNvCxnSpPr>
          <p:nvPr/>
        </p:nvCxnSpPr>
        <p:spPr>
          <a:xfrm>
            <a:off x="4227983" y="2937281"/>
            <a:ext cx="313200" cy="300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8" name="Shape 568"/>
          <p:cNvSpPr/>
          <p:nvPr/>
        </p:nvSpPr>
        <p:spPr>
          <a:xfrm>
            <a:off x="6045340" y="2555646"/>
            <a:ext cx="1140000" cy="7722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Shape 569"/>
          <p:cNvSpPr txBox="1"/>
          <p:nvPr/>
        </p:nvSpPr>
        <p:spPr>
          <a:xfrm>
            <a:off x="5948641" y="2683218"/>
            <a:ext cx="13335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Evaluate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70" name="Shape 570"/>
          <p:cNvCxnSpPr/>
          <p:nvPr/>
        </p:nvCxnSpPr>
        <p:spPr>
          <a:xfrm>
            <a:off x="5715205" y="2940147"/>
            <a:ext cx="313200" cy="300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1" name="Shape 571"/>
          <p:cNvCxnSpPr>
            <a:stCxn id="559" idx="3"/>
            <a:endCxn id="568" idx="0"/>
          </p:cNvCxnSpPr>
          <p:nvPr/>
        </p:nvCxnSpPr>
        <p:spPr>
          <a:xfrm>
            <a:off x="4227983" y="1891300"/>
            <a:ext cx="2387400" cy="664200"/>
          </a:xfrm>
          <a:prstGeom prst="curvedConnector2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2" name="Shape 572"/>
          <p:cNvCxnSpPr>
            <a:stCxn id="568" idx="2"/>
            <a:endCxn id="565" idx="2"/>
          </p:cNvCxnSpPr>
          <p:nvPr/>
        </p:nvCxnSpPr>
        <p:spPr>
          <a:xfrm flipH="1" rot="5400000">
            <a:off x="5869540" y="2582046"/>
            <a:ext cx="4500" cy="1487100"/>
          </a:xfrm>
          <a:prstGeom prst="curvedConnector3">
            <a:avLst>
              <a:gd fmla="val -4409722" name="adj1"/>
            </a:avLst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3" name="Shape 573"/>
          <p:cNvSpPr txBox="1"/>
          <p:nvPr/>
        </p:nvSpPr>
        <p:spPr>
          <a:xfrm>
            <a:off x="5103426" y="3530225"/>
            <a:ext cx="15951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Adjust Model Parameters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74" name="Shape 574"/>
          <p:cNvCxnSpPr/>
          <p:nvPr/>
        </p:nvCxnSpPr>
        <p:spPr>
          <a:xfrm>
            <a:off x="7202291" y="2941755"/>
            <a:ext cx="359700" cy="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5" name="Shape 575"/>
          <p:cNvSpPr/>
          <p:nvPr/>
        </p:nvSpPr>
        <p:spPr>
          <a:xfrm>
            <a:off x="7549615" y="2606946"/>
            <a:ext cx="1140000" cy="7722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Shape 576"/>
          <p:cNvSpPr txBox="1"/>
          <p:nvPr/>
        </p:nvSpPr>
        <p:spPr>
          <a:xfrm>
            <a:off x="7452916" y="2677693"/>
            <a:ext cx="13335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Deploy 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2" name="Shape 5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3" name="Shape 5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Shape 584"/>
          <p:cNvSpPr/>
          <p:nvPr/>
        </p:nvSpPr>
        <p:spPr>
          <a:xfrm>
            <a:off x="166431" y="2528048"/>
            <a:ext cx="1140000" cy="7722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5" name="Shape 585"/>
          <p:cNvCxnSpPr>
            <a:stCxn id="584" idx="3"/>
            <a:endCxn id="586" idx="1"/>
          </p:cNvCxnSpPr>
          <p:nvPr/>
        </p:nvCxnSpPr>
        <p:spPr>
          <a:xfrm>
            <a:off x="1306431" y="2914148"/>
            <a:ext cx="359700" cy="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7" name="Shape 587"/>
          <p:cNvSpPr txBox="1"/>
          <p:nvPr/>
        </p:nvSpPr>
        <p:spPr>
          <a:xfrm>
            <a:off x="60100" y="2606951"/>
            <a:ext cx="13335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Acquisition 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8" name="Shape 588"/>
          <p:cNvSpPr/>
          <p:nvPr/>
        </p:nvSpPr>
        <p:spPr>
          <a:xfrm>
            <a:off x="1680373" y="2551181"/>
            <a:ext cx="1140000" cy="7722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Shape 589"/>
          <p:cNvSpPr txBox="1"/>
          <p:nvPr/>
        </p:nvSpPr>
        <p:spPr>
          <a:xfrm>
            <a:off x="1574042" y="2630084"/>
            <a:ext cx="13335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Cleaning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0" name="Shape 590"/>
          <p:cNvSpPr/>
          <p:nvPr/>
        </p:nvSpPr>
        <p:spPr>
          <a:xfrm>
            <a:off x="3087983" y="2551181"/>
            <a:ext cx="1140000" cy="772200"/>
          </a:xfrm>
          <a:prstGeom prst="roundRect">
            <a:avLst>
              <a:gd fmla="val 16667" name="adj"/>
            </a:avLst>
          </a:prstGeom>
          <a:solidFill>
            <a:srgbClr val="741B47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Shape 591"/>
          <p:cNvSpPr txBox="1"/>
          <p:nvPr/>
        </p:nvSpPr>
        <p:spPr>
          <a:xfrm>
            <a:off x="3203861" y="2772539"/>
            <a:ext cx="8643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92" name="Shape 592"/>
          <p:cNvCxnSpPr/>
          <p:nvPr/>
        </p:nvCxnSpPr>
        <p:spPr>
          <a:xfrm flipH="1" rot="10800000">
            <a:off x="2815957" y="2931960"/>
            <a:ext cx="281100" cy="840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3" name="Shape 593"/>
          <p:cNvSpPr/>
          <p:nvPr/>
        </p:nvSpPr>
        <p:spPr>
          <a:xfrm>
            <a:off x="4558125" y="2551181"/>
            <a:ext cx="1140000" cy="7722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Shape 594"/>
          <p:cNvSpPr txBox="1"/>
          <p:nvPr/>
        </p:nvSpPr>
        <p:spPr>
          <a:xfrm>
            <a:off x="4469906" y="2655615"/>
            <a:ext cx="13335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95" name="Shape 595"/>
          <p:cNvCxnSpPr>
            <a:stCxn id="590" idx="3"/>
          </p:cNvCxnSpPr>
          <p:nvPr/>
        </p:nvCxnSpPr>
        <p:spPr>
          <a:xfrm>
            <a:off x="4227983" y="2937281"/>
            <a:ext cx="313200" cy="300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6" name="Shape 596"/>
          <p:cNvSpPr/>
          <p:nvPr/>
        </p:nvSpPr>
        <p:spPr>
          <a:xfrm>
            <a:off x="6045340" y="2555646"/>
            <a:ext cx="1140000" cy="7722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Shape 597"/>
          <p:cNvSpPr txBox="1"/>
          <p:nvPr/>
        </p:nvSpPr>
        <p:spPr>
          <a:xfrm>
            <a:off x="5961403" y="2655618"/>
            <a:ext cx="13335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Evaluate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98" name="Shape 598"/>
          <p:cNvCxnSpPr/>
          <p:nvPr/>
        </p:nvCxnSpPr>
        <p:spPr>
          <a:xfrm>
            <a:off x="5715205" y="2940147"/>
            <a:ext cx="313200" cy="300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9" name="Shape 599"/>
          <p:cNvCxnSpPr>
            <a:stCxn id="593" idx="0"/>
            <a:endCxn id="596" idx="0"/>
          </p:cNvCxnSpPr>
          <p:nvPr/>
        </p:nvCxnSpPr>
        <p:spPr>
          <a:xfrm flipH="1" rot="-5400000">
            <a:off x="5869425" y="1809881"/>
            <a:ext cx="4500" cy="1487100"/>
          </a:xfrm>
          <a:prstGeom prst="curvedConnector3">
            <a:avLst>
              <a:gd fmla="val -7670137" name="adj1"/>
            </a:avLst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0" name="Shape 600"/>
          <p:cNvCxnSpPr>
            <a:stCxn id="596" idx="2"/>
            <a:endCxn id="593" idx="2"/>
          </p:cNvCxnSpPr>
          <p:nvPr/>
        </p:nvCxnSpPr>
        <p:spPr>
          <a:xfrm flipH="1" rot="5400000">
            <a:off x="5869540" y="2582046"/>
            <a:ext cx="4500" cy="1487100"/>
          </a:xfrm>
          <a:prstGeom prst="curvedConnector3">
            <a:avLst>
              <a:gd fmla="val -4409722" name="adj1"/>
            </a:avLst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1" name="Shape 601"/>
          <p:cNvSpPr txBox="1"/>
          <p:nvPr/>
        </p:nvSpPr>
        <p:spPr>
          <a:xfrm>
            <a:off x="5103426" y="3530225"/>
            <a:ext cx="15951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Adjust Model Parameters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02" name="Shape 602"/>
          <p:cNvCxnSpPr/>
          <p:nvPr/>
        </p:nvCxnSpPr>
        <p:spPr>
          <a:xfrm>
            <a:off x="7202291" y="2941755"/>
            <a:ext cx="359700" cy="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3" name="Shape 603"/>
          <p:cNvSpPr/>
          <p:nvPr/>
        </p:nvSpPr>
        <p:spPr>
          <a:xfrm>
            <a:off x="7549615" y="2606946"/>
            <a:ext cx="1140000" cy="7722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Shape 604"/>
          <p:cNvSpPr txBox="1"/>
          <p:nvPr/>
        </p:nvSpPr>
        <p:spPr>
          <a:xfrm>
            <a:off x="7452916" y="2677693"/>
            <a:ext cx="13335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Deploy 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Hold Out Sets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0" name="Shape 61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1" name="Shape 61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Shape 612"/>
          <p:cNvSpPr/>
          <p:nvPr/>
        </p:nvSpPr>
        <p:spPr>
          <a:xfrm>
            <a:off x="136664" y="3097860"/>
            <a:ext cx="1089600" cy="7380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3" name="Shape 613"/>
          <p:cNvCxnSpPr>
            <a:stCxn id="612" idx="3"/>
            <a:endCxn id="614" idx="1"/>
          </p:cNvCxnSpPr>
          <p:nvPr/>
        </p:nvCxnSpPr>
        <p:spPr>
          <a:xfrm>
            <a:off x="1226264" y="3466860"/>
            <a:ext cx="343800" cy="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5" name="Shape 615"/>
          <p:cNvSpPr txBox="1"/>
          <p:nvPr/>
        </p:nvSpPr>
        <p:spPr>
          <a:xfrm>
            <a:off x="35050" y="3173262"/>
            <a:ext cx="12744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Acquisition </a:t>
            </a:r>
            <a:endParaRPr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6" name="Shape 616"/>
          <p:cNvSpPr/>
          <p:nvPr/>
        </p:nvSpPr>
        <p:spPr>
          <a:xfrm>
            <a:off x="1583441" y="3119966"/>
            <a:ext cx="1089600" cy="7380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Shape 617"/>
          <p:cNvSpPr txBox="1"/>
          <p:nvPr/>
        </p:nvSpPr>
        <p:spPr>
          <a:xfrm>
            <a:off x="1481827" y="3195369"/>
            <a:ext cx="12744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Cleaning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8" name="Shape 618"/>
          <p:cNvSpPr/>
          <p:nvPr/>
        </p:nvSpPr>
        <p:spPr>
          <a:xfrm>
            <a:off x="2928603" y="2120386"/>
            <a:ext cx="1089600" cy="738000"/>
          </a:xfrm>
          <a:prstGeom prst="roundRect">
            <a:avLst>
              <a:gd fmla="val 16667" name="adj"/>
            </a:avLst>
          </a:prstGeom>
          <a:solidFill>
            <a:srgbClr val="674EA7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Shape 619"/>
          <p:cNvSpPr txBox="1"/>
          <p:nvPr/>
        </p:nvSpPr>
        <p:spPr>
          <a:xfrm>
            <a:off x="3060269" y="2309777"/>
            <a:ext cx="8259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0" name="Shape 620"/>
          <p:cNvSpPr/>
          <p:nvPr/>
        </p:nvSpPr>
        <p:spPr>
          <a:xfrm>
            <a:off x="2928603" y="3119966"/>
            <a:ext cx="1089600" cy="738000"/>
          </a:xfrm>
          <a:prstGeom prst="roundRect">
            <a:avLst>
              <a:gd fmla="val 16667" name="adj"/>
            </a:avLst>
          </a:prstGeom>
          <a:solidFill>
            <a:srgbClr val="741B47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Shape 621"/>
          <p:cNvSpPr txBox="1"/>
          <p:nvPr/>
        </p:nvSpPr>
        <p:spPr>
          <a:xfrm>
            <a:off x="3039341" y="3331505"/>
            <a:ext cx="8259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22" name="Shape 622"/>
          <p:cNvCxnSpPr>
            <a:stCxn id="616" idx="0"/>
            <a:endCxn id="618" idx="1"/>
          </p:cNvCxnSpPr>
          <p:nvPr/>
        </p:nvCxnSpPr>
        <p:spPr>
          <a:xfrm rot="-5400000">
            <a:off x="2213141" y="2404466"/>
            <a:ext cx="630600" cy="800400"/>
          </a:xfrm>
          <a:prstGeom prst="curvedConnector2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3" name="Shape 623"/>
          <p:cNvCxnSpPr/>
          <p:nvPr/>
        </p:nvCxnSpPr>
        <p:spPr>
          <a:xfrm flipH="1" rot="10800000">
            <a:off x="2668645" y="3483780"/>
            <a:ext cx="268500" cy="810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4" name="Shape 624"/>
          <p:cNvSpPr/>
          <p:nvPr/>
        </p:nvSpPr>
        <p:spPr>
          <a:xfrm>
            <a:off x="4333523" y="3119966"/>
            <a:ext cx="1089600" cy="7380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Shape 625"/>
          <p:cNvSpPr txBox="1"/>
          <p:nvPr/>
        </p:nvSpPr>
        <p:spPr>
          <a:xfrm>
            <a:off x="4249218" y="3219767"/>
            <a:ext cx="12744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26" name="Shape 626"/>
          <p:cNvCxnSpPr>
            <a:stCxn id="620" idx="3"/>
          </p:cNvCxnSpPr>
          <p:nvPr/>
        </p:nvCxnSpPr>
        <p:spPr>
          <a:xfrm>
            <a:off x="4018203" y="3488966"/>
            <a:ext cx="299400" cy="300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7" name="Shape 627"/>
          <p:cNvSpPr/>
          <p:nvPr/>
        </p:nvSpPr>
        <p:spPr>
          <a:xfrm>
            <a:off x="5754760" y="3124233"/>
            <a:ext cx="1089600" cy="7380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Shape 628"/>
          <p:cNvSpPr txBox="1"/>
          <p:nvPr/>
        </p:nvSpPr>
        <p:spPr>
          <a:xfrm>
            <a:off x="5662400" y="3195371"/>
            <a:ext cx="12744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29" name="Shape 629"/>
          <p:cNvCxnSpPr/>
          <p:nvPr/>
        </p:nvCxnSpPr>
        <p:spPr>
          <a:xfrm>
            <a:off x="5439270" y="3491677"/>
            <a:ext cx="299400" cy="300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0" name="Shape 630"/>
          <p:cNvCxnSpPr>
            <a:stCxn id="618" idx="3"/>
            <a:endCxn id="627" idx="0"/>
          </p:cNvCxnSpPr>
          <p:nvPr/>
        </p:nvCxnSpPr>
        <p:spPr>
          <a:xfrm>
            <a:off x="4018203" y="2489386"/>
            <a:ext cx="2281500" cy="634800"/>
          </a:xfrm>
          <a:prstGeom prst="curvedConnector2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1" name="Shape 631"/>
          <p:cNvCxnSpPr>
            <a:stCxn id="627" idx="2"/>
            <a:endCxn id="624" idx="2"/>
          </p:cNvCxnSpPr>
          <p:nvPr/>
        </p:nvCxnSpPr>
        <p:spPr>
          <a:xfrm flipH="1" rot="5400000">
            <a:off x="5586910" y="3149583"/>
            <a:ext cx="4200" cy="1421100"/>
          </a:xfrm>
          <a:prstGeom prst="curvedConnector3">
            <a:avLst>
              <a:gd fmla="val -4409722" name="adj1"/>
            </a:avLst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2" name="Shape 632"/>
          <p:cNvSpPr txBox="1"/>
          <p:nvPr/>
        </p:nvSpPr>
        <p:spPr>
          <a:xfrm>
            <a:off x="4854632" y="4055579"/>
            <a:ext cx="15243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Adjust Model Parameters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3" name="Shape 633"/>
          <p:cNvCxnSpPr/>
          <p:nvPr/>
        </p:nvCxnSpPr>
        <p:spPr>
          <a:xfrm>
            <a:off x="6860383" y="3493214"/>
            <a:ext cx="343800" cy="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4" name="Shape 634"/>
          <p:cNvSpPr/>
          <p:nvPr/>
        </p:nvSpPr>
        <p:spPr>
          <a:xfrm>
            <a:off x="2907603" y="1131300"/>
            <a:ext cx="1089600" cy="7380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Shape 635"/>
          <p:cNvSpPr txBox="1"/>
          <p:nvPr/>
        </p:nvSpPr>
        <p:spPr>
          <a:xfrm>
            <a:off x="2869750" y="1320675"/>
            <a:ext cx="11274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Holdout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6" name="Shape 636"/>
          <p:cNvCxnSpPr>
            <a:stCxn id="616" idx="0"/>
            <a:endCxn id="635" idx="1"/>
          </p:cNvCxnSpPr>
          <p:nvPr/>
        </p:nvCxnSpPr>
        <p:spPr>
          <a:xfrm rot="-5400000">
            <a:off x="1722791" y="1972916"/>
            <a:ext cx="1552500" cy="741600"/>
          </a:xfrm>
          <a:prstGeom prst="curvedConnector2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7" name="Shape 637"/>
          <p:cNvSpPr/>
          <p:nvPr/>
        </p:nvSpPr>
        <p:spPr>
          <a:xfrm>
            <a:off x="7176085" y="3118833"/>
            <a:ext cx="1089600" cy="7380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Shape 638"/>
          <p:cNvSpPr txBox="1"/>
          <p:nvPr/>
        </p:nvSpPr>
        <p:spPr>
          <a:xfrm>
            <a:off x="7099800" y="3195371"/>
            <a:ext cx="12744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Evaluate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9" name="Shape 639"/>
          <p:cNvCxnSpPr/>
          <p:nvPr/>
        </p:nvCxnSpPr>
        <p:spPr>
          <a:xfrm flipH="1" rot="10800000">
            <a:off x="8283700" y="3482875"/>
            <a:ext cx="535800" cy="15300"/>
          </a:xfrm>
          <a:prstGeom prst="straightConnector1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0" name="Shape 640"/>
          <p:cNvSpPr txBox="1"/>
          <p:nvPr/>
        </p:nvSpPr>
        <p:spPr>
          <a:xfrm>
            <a:off x="8142476" y="2973025"/>
            <a:ext cx="12285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Deploy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41" name="Shape 641"/>
          <p:cNvCxnSpPr>
            <a:stCxn id="635" idx="3"/>
            <a:endCxn id="637" idx="0"/>
          </p:cNvCxnSpPr>
          <p:nvPr/>
        </p:nvCxnSpPr>
        <p:spPr>
          <a:xfrm>
            <a:off x="3997150" y="1567575"/>
            <a:ext cx="3723600" cy="1551300"/>
          </a:xfrm>
          <a:prstGeom prst="curvedConnector2">
            <a:avLst/>
          </a:prstGeom>
          <a:noFill/>
          <a:ln cap="flat" cmpd="sng" w="38100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7" name="Shape 6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Finally let’s quickly discuss model evaluation, we’ll dive into more details for certain problems later on in the course.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8" name="Shape 6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9" name="Shape 6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5" name="Shape 6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-Classification Eval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 , Recall, Precision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 - Correctly Classified divided by total samples.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Which metric is the most important depends on the specific situation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6" name="Shape 6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7" name="Shape 6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3" name="Shape 6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-Regression Eval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MAE, MSE, RMSE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 are measurements of: On average, how far off are you from the correct continuous value.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4" name="Shape 6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5" name="Shape 6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1" name="Shape 6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upervised Learning - Evaluation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Much harder to evaluate, depends on overall goal of the task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Never had “Correct Labels” to compare to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Cluster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Homogeneity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Rand Index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2" name="Shape 6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3" name="Shape 6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discuss some basic machine learning concepts to set a foundation for future lectures!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talk about supervised learning, unsupervised learning, reinforcement learning, evaluation methods, and more.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Shape 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Shape 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9" name="Shape 6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 - Evaluation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0" name="Shape 6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1" name="Shape 6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2" name="Shape 682"/>
          <p:cNvPicPr preferRelativeResize="0"/>
          <p:nvPr/>
        </p:nvPicPr>
        <p:blipFill rotWithShape="1">
          <a:blip r:embed="rId4">
            <a:alphaModFix/>
          </a:blip>
          <a:srcRect b="0" l="1883" r="0" t="3623"/>
          <a:stretch/>
        </p:blipFill>
        <p:spPr>
          <a:xfrm>
            <a:off x="2239625" y="1856375"/>
            <a:ext cx="5622199" cy="328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8" name="Shape 6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Reinforcement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Learning - Evaluation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Usually more obvious, since the “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evaluation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” is built into the actual training of the model.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well the model performs the task its assigned.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9" name="Shape 6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90" name="Shape 6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6" name="Shape 6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Review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Types of Machine Learning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Process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Evaluation Metrics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97" name="Shape 6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98" name="Shape 6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Crash Course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4" name="Shape 70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05" name="Shape 7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6" name="Shape 7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Shape 71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2" name="Shape 7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Basic Over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view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NumPy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Matplotlib and Pandas Data Viz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SciKit Learn Preprocessing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3" name="Shape 7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4" name="Shape 7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Shape 7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0" name="Shape 7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meant to be a comprehensive overview!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out: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for Data Science and Machine Learning Bootcamp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1" name="Shape 7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2" name="Shape 7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Shape 7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NumPy Quick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8" name="Shape 7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29" name="Shape 7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0" name="Shape 7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Quick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6" name="Shape 7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37" name="Shape 7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8" name="Shape 7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Visualization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Quick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4" name="Shape 7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45" name="Shape 7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6" name="Shape 7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 txBox="1"/>
          <p:nvPr>
            <p:ph type="ctrTitle"/>
          </p:nvPr>
        </p:nvSpPr>
        <p:spPr>
          <a:xfrm>
            <a:off x="3582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SciKit-Learn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Quick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2" name="Shape 75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53" name="Shape 7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4" name="Shape 7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Unlike typical computer programs, machine learning techniques will iteratively learn from data.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ML algorithms can find insights in data, even if they aren’t specifically instructed what to look for in the data.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Shape 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Shape 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Crash Course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Review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0" name="Shape 76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61" name="Shape 7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62" name="Shape 7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Shape 76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Crash Course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Exercise 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8" name="Shape 76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69" name="Shape 7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0" name="Shape 7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course we’ll discuss three major types of machine learning algorithms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Reinforcement Learning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touch on other topics, such as word embeddings with Word2Vec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Shape 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Shape 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uses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labeled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 to predict a label given some features.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the label is continuous its called a regression problem, if its categorical it is a classification problem.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" name="Shape 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" name="Shape 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- Classification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Features: Height and Weights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Label: Gender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Task: Given a person’s height and weight, predict their gender.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1" name="Shape 11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" name="Shape 11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- Classification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" name="Shape 1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Shape 1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Shape 121"/>
          <p:cNvCxnSpPr/>
          <p:nvPr/>
        </p:nvCxnSpPr>
        <p:spPr>
          <a:xfrm rot="10800000">
            <a:off x="2845550" y="1926775"/>
            <a:ext cx="0" cy="222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Shape 122"/>
          <p:cNvCxnSpPr/>
          <p:nvPr/>
        </p:nvCxnSpPr>
        <p:spPr>
          <a:xfrm>
            <a:off x="2845550" y="4153075"/>
            <a:ext cx="2908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Shape 123"/>
          <p:cNvSpPr txBox="1"/>
          <p:nvPr/>
        </p:nvSpPr>
        <p:spPr>
          <a:xfrm>
            <a:off x="1775900" y="2643275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Shape 124"/>
          <p:cNvSpPr txBox="1"/>
          <p:nvPr/>
        </p:nvSpPr>
        <p:spPr>
          <a:xfrm>
            <a:off x="3883350" y="4153075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3347100" y="3313750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3694050" y="3026025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3268075" y="3777200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3694050" y="3503175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4318375" y="2688225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4318375" y="3088475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4674350" y="2872425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4714175" y="2433988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6736400" y="2489663"/>
            <a:ext cx="153600" cy="1536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6736400" y="3088475"/>
            <a:ext cx="153600" cy="1536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/>
        </p:nvSpPr>
        <p:spPr>
          <a:xfrm>
            <a:off x="6890000" y="2349150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6864425" y="2942675"/>
            <a:ext cx="119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Fem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