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3"/>
  </p:notesMasterIdLst>
  <p:sldIdLst>
    <p:sldId id="256" r:id="rId2"/>
    <p:sldId id="257" r:id="rId3"/>
    <p:sldId id="258" r:id="rId4"/>
    <p:sldId id="259" r:id="rId5"/>
    <p:sldId id="260" r:id="rId6"/>
    <p:sldId id="268" r:id="rId7"/>
    <p:sldId id="264" r:id="rId8"/>
    <p:sldId id="269" r:id="rId9"/>
    <p:sldId id="261" r:id="rId10"/>
    <p:sldId id="270" r:id="rId11"/>
    <p:sldId id="265" r:id="rId12"/>
    <p:sldId id="274" r:id="rId13"/>
    <p:sldId id="275" r:id="rId14"/>
    <p:sldId id="266" r:id="rId15"/>
    <p:sldId id="276" r:id="rId16"/>
    <p:sldId id="277" r:id="rId17"/>
    <p:sldId id="267" r:id="rId18"/>
    <p:sldId id="273" r:id="rId19"/>
    <p:sldId id="279" r:id="rId20"/>
    <p:sldId id="271"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FBB610-ACE9-FC60-97B6-43CE657ABCC1}" v="87" dt="2024-07-04T02:22:04.072"/>
    <p1510:client id="{B128B29B-772F-A8AD-C724-9FE3BB332112}" v="22" dt="2024-07-02T02:45:59.763"/>
    <p1510:client id="{B5474744-1D2C-9698-378E-68C95AFC8088}" v="1279" dt="2024-07-03T10:47:59.8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A8FF7F-050E-4EC8-A701-8A35690A68CF}" type="doc">
      <dgm:prSet loTypeId="urn:microsoft.com/office/officeart/2005/8/layout/default" loCatId="list" qsTypeId="urn:microsoft.com/office/officeart/2005/8/quickstyle/simple1" qsCatId="simple" csTypeId="urn:microsoft.com/office/officeart/2005/8/colors/accent1_2" csCatId="accent1" phldr="0"/>
      <dgm:spPr/>
      <dgm:t>
        <a:bodyPr/>
        <a:lstStyle/>
        <a:p>
          <a:endParaRPr lang="en-US"/>
        </a:p>
      </dgm:t>
    </dgm:pt>
    <dgm:pt modelId="{38D92E3E-25A0-4501-AC83-68970E016E1A}">
      <dgm:prSet phldrT="[Text]" phldr="1"/>
      <dgm:spPr/>
      <dgm:t>
        <a:bodyPr/>
        <a:lstStyle/>
        <a:p>
          <a:endParaRPr lang="en-US"/>
        </a:p>
      </dgm:t>
    </dgm:pt>
    <dgm:pt modelId="{654ECD0D-FC49-4D7D-98BC-2F7AA100ED24}" type="parTrans" cxnId="{1DB48304-D3E1-4997-B7ED-96ED75F0341E}">
      <dgm:prSet/>
      <dgm:spPr/>
      <dgm:t>
        <a:bodyPr/>
        <a:lstStyle/>
        <a:p>
          <a:endParaRPr lang="en-US"/>
        </a:p>
      </dgm:t>
    </dgm:pt>
    <dgm:pt modelId="{C0287FE8-6EA4-42D2-89F3-DEE3FEA1DD17}" type="sibTrans" cxnId="{1DB48304-D3E1-4997-B7ED-96ED75F0341E}">
      <dgm:prSet/>
      <dgm:spPr/>
      <dgm:t>
        <a:bodyPr/>
        <a:lstStyle/>
        <a:p>
          <a:endParaRPr lang="en-US"/>
        </a:p>
      </dgm:t>
    </dgm:pt>
    <dgm:pt modelId="{74258186-6DC7-47C1-A5F4-0FADF6FE6337}">
      <dgm:prSet phldrT="[Text]" phldr="1"/>
      <dgm:spPr/>
      <dgm:t>
        <a:bodyPr/>
        <a:lstStyle/>
        <a:p>
          <a:endParaRPr lang="en-US"/>
        </a:p>
      </dgm:t>
    </dgm:pt>
    <dgm:pt modelId="{47D7DE8E-4383-49D5-A1B5-0F4A5D44A2CA}" type="parTrans" cxnId="{CBFAE9CA-47F0-4A2C-9A30-0CDFA7D54728}">
      <dgm:prSet/>
      <dgm:spPr/>
      <dgm:t>
        <a:bodyPr/>
        <a:lstStyle/>
        <a:p>
          <a:endParaRPr lang="en-US"/>
        </a:p>
      </dgm:t>
    </dgm:pt>
    <dgm:pt modelId="{7500A6AA-53D7-4EAE-B28F-1693ACD1B3A2}" type="sibTrans" cxnId="{CBFAE9CA-47F0-4A2C-9A30-0CDFA7D54728}">
      <dgm:prSet/>
      <dgm:spPr/>
      <dgm:t>
        <a:bodyPr/>
        <a:lstStyle/>
        <a:p>
          <a:endParaRPr lang="en-US"/>
        </a:p>
      </dgm:t>
    </dgm:pt>
    <dgm:pt modelId="{AD2A3F67-76A6-408A-A37B-709A00640C8C}">
      <dgm:prSet phldrT="[Text]" phldr="1"/>
      <dgm:spPr/>
      <dgm:t>
        <a:bodyPr/>
        <a:lstStyle/>
        <a:p>
          <a:endParaRPr lang="en-US"/>
        </a:p>
      </dgm:t>
    </dgm:pt>
    <dgm:pt modelId="{EFDE5F6C-C652-483B-9457-42A32D692DCA}" type="parTrans" cxnId="{B72F58D9-07A2-4CBF-89BC-56A50F206A37}">
      <dgm:prSet/>
      <dgm:spPr/>
      <dgm:t>
        <a:bodyPr/>
        <a:lstStyle/>
        <a:p>
          <a:endParaRPr lang="en-US"/>
        </a:p>
      </dgm:t>
    </dgm:pt>
    <dgm:pt modelId="{0ED86F23-31E1-4174-927A-2A79535F44AD}" type="sibTrans" cxnId="{B72F58D9-07A2-4CBF-89BC-56A50F206A37}">
      <dgm:prSet/>
      <dgm:spPr/>
      <dgm:t>
        <a:bodyPr/>
        <a:lstStyle/>
        <a:p>
          <a:endParaRPr lang="en-US"/>
        </a:p>
      </dgm:t>
    </dgm:pt>
    <dgm:pt modelId="{478EAF68-56BD-4D85-8B41-0078575D9A81}">
      <dgm:prSet phldrT="[Text]" phldr="1"/>
      <dgm:spPr/>
      <dgm:t>
        <a:bodyPr/>
        <a:lstStyle/>
        <a:p>
          <a:endParaRPr lang="en-US"/>
        </a:p>
      </dgm:t>
    </dgm:pt>
    <dgm:pt modelId="{9BFA7DF1-6E99-435C-A7D2-B46B9104E063}" type="parTrans" cxnId="{9A83F897-9B61-454F-9F42-A27349C50382}">
      <dgm:prSet/>
      <dgm:spPr/>
      <dgm:t>
        <a:bodyPr/>
        <a:lstStyle/>
        <a:p>
          <a:endParaRPr lang="en-US"/>
        </a:p>
      </dgm:t>
    </dgm:pt>
    <dgm:pt modelId="{A46ED8D6-AF60-4929-8A98-1EEEB99F8936}" type="sibTrans" cxnId="{9A83F897-9B61-454F-9F42-A27349C50382}">
      <dgm:prSet/>
      <dgm:spPr/>
      <dgm:t>
        <a:bodyPr/>
        <a:lstStyle/>
        <a:p>
          <a:endParaRPr lang="en-US"/>
        </a:p>
      </dgm:t>
    </dgm:pt>
    <dgm:pt modelId="{029E878B-89B7-4AAC-BC1C-1F7DE79EEEC6}">
      <dgm:prSet phldrT="[Text]" phldr="1"/>
      <dgm:spPr/>
      <dgm:t>
        <a:bodyPr/>
        <a:lstStyle/>
        <a:p>
          <a:endParaRPr lang="en-US"/>
        </a:p>
      </dgm:t>
    </dgm:pt>
    <dgm:pt modelId="{7382DE79-7E76-47DA-BB5F-6171B255DD22}" type="parTrans" cxnId="{09443800-A2C7-4C18-8EEA-F86450624FA1}">
      <dgm:prSet/>
      <dgm:spPr/>
      <dgm:t>
        <a:bodyPr/>
        <a:lstStyle/>
        <a:p>
          <a:endParaRPr lang="en-US"/>
        </a:p>
      </dgm:t>
    </dgm:pt>
    <dgm:pt modelId="{1D1752F3-5374-4968-995E-FCF295E00DF7}" type="sibTrans" cxnId="{09443800-A2C7-4C18-8EEA-F86450624FA1}">
      <dgm:prSet/>
      <dgm:spPr/>
      <dgm:t>
        <a:bodyPr/>
        <a:lstStyle/>
        <a:p>
          <a:endParaRPr lang="en-US"/>
        </a:p>
      </dgm:t>
    </dgm:pt>
    <dgm:pt modelId="{82AFB17E-D75D-47C0-994D-3DFD6B5AE34F}" type="pres">
      <dgm:prSet presAssocID="{99A8FF7F-050E-4EC8-A701-8A35690A68CF}" presName="diagram" presStyleCnt="0">
        <dgm:presLayoutVars>
          <dgm:dir/>
          <dgm:resizeHandles val="exact"/>
        </dgm:presLayoutVars>
      </dgm:prSet>
      <dgm:spPr/>
    </dgm:pt>
    <dgm:pt modelId="{0187504B-F9D7-45C5-88CC-7CFB51664863}" type="pres">
      <dgm:prSet presAssocID="{38D92E3E-25A0-4501-AC83-68970E016E1A}" presName="node" presStyleLbl="node1" presStyleIdx="0" presStyleCnt="5">
        <dgm:presLayoutVars>
          <dgm:bulletEnabled val="1"/>
        </dgm:presLayoutVars>
      </dgm:prSet>
      <dgm:spPr/>
    </dgm:pt>
    <dgm:pt modelId="{C0E8D139-15AD-4746-AB51-3570FF2007B5}" type="pres">
      <dgm:prSet presAssocID="{C0287FE8-6EA4-42D2-89F3-DEE3FEA1DD17}" presName="sibTrans" presStyleCnt="0"/>
      <dgm:spPr/>
    </dgm:pt>
    <dgm:pt modelId="{8117675A-4F20-46DD-8973-860FFB320048}" type="pres">
      <dgm:prSet presAssocID="{74258186-6DC7-47C1-A5F4-0FADF6FE6337}" presName="node" presStyleLbl="node1" presStyleIdx="1" presStyleCnt="5">
        <dgm:presLayoutVars>
          <dgm:bulletEnabled val="1"/>
        </dgm:presLayoutVars>
      </dgm:prSet>
      <dgm:spPr/>
    </dgm:pt>
    <dgm:pt modelId="{7E4F60F4-7307-4AC3-90E6-E8020325240D}" type="pres">
      <dgm:prSet presAssocID="{7500A6AA-53D7-4EAE-B28F-1693ACD1B3A2}" presName="sibTrans" presStyleCnt="0"/>
      <dgm:spPr/>
    </dgm:pt>
    <dgm:pt modelId="{768E82C7-3D11-41C9-9D1D-04743F40D927}" type="pres">
      <dgm:prSet presAssocID="{AD2A3F67-76A6-408A-A37B-709A00640C8C}" presName="node" presStyleLbl="node1" presStyleIdx="2" presStyleCnt="5">
        <dgm:presLayoutVars>
          <dgm:bulletEnabled val="1"/>
        </dgm:presLayoutVars>
      </dgm:prSet>
      <dgm:spPr/>
    </dgm:pt>
    <dgm:pt modelId="{B8F35605-E4B9-4382-91AA-7A4AE5D9444A}" type="pres">
      <dgm:prSet presAssocID="{0ED86F23-31E1-4174-927A-2A79535F44AD}" presName="sibTrans" presStyleCnt="0"/>
      <dgm:spPr/>
    </dgm:pt>
    <dgm:pt modelId="{12196C51-B2E9-4C38-9500-77EE641D4DA1}" type="pres">
      <dgm:prSet presAssocID="{478EAF68-56BD-4D85-8B41-0078575D9A81}" presName="node" presStyleLbl="node1" presStyleIdx="3" presStyleCnt="5">
        <dgm:presLayoutVars>
          <dgm:bulletEnabled val="1"/>
        </dgm:presLayoutVars>
      </dgm:prSet>
      <dgm:spPr/>
    </dgm:pt>
    <dgm:pt modelId="{2BC7BDD5-73CB-42CF-B53B-AAF33719D79E}" type="pres">
      <dgm:prSet presAssocID="{A46ED8D6-AF60-4929-8A98-1EEEB99F8936}" presName="sibTrans" presStyleCnt="0"/>
      <dgm:spPr/>
    </dgm:pt>
    <dgm:pt modelId="{1DDE291C-63BE-48D8-BD54-C9B574B562B9}" type="pres">
      <dgm:prSet presAssocID="{029E878B-89B7-4AAC-BC1C-1F7DE79EEEC6}" presName="node" presStyleLbl="node1" presStyleIdx="4" presStyleCnt="5">
        <dgm:presLayoutVars>
          <dgm:bulletEnabled val="1"/>
        </dgm:presLayoutVars>
      </dgm:prSet>
      <dgm:spPr/>
    </dgm:pt>
  </dgm:ptLst>
  <dgm:cxnLst>
    <dgm:cxn modelId="{09443800-A2C7-4C18-8EEA-F86450624FA1}" srcId="{99A8FF7F-050E-4EC8-A701-8A35690A68CF}" destId="{029E878B-89B7-4AAC-BC1C-1F7DE79EEEC6}" srcOrd="4" destOrd="0" parTransId="{7382DE79-7E76-47DA-BB5F-6171B255DD22}" sibTransId="{1D1752F3-5374-4968-995E-FCF295E00DF7}"/>
    <dgm:cxn modelId="{1DB48304-D3E1-4997-B7ED-96ED75F0341E}" srcId="{99A8FF7F-050E-4EC8-A701-8A35690A68CF}" destId="{38D92E3E-25A0-4501-AC83-68970E016E1A}" srcOrd="0" destOrd="0" parTransId="{654ECD0D-FC49-4D7D-98BC-2F7AA100ED24}" sibTransId="{C0287FE8-6EA4-42D2-89F3-DEE3FEA1DD17}"/>
    <dgm:cxn modelId="{5C951D25-DD89-43AC-9D4F-4A593207D0A0}" type="presOf" srcId="{74258186-6DC7-47C1-A5F4-0FADF6FE6337}" destId="{8117675A-4F20-46DD-8973-860FFB320048}" srcOrd="0" destOrd="0" presId="urn:microsoft.com/office/officeart/2005/8/layout/default"/>
    <dgm:cxn modelId="{5BA1AC75-E925-4FBA-9A70-F754B9CA87CE}" type="presOf" srcId="{AD2A3F67-76A6-408A-A37B-709A00640C8C}" destId="{768E82C7-3D11-41C9-9D1D-04743F40D927}" srcOrd="0" destOrd="0" presId="urn:microsoft.com/office/officeart/2005/8/layout/default"/>
    <dgm:cxn modelId="{9A83F897-9B61-454F-9F42-A27349C50382}" srcId="{99A8FF7F-050E-4EC8-A701-8A35690A68CF}" destId="{478EAF68-56BD-4D85-8B41-0078575D9A81}" srcOrd="3" destOrd="0" parTransId="{9BFA7DF1-6E99-435C-A7D2-B46B9104E063}" sibTransId="{A46ED8D6-AF60-4929-8A98-1EEEB99F8936}"/>
    <dgm:cxn modelId="{F8069F9B-F849-4D7E-BDF0-E4FC32E5723F}" type="presOf" srcId="{99A8FF7F-050E-4EC8-A701-8A35690A68CF}" destId="{82AFB17E-D75D-47C0-994D-3DFD6B5AE34F}" srcOrd="0" destOrd="0" presId="urn:microsoft.com/office/officeart/2005/8/layout/default"/>
    <dgm:cxn modelId="{6711E3C3-7FD1-4807-87EC-11A5A0A47F84}" type="presOf" srcId="{478EAF68-56BD-4D85-8B41-0078575D9A81}" destId="{12196C51-B2E9-4C38-9500-77EE641D4DA1}" srcOrd="0" destOrd="0" presId="urn:microsoft.com/office/officeart/2005/8/layout/default"/>
    <dgm:cxn modelId="{CBFAE9CA-47F0-4A2C-9A30-0CDFA7D54728}" srcId="{99A8FF7F-050E-4EC8-A701-8A35690A68CF}" destId="{74258186-6DC7-47C1-A5F4-0FADF6FE6337}" srcOrd="1" destOrd="0" parTransId="{47D7DE8E-4383-49D5-A1B5-0F4A5D44A2CA}" sibTransId="{7500A6AA-53D7-4EAE-B28F-1693ACD1B3A2}"/>
    <dgm:cxn modelId="{A51BCBD6-F73E-43C7-A250-26B32934EBE4}" type="presOf" srcId="{38D92E3E-25A0-4501-AC83-68970E016E1A}" destId="{0187504B-F9D7-45C5-88CC-7CFB51664863}" srcOrd="0" destOrd="0" presId="urn:microsoft.com/office/officeart/2005/8/layout/default"/>
    <dgm:cxn modelId="{B72F58D9-07A2-4CBF-89BC-56A50F206A37}" srcId="{99A8FF7F-050E-4EC8-A701-8A35690A68CF}" destId="{AD2A3F67-76A6-408A-A37B-709A00640C8C}" srcOrd="2" destOrd="0" parTransId="{EFDE5F6C-C652-483B-9457-42A32D692DCA}" sibTransId="{0ED86F23-31E1-4174-927A-2A79535F44AD}"/>
    <dgm:cxn modelId="{D5D21FDE-9F9B-4FE8-937F-5592257C018B}" type="presOf" srcId="{029E878B-89B7-4AAC-BC1C-1F7DE79EEEC6}" destId="{1DDE291C-63BE-48D8-BD54-C9B574B562B9}" srcOrd="0" destOrd="0" presId="urn:microsoft.com/office/officeart/2005/8/layout/default"/>
    <dgm:cxn modelId="{45AA0586-B238-4E9A-ADBD-54356F8F468D}" type="presParOf" srcId="{82AFB17E-D75D-47C0-994D-3DFD6B5AE34F}" destId="{0187504B-F9D7-45C5-88CC-7CFB51664863}" srcOrd="0" destOrd="0" presId="urn:microsoft.com/office/officeart/2005/8/layout/default"/>
    <dgm:cxn modelId="{0377CA1F-E45D-4D70-A3C7-0B8D0E71922D}" type="presParOf" srcId="{82AFB17E-D75D-47C0-994D-3DFD6B5AE34F}" destId="{C0E8D139-15AD-4746-AB51-3570FF2007B5}" srcOrd="1" destOrd="0" presId="urn:microsoft.com/office/officeart/2005/8/layout/default"/>
    <dgm:cxn modelId="{6582A9BF-251C-43FC-AF2D-1936BE2FD5D5}" type="presParOf" srcId="{82AFB17E-D75D-47C0-994D-3DFD6B5AE34F}" destId="{8117675A-4F20-46DD-8973-860FFB320048}" srcOrd="2" destOrd="0" presId="urn:microsoft.com/office/officeart/2005/8/layout/default"/>
    <dgm:cxn modelId="{0EEFED42-9E39-49E5-AA0D-510845415D94}" type="presParOf" srcId="{82AFB17E-D75D-47C0-994D-3DFD6B5AE34F}" destId="{7E4F60F4-7307-4AC3-90E6-E8020325240D}" srcOrd="3" destOrd="0" presId="urn:microsoft.com/office/officeart/2005/8/layout/default"/>
    <dgm:cxn modelId="{8A80CD44-5235-434A-A975-6D8764CBE600}" type="presParOf" srcId="{82AFB17E-D75D-47C0-994D-3DFD6B5AE34F}" destId="{768E82C7-3D11-41C9-9D1D-04743F40D927}" srcOrd="4" destOrd="0" presId="urn:microsoft.com/office/officeart/2005/8/layout/default"/>
    <dgm:cxn modelId="{915BA1D6-4DF6-413D-859A-E32AC2534ACA}" type="presParOf" srcId="{82AFB17E-D75D-47C0-994D-3DFD6B5AE34F}" destId="{B8F35605-E4B9-4382-91AA-7A4AE5D9444A}" srcOrd="5" destOrd="0" presId="urn:microsoft.com/office/officeart/2005/8/layout/default"/>
    <dgm:cxn modelId="{72D37F55-CA73-4BB6-A20C-B9C157237476}" type="presParOf" srcId="{82AFB17E-D75D-47C0-994D-3DFD6B5AE34F}" destId="{12196C51-B2E9-4C38-9500-77EE641D4DA1}" srcOrd="6" destOrd="0" presId="urn:microsoft.com/office/officeart/2005/8/layout/default"/>
    <dgm:cxn modelId="{69446D30-E3A1-4344-B7D9-00EFDD315671}" type="presParOf" srcId="{82AFB17E-D75D-47C0-994D-3DFD6B5AE34F}" destId="{2BC7BDD5-73CB-42CF-B53B-AAF33719D79E}" srcOrd="7" destOrd="0" presId="urn:microsoft.com/office/officeart/2005/8/layout/default"/>
    <dgm:cxn modelId="{BECC3902-08BD-4714-BB0B-A4A96B2339E7}" type="presParOf" srcId="{82AFB17E-D75D-47C0-994D-3DFD6B5AE34F}" destId="{1DDE291C-63BE-48D8-BD54-C9B574B562B9}"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87504B-F9D7-45C5-88CC-7CFB51664863}">
      <dsp:nvSpPr>
        <dsp:cNvPr id="0" name=""/>
        <dsp:cNvSpPr/>
      </dsp:nvSpPr>
      <dsp:spPr>
        <a:xfrm>
          <a:off x="33662" y="44"/>
          <a:ext cx="66023" cy="3961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662" y="44"/>
        <a:ext cx="66023" cy="39614"/>
      </dsp:txXfrm>
    </dsp:sp>
    <dsp:sp modelId="{8117675A-4F20-46DD-8973-860FFB320048}">
      <dsp:nvSpPr>
        <dsp:cNvPr id="0" name=""/>
        <dsp:cNvSpPr/>
      </dsp:nvSpPr>
      <dsp:spPr>
        <a:xfrm>
          <a:off x="33662" y="46261"/>
          <a:ext cx="66023" cy="3961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662" y="46261"/>
        <a:ext cx="66023" cy="39614"/>
      </dsp:txXfrm>
    </dsp:sp>
    <dsp:sp modelId="{768E82C7-3D11-41C9-9D1D-04743F40D927}">
      <dsp:nvSpPr>
        <dsp:cNvPr id="0" name=""/>
        <dsp:cNvSpPr/>
      </dsp:nvSpPr>
      <dsp:spPr>
        <a:xfrm>
          <a:off x="33662" y="92477"/>
          <a:ext cx="66023" cy="3961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662" y="92477"/>
        <a:ext cx="66023" cy="39614"/>
      </dsp:txXfrm>
    </dsp:sp>
    <dsp:sp modelId="{12196C51-B2E9-4C38-9500-77EE641D4DA1}">
      <dsp:nvSpPr>
        <dsp:cNvPr id="0" name=""/>
        <dsp:cNvSpPr/>
      </dsp:nvSpPr>
      <dsp:spPr>
        <a:xfrm>
          <a:off x="33662" y="138693"/>
          <a:ext cx="66023" cy="3961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662" y="138693"/>
        <a:ext cx="66023" cy="39614"/>
      </dsp:txXfrm>
    </dsp:sp>
    <dsp:sp modelId="{1DDE291C-63BE-48D8-BD54-C9B574B562B9}">
      <dsp:nvSpPr>
        <dsp:cNvPr id="0" name=""/>
        <dsp:cNvSpPr/>
      </dsp:nvSpPr>
      <dsp:spPr>
        <a:xfrm>
          <a:off x="33662" y="184910"/>
          <a:ext cx="66023" cy="3961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662" y="184910"/>
        <a:ext cx="66023" cy="3961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69B764-2651-41EB-89DF-86BB44CA0874}" type="datetimeFigureOut">
              <a:t>7/3/2024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EDD49F-CAC5-45EA-B5A0-23336D2C7D8D}" type="slidenum">
              <a:t>‹#›</a:t>
            </a:fld>
            <a:endParaRPr lang="en-US"/>
          </a:p>
        </p:txBody>
      </p:sp>
    </p:spTree>
    <p:extLst>
      <p:ext uri="{BB962C8B-B14F-4D97-AF65-F5344CB8AC3E}">
        <p14:creationId xmlns:p14="http://schemas.microsoft.com/office/powerpoint/2010/main" val="3022420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98EDD49F-CAC5-45EA-B5A0-23336D2C7D8D}" type="slidenum">
              <a:t>1</a:t>
            </a:fld>
            <a:endParaRPr lang="en-US"/>
          </a:p>
        </p:txBody>
      </p:sp>
    </p:spTree>
    <p:extLst>
      <p:ext uri="{BB962C8B-B14F-4D97-AF65-F5344CB8AC3E}">
        <p14:creationId xmlns:p14="http://schemas.microsoft.com/office/powerpoint/2010/main" val="3674680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dirty="0"/>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6889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7/3/2024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52573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37742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68333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519149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70615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453077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8618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69807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47894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dirty="0"/>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02091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7/3/2024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22416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7/3/2024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89430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7/3/2024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43118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39491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38416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22146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7/3/2024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88918277"/>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example.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5827" y="158261"/>
            <a:ext cx="8001000" cy="3675184"/>
          </a:xfrm>
        </p:spPr>
        <p:txBody>
          <a:bodyPr>
            <a:normAutofit/>
          </a:bodyPr>
          <a:lstStyle/>
          <a:p>
            <a:r>
              <a:rPr lang="en-US" sz="4000" b="1" u="sng" dirty="0">
                <a:solidFill>
                  <a:schemeClr val="accent3">
                    <a:lumMod val="50000"/>
                  </a:schemeClr>
                </a:solidFill>
                <a:latin typeface="Calibri"/>
                <a:cs typeface="Calibri"/>
              </a:rPr>
              <a:t>Configure a  Firewall in Linux</a:t>
            </a:r>
            <a:br>
              <a:rPr lang="en-US" sz="4000" b="1" dirty="0">
                <a:latin typeface="Aptos Display"/>
              </a:rPr>
            </a:br>
            <a:br>
              <a:rPr lang="en-US" sz="4400" b="1" dirty="0">
                <a:solidFill>
                  <a:srgbClr val="3B7D23"/>
                </a:solidFill>
              </a:rPr>
            </a:br>
            <a:br>
              <a:rPr lang="en-US" sz="4400" b="1" dirty="0">
                <a:solidFill>
                  <a:srgbClr val="3B7D23"/>
                </a:solidFill>
              </a:rPr>
            </a:br>
            <a:endParaRPr lang="en-US" sz="4400" b="1"/>
          </a:p>
        </p:txBody>
      </p:sp>
      <p:sp>
        <p:nvSpPr>
          <p:cNvPr id="5" name="Subtitle 4">
            <a:extLst>
              <a:ext uri="{FF2B5EF4-FFF2-40B4-BE49-F238E27FC236}">
                <a16:creationId xmlns:a16="http://schemas.microsoft.com/office/drawing/2014/main" id="{C9CBF4B0-BF7B-AE6D-E096-D9D6E2322931}"/>
              </a:ext>
            </a:extLst>
          </p:cNvPr>
          <p:cNvSpPr>
            <a:spLocks noGrp="1"/>
          </p:cNvSpPr>
          <p:nvPr>
            <p:ph type="subTitle" idx="1"/>
          </p:nvPr>
        </p:nvSpPr>
        <p:spPr>
          <a:xfrm>
            <a:off x="940654" y="2788792"/>
            <a:ext cx="9888415" cy="2027928"/>
          </a:xfrm>
        </p:spPr>
        <p:txBody>
          <a:bodyPr vert="horz" lIns="91440" tIns="45720" rIns="91440" bIns="45720" rtlCol="0" anchor="t">
            <a:normAutofit/>
          </a:bodyPr>
          <a:lstStyle/>
          <a:p>
            <a:pPr marL="457200" indent="-457200">
              <a:buFont typeface="Arial" panose="05040102010807070707" pitchFamily="18" charset="2"/>
              <a:buChar char="•"/>
            </a:pPr>
            <a:r>
              <a:rPr lang="en-US" sz="2400" b="1" dirty="0">
                <a:solidFill>
                  <a:schemeClr val="tx1"/>
                </a:solidFill>
                <a:ea typeface="+mn-lt"/>
                <a:cs typeface="+mn-lt"/>
              </a:rPr>
              <a:t>Utilizing the built-in Linux application firewall Iptables or UFW, set up and create rules to actively filter networking packets and block specific ports.</a:t>
            </a:r>
            <a:endParaRPr lang="en-US" sz="2400" b="1">
              <a:solidFill>
                <a:schemeClr val="tx1"/>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A475F-E6C4-5AEC-8A4D-6C5768620AB5}"/>
              </a:ext>
            </a:extLst>
          </p:cNvPr>
          <p:cNvSpPr>
            <a:spLocks noGrp="1"/>
          </p:cNvSpPr>
          <p:nvPr>
            <p:ph type="title"/>
          </p:nvPr>
        </p:nvSpPr>
        <p:spPr>
          <a:xfrm>
            <a:off x="817758" y="1714281"/>
            <a:ext cx="11189616" cy="4712181"/>
          </a:xfrm>
        </p:spPr>
        <p:txBody>
          <a:bodyPr>
            <a:normAutofit fontScale="90000"/>
          </a:bodyPr>
          <a:lstStyle/>
          <a:p>
            <a:pPr marL="342900" indent="-342900">
              <a:buFont typeface="Arial"/>
              <a:buChar char="•"/>
            </a:pPr>
            <a:r>
              <a:rPr lang="en-US" sz="2400" b="1" cap="none" dirty="0">
                <a:solidFill>
                  <a:schemeClr val="bg1"/>
                </a:solidFill>
                <a:ea typeface="+mj-lt"/>
                <a:cs typeface="+mj-lt"/>
              </a:rPr>
              <a:t>Home network: </a:t>
            </a:r>
            <a:r>
              <a:rPr lang="en-US" sz="2400" b="1" cap="none" dirty="0">
                <a:ea typeface="+mj-lt"/>
                <a:cs typeface="+mj-lt"/>
              </a:rPr>
              <a:t>A home network is a lan used within a residence to connect personal devices such as computers, laptops, smartphones, tablets, smart tvs, and printers. it allows family members to share internet access, files, printers, and other resources.</a:t>
            </a:r>
            <a:br>
              <a:rPr lang="en-US" sz="2400" b="1" cap="none" dirty="0">
                <a:ea typeface="+mj-lt"/>
                <a:cs typeface="+mj-lt"/>
              </a:rPr>
            </a:br>
            <a:br>
              <a:rPr lang="en-US" sz="2400" b="1" cap="none" dirty="0">
                <a:ea typeface="+mj-lt"/>
                <a:cs typeface="+mj-lt"/>
              </a:rPr>
            </a:br>
            <a:r>
              <a:rPr lang="en-US" sz="2400" b="1" cap="none" dirty="0">
                <a:solidFill>
                  <a:schemeClr val="bg1"/>
                </a:solidFill>
                <a:ea typeface="+mj-lt"/>
                <a:cs typeface="+mj-lt"/>
              </a:rPr>
              <a:t>Small Business Network</a:t>
            </a:r>
            <a:r>
              <a:rPr lang="en-US" sz="2400" cap="none" dirty="0">
                <a:solidFill>
                  <a:schemeClr val="bg1"/>
                </a:solidFill>
                <a:ea typeface="+mj-lt"/>
                <a:cs typeface="+mj-lt"/>
              </a:rPr>
              <a:t>:</a:t>
            </a:r>
            <a:r>
              <a:rPr lang="en-US" sz="2400" cap="none" dirty="0">
                <a:ea typeface="+mj-lt"/>
                <a:cs typeface="+mj-lt"/>
              </a:rPr>
              <a:t> </a:t>
            </a:r>
            <a:r>
              <a:rPr lang="en-US" sz="2400" b="1" cap="none" dirty="0">
                <a:ea typeface="+mj-lt"/>
                <a:cs typeface="+mj-lt"/>
              </a:rPr>
              <a:t>Small businesses use LANs to connect computers, printers, and other devices in their offices. This allows employees to share files, access shared databases and software applications, and collaborate on projects more efficiently.</a:t>
            </a:r>
            <a:br>
              <a:rPr lang="en-US" sz="2400" cap="none" dirty="0">
                <a:ea typeface="+mj-lt"/>
                <a:cs typeface="+mj-lt"/>
              </a:rPr>
            </a:br>
            <a:br>
              <a:rPr lang="en-US" sz="2400" cap="none" dirty="0">
                <a:ea typeface="+mj-lt"/>
                <a:cs typeface="+mj-lt"/>
              </a:rPr>
            </a:br>
            <a:r>
              <a:rPr lang="en-US" sz="2400" b="1" cap="none" dirty="0">
                <a:solidFill>
                  <a:schemeClr val="bg1"/>
                </a:solidFill>
                <a:ea typeface="+mj-lt"/>
                <a:cs typeface="+mj-lt"/>
              </a:rPr>
              <a:t>Gaming LAN</a:t>
            </a:r>
            <a:r>
              <a:rPr lang="en-US" sz="2400" cap="none" dirty="0">
                <a:solidFill>
                  <a:schemeClr val="bg1"/>
                </a:solidFill>
                <a:ea typeface="+mj-lt"/>
                <a:cs typeface="+mj-lt"/>
              </a:rPr>
              <a:t>:</a:t>
            </a:r>
            <a:r>
              <a:rPr lang="en-US" sz="2400" cap="none" dirty="0">
                <a:ea typeface="+mj-lt"/>
                <a:cs typeface="+mj-lt"/>
              </a:rPr>
              <a:t> </a:t>
            </a:r>
            <a:r>
              <a:rPr lang="en-US" sz="2400" b="1" cap="none" dirty="0">
                <a:ea typeface="+mj-lt"/>
                <a:cs typeface="+mj-lt"/>
              </a:rPr>
              <a:t>LANs are also popular in gaming environments, where gamers connect their computers or gaming consoles together to play multiplayer games locally without relying on internet connections. LAN parties or gaming events often utilize LAN setups for multiplayer gaming.</a:t>
            </a:r>
            <a:endParaRPr lang="en-US" sz="2400" b="1" cap="none" dirty="0"/>
          </a:p>
        </p:txBody>
      </p:sp>
      <p:sp>
        <p:nvSpPr>
          <p:cNvPr id="3" name="Content Placeholder 2">
            <a:extLst>
              <a:ext uri="{FF2B5EF4-FFF2-40B4-BE49-F238E27FC236}">
                <a16:creationId xmlns:a16="http://schemas.microsoft.com/office/drawing/2014/main" id="{A791DD12-02DC-8779-D12F-D98E0FC6D551}"/>
              </a:ext>
            </a:extLst>
          </p:cNvPr>
          <p:cNvSpPr>
            <a:spLocks noGrp="1"/>
          </p:cNvSpPr>
          <p:nvPr>
            <p:ph idx="1"/>
          </p:nvPr>
        </p:nvSpPr>
        <p:spPr>
          <a:xfrm>
            <a:off x="684212" y="685800"/>
            <a:ext cx="8534400" cy="1329267"/>
          </a:xfrm>
        </p:spPr>
        <p:txBody>
          <a:bodyPr/>
          <a:lstStyle/>
          <a:p>
            <a:r>
              <a:rPr lang="en-US" sz="2400" b="1" dirty="0">
                <a:solidFill>
                  <a:srgbClr val="FFFFFF"/>
                </a:solidFill>
              </a:rPr>
              <a:t>Examples of LAN applications:</a:t>
            </a:r>
            <a:endParaRPr lang="en-US" dirty="0"/>
          </a:p>
        </p:txBody>
      </p:sp>
    </p:spTree>
    <p:extLst>
      <p:ext uri="{BB962C8B-B14F-4D97-AF65-F5344CB8AC3E}">
        <p14:creationId xmlns:p14="http://schemas.microsoft.com/office/powerpoint/2010/main" val="3919830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08697-365A-32F5-2A01-DE27F85AE3AD}"/>
              </a:ext>
            </a:extLst>
          </p:cNvPr>
          <p:cNvSpPr>
            <a:spLocks noGrp="1"/>
          </p:cNvSpPr>
          <p:nvPr>
            <p:ph type="title"/>
          </p:nvPr>
        </p:nvSpPr>
        <p:spPr>
          <a:xfrm>
            <a:off x="962636" y="1827659"/>
            <a:ext cx="11230707" cy="2935817"/>
          </a:xfrm>
        </p:spPr>
        <p:txBody>
          <a:bodyPr>
            <a:normAutofit/>
          </a:bodyPr>
          <a:lstStyle/>
          <a:p>
            <a:endParaRPr lang="en-US" b="1" cap="none" dirty="0"/>
          </a:p>
          <a:p>
            <a:pPr marL="342900" indent="-342900">
              <a:buFont typeface="Arial"/>
              <a:buChar char="•"/>
            </a:pPr>
            <a:r>
              <a:rPr lang="en-US" sz="2400" b="1" cap="none" dirty="0">
                <a:ea typeface="+mj-lt"/>
                <a:cs typeface="+mj-lt"/>
              </a:rPr>
              <a:t>Internet traffic refers to the data transmitted over the internet between devices, networks, or servers. there are several types of internet traffic, each serving different purposes and utilizing various protocols like exchange of data(web browsing, email communication, multimedia streaming).</a:t>
            </a:r>
            <a:endParaRPr lang="en-US" sz="2400" dirty="0">
              <a:ea typeface="+mj-lt"/>
              <a:cs typeface="+mj-lt"/>
            </a:endParaRPr>
          </a:p>
          <a:p>
            <a:endParaRPr lang="en-US" dirty="0"/>
          </a:p>
        </p:txBody>
      </p:sp>
      <p:sp>
        <p:nvSpPr>
          <p:cNvPr id="3" name="Content Placeholder 2">
            <a:extLst>
              <a:ext uri="{FF2B5EF4-FFF2-40B4-BE49-F238E27FC236}">
                <a16:creationId xmlns:a16="http://schemas.microsoft.com/office/drawing/2014/main" id="{76F7C432-45DF-1F19-EA4E-271B0D18319D}"/>
              </a:ext>
            </a:extLst>
          </p:cNvPr>
          <p:cNvSpPr>
            <a:spLocks noGrp="1"/>
          </p:cNvSpPr>
          <p:nvPr>
            <p:ph idx="1"/>
          </p:nvPr>
        </p:nvSpPr>
        <p:spPr>
          <a:xfrm>
            <a:off x="398463" y="685800"/>
            <a:ext cx="8820149" cy="1299960"/>
          </a:xfrm>
        </p:spPr>
        <p:txBody>
          <a:bodyPr>
            <a:normAutofit/>
          </a:bodyPr>
          <a:lstStyle/>
          <a:p>
            <a:pPr>
              <a:buFont typeface="Wingdings" panose="05040102010807070707" pitchFamily="18" charset="2"/>
              <a:buChar char="ü"/>
            </a:pPr>
            <a:r>
              <a:rPr lang="en-US" sz="3200" b="1" dirty="0">
                <a:solidFill>
                  <a:schemeClr val="bg1"/>
                </a:solidFill>
              </a:rPr>
              <a:t> Internet Traffic </a:t>
            </a:r>
            <a:endParaRPr lang="en-US" dirty="0">
              <a:solidFill>
                <a:schemeClr val="bg1"/>
              </a:solidFill>
            </a:endParaRPr>
          </a:p>
        </p:txBody>
      </p:sp>
    </p:spTree>
    <p:extLst>
      <p:ext uri="{BB962C8B-B14F-4D97-AF65-F5344CB8AC3E}">
        <p14:creationId xmlns:p14="http://schemas.microsoft.com/office/powerpoint/2010/main" val="540738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581C5-C661-B93D-13BD-996BD61CFFEB}"/>
              </a:ext>
            </a:extLst>
          </p:cNvPr>
          <p:cNvSpPr>
            <a:spLocks noGrp="1"/>
          </p:cNvSpPr>
          <p:nvPr>
            <p:ph type="title"/>
          </p:nvPr>
        </p:nvSpPr>
        <p:spPr>
          <a:xfrm>
            <a:off x="977288" y="1080313"/>
            <a:ext cx="10776439" cy="5778663"/>
          </a:xfrm>
        </p:spPr>
        <p:txBody>
          <a:bodyPr>
            <a:normAutofit fontScale="90000"/>
          </a:bodyPr>
          <a:lstStyle/>
          <a:p>
            <a:pPr marL="285750" indent="-285750">
              <a:buFont typeface="Arial"/>
              <a:buChar char="•"/>
            </a:pPr>
            <a:r>
              <a:rPr lang="en-US" sz="2400" b="1" cap="none" dirty="0">
                <a:solidFill>
                  <a:schemeClr val="bg1"/>
                </a:solidFill>
                <a:ea typeface="+mj-lt"/>
                <a:cs typeface="+mj-lt"/>
              </a:rPr>
              <a:t>TCP (transmission control protocol):</a:t>
            </a:r>
            <a:r>
              <a:rPr lang="en-US" sz="2400" b="1" cap="none" dirty="0">
                <a:ea typeface="+mj-lt"/>
                <a:cs typeface="+mj-lt"/>
              </a:rPr>
              <a:t> TCP is a connection-oriented protocol used for reliable and ordered delivery of data. it is widely used by applications that require guaranteed delivery of packets, such as web browsing, email, file transfer (ftp), and ssh.</a:t>
            </a:r>
            <a:endParaRPr lang="en-US" sz="2400" b="1" cap="none"/>
          </a:p>
          <a:p>
            <a:pPr marL="285750" indent="-285750">
              <a:buFont typeface="Arial"/>
              <a:buChar char="•"/>
            </a:pPr>
            <a:r>
              <a:rPr lang="en-US" sz="2400" b="1" cap="none" dirty="0">
                <a:solidFill>
                  <a:schemeClr val="bg1"/>
                </a:solidFill>
                <a:ea typeface="+mj-lt"/>
                <a:cs typeface="+mj-lt"/>
              </a:rPr>
              <a:t>UDP (user datagram protocol):</a:t>
            </a:r>
            <a:r>
              <a:rPr lang="en-US" sz="2400" b="1" cap="none" dirty="0">
                <a:ea typeface="+mj-lt"/>
                <a:cs typeface="+mj-lt"/>
              </a:rPr>
              <a:t> UDP is a connectionless protocol that offers faster transmission with no error checking or retransmission of lost packets. it is used for applications where real-time communication and speed are more critical than reliability, such as VOIP (voice over IP), streaming media, DNS (domain name system), and online gaming.</a:t>
            </a:r>
            <a:endParaRPr lang="en-US" sz="2400" b="1" cap="none"/>
          </a:p>
          <a:p>
            <a:pPr marL="285750" indent="-285750">
              <a:buFont typeface="Arial"/>
              <a:buChar char="•"/>
            </a:pPr>
            <a:r>
              <a:rPr lang="en-US" sz="2400" b="1" cap="none" dirty="0">
                <a:solidFill>
                  <a:schemeClr val="bg1"/>
                </a:solidFill>
                <a:ea typeface="+mj-lt"/>
                <a:cs typeface="+mj-lt"/>
              </a:rPr>
              <a:t>ICMP (internet control message protocol):</a:t>
            </a:r>
            <a:r>
              <a:rPr lang="en-US" sz="2400" b="1" cap="none" dirty="0">
                <a:ea typeface="+mj-lt"/>
                <a:cs typeface="+mj-lt"/>
              </a:rPr>
              <a:t> ICMP is primarily used for diagnostic or control purposes within IP networks. it includes functions such as ping (echo request/reply), traceroute, and network error reporting (e.g., destination unreachable).</a:t>
            </a:r>
            <a:endParaRPr lang="en-US" sz="2400" b="1" cap="none"/>
          </a:p>
          <a:p>
            <a:pPr marL="285750" indent="-285750">
              <a:buFont typeface="Arial"/>
              <a:buChar char="•"/>
            </a:pPr>
            <a:r>
              <a:rPr lang="en-US" sz="2400" b="1" cap="none" dirty="0">
                <a:solidFill>
                  <a:schemeClr val="bg1"/>
                </a:solidFill>
                <a:ea typeface="+mj-lt"/>
                <a:cs typeface="+mj-lt"/>
              </a:rPr>
              <a:t>HTTP (hypertext transfer protocol): </a:t>
            </a:r>
            <a:r>
              <a:rPr lang="en-US" sz="2400" b="1" cap="none" dirty="0">
                <a:ea typeface="+mj-lt"/>
                <a:cs typeface="+mj-lt"/>
              </a:rPr>
              <a:t>Http is the foundation of data communication for the world wide web. it is used for retrieving web pages and transmitting data between a web server and a web browser.</a:t>
            </a:r>
            <a:endParaRPr lang="en-US" sz="2400" b="1" cap="none"/>
          </a:p>
          <a:p>
            <a:endParaRPr lang="en-US" b="1" dirty="0"/>
          </a:p>
        </p:txBody>
      </p:sp>
      <p:sp>
        <p:nvSpPr>
          <p:cNvPr id="3" name="Content Placeholder 2">
            <a:extLst>
              <a:ext uri="{FF2B5EF4-FFF2-40B4-BE49-F238E27FC236}">
                <a16:creationId xmlns:a16="http://schemas.microsoft.com/office/drawing/2014/main" id="{05C4D435-13DF-9675-1970-91B6DCA386AF}"/>
              </a:ext>
            </a:extLst>
          </p:cNvPr>
          <p:cNvSpPr>
            <a:spLocks noGrp="1"/>
          </p:cNvSpPr>
          <p:nvPr>
            <p:ph idx="1"/>
          </p:nvPr>
        </p:nvSpPr>
        <p:spPr>
          <a:xfrm>
            <a:off x="684212" y="158262"/>
            <a:ext cx="9325707" cy="618556"/>
          </a:xfrm>
        </p:spPr>
        <p:txBody>
          <a:bodyPr>
            <a:noAutofit/>
          </a:bodyPr>
          <a:lstStyle/>
          <a:p>
            <a:r>
              <a:rPr lang="en-US" sz="2400" b="1" dirty="0">
                <a:solidFill>
                  <a:schemeClr val="tx1"/>
                </a:solidFill>
                <a:ea typeface="+mn-lt"/>
                <a:cs typeface="+mn-lt"/>
              </a:rPr>
              <a:t>Some common types of internet traffic in Linux include:</a:t>
            </a:r>
            <a:endParaRPr lang="en-US" sz="2400" b="1" dirty="0">
              <a:solidFill>
                <a:schemeClr val="tx1"/>
              </a:solidFill>
            </a:endParaRPr>
          </a:p>
        </p:txBody>
      </p:sp>
    </p:spTree>
    <p:extLst>
      <p:ext uri="{BB962C8B-B14F-4D97-AF65-F5344CB8AC3E}">
        <p14:creationId xmlns:p14="http://schemas.microsoft.com/office/powerpoint/2010/main" val="4106166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EF3CF-1EED-3B23-B75E-77D96E0B144A}"/>
              </a:ext>
            </a:extLst>
          </p:cNvPr>
          <p:cNvSpPr>
            <a:spLocks noGrp="1"/>
          </p:cNvSpPr>
          <p:nvPr>
            <p:ph type="title"/>
          </p:nvPr>
        </p:nvSpPr>
        <p:spPr>
          <a:xfrm>
            <a:off x="896692" y="135141"/>
            <a:ext cx="10336823" cy="6262238"/>
          </a:xfrm>
        </p:spPr>
        <p:txBody>
          <a:bodyPr>
            <a:normAutofit/>
          </a:bodyPr>
          <a:lstStyle/>
          <a:p>
            <a:pPr marL="285750" indent="-285750">
              <a:spcBef>
                <a:spcPct val="20000"/>
              </a:spcBef>
              <a:spcAft>
                <a:spcPts val="600"/>
              </a:spcAft>
              <a:buFont typeface="Arial"/>
              <a:buChar char="•"/>
            </a:pPr>
            <a:r>
              <a:rPr lang="en-US" sz="2400" b="1" dirty="0">
                <a:solidFill>
                  <a:schemeClr val="bg1"/>
                </a:solidFill>
              </a:rPr>
              <a:t>HTTPS (</a:t>
            </a:r>
            <a:r>
              <a:rPr lang="en-US" sz="2400" b="1" cap="none" dirty="0">
                <a:solidFill>
                  <a:schemeClr val="bg1"/>
                </a:solidFill>
              </a:rPr>
              <a:t>http secure)</a:t>
            </a:r>
            <a:r>
              <a:rPr lang="en-US" sz="2400" dirty="0">
                <a:solidFill>
                  <a:schemeClr val="bg1"/>
                </a:solidFill>
              </a:rPr>
              <a:t>:</a:t>
            </a:r>
            <a:r>
              <a:rPr lang="en-US" sz="2400" dirty="0">
                <a:solidFill>
                  <a:srgbClr val="0F496F"/>
                </a:solidFill>
              </a:rPr>
              <a:t> </a:t>
            </a:r>
            <a:r>
              <a:rPr lang="en-US" sz="2400" b="1" dirty="0"/>
              <a:t>H</a:t>
            </a:r>
            <a:r>
              <a:rPr lang="en-US" sz="2400" b="1" cap="none" dirty="0"/>
              <a:t>ttps is the secure version of http, encrypted with </a:t>
            </a:r>
            <a:r>
              <a:rPr lang="en-US" sz="2400" b="1" cap="none" dirty="0" err="1"/>
              <a:t>ssl</a:t>
            </a:r>
            <a:r>
              <a:rPr lang="en-US" sz="2400" b="1" cap="none" dirty="0"/>
              <a:t>/</a:t>
            </a:r>
            <a:r>
              <a:rPr lang="en-US" sz="2400" b="1" cap="none" dirty="0" err="1"/>
              <a:t>tls</a:t>
            </a:r>
            <a:r>
              <a:rPr lang="en-US" sz="2400" b="1" cap="none" dirty="0"/>
              <a:t>, which provides secure communication over a computer network.</a:t>
            </a:r>
            <a:endParaRPr lang="en-US" sz="2400" cap="none"/>
          </a:p>
          <a:p>
            <a:pPr marL="285750" indent="-285750">
              <a:spcBef>
                <a:spcPct val="20000"/>
              </a:spcBef>
              <a:spcAft>
                <a:spcPts val="600"/>
              </a:spcAft>
              <a:buFont typeface="Arial"/>
              <a:buChar char="•"/>
            </a:pPr>
            <a:r>
              <a:rPr lang="en-US" sz="2400" b="1" dirty="0">
                <a:solidFill>
                  <a:schemeClr val="bg1"/>
                </a:solidFill>
              </a:rPr>
              <a:t>DNS (</a:t>
            </a:r>
            <a:r>
              <a:rPr lang="en-US" sz="2400" b="1" cap="none" dirty="0">
                <a:solidFill>
                  <a:schemeClr val="bg1"/>
                </a:solidFill>
              </a:rPr>
              <a:t>domain name system</a:t>
            </a:r>
            <a:r>
              <a:rPr lang="en-US" sz="2400" b="1" dirty="0">
                <a:solidFill>
                  <a:schemeClr val="bg1"/>
                </a:solidFill>
              </a:rPr>
              <a:t>)</a:t>
            </a:r>
            <a:r>
              <a:rPr lang="en-US" sz="2400" dirty="0">
                <a:solidFill>
                  <a:schemeClr val="bg1"/>
                </a:solidFill>
              </a:rPr>
              <a:t>: </a:t>
            </a:r>
            <a:r>
              <a:rPr lang="en-US" sz="2400" b="1" cap="none" dirty="0"/>
              <a:t>DNS is used to translate domain names (e.g., </a:t>
            </a:r>
            <a:r>
              <a:rPr lang="en-US" sz="2400" b="1" cap="none" dirty="0">
                <a:hlinkClick r:id="rId2">
                  <a:extLst>
                    <a:ext uri="{A12FA001-AC4F-418D-AE19-62706E023703}">
                      <ahyp:hlinkClr xmlns:ahyp="http://schemas.microsoft.com/office/drawing/2018/hyperlinkcolor" val="tx"/>
                    </a:ext>
                  </a:extLst>
                </a:hlinkClick>
              </a:rPr>
              <a:t>www.example.com</a:t>
            </a:r>
            <a:r>
              <a:rPr lang="en-US" sz="2400" b="1" cap="none" dirty="0"/>
              <a:t>) into ip addresses (e.g., 192.0.2.1) required for routing packets of data over the internet.</a:t>
            </a:r>
            <a:endParaRPr lang="en-US" sz="2400" cap="none"/>
          </a:p>
          <a:p>
            <a:pPr marL="285750" indent="-285750">
              <a:spcBef>
                <a:spcPct val="20000"/>
              </a:spcBef>
              <a:spcAft>
                <a:spcPts val="600"/>
              </a:spcAft>
              <a:buFont typeface="Arial"/>
              <a:buChar char="•"/>
            </a:pPr>
            <a:r>
              <a:rPr lang="en-US" sz="2400" b="1" dirty="0">
                <a:solidFill>
                  <a:schemeClr val="bg1"/>
                </a:solidFill>
              </a:rPr>
              <a:t>FTP (</a:t>
            </a:r>
            <a:r>
              <a:rPr lang="en-US" sz="2400" b="1" cap="none" dirty="0">
                <a:solidFill>
                  <a:schemeClr val="bg1"/>
                </a:solidFill>
              </a:rPr>
              <a:t>file transfer protocol</a:t>
            </a:r>
            <a:r>
              <a:rPr lang="en-US" sz="2400" b="1" dirty="0">
                <a:solidFill>
                  <a:schemeClr val="bg1"/>
                </a:solidFill>
              </a:rPr>
              <a:t>)</a:t>
            </a:r>
            <a:r>
              <a:rPr lang="en-US" sz="2400" dirty="0">
                <a:solidFill>
                  <a:schemeClr val="bg1"/>
                </a:solidFill>
              </a:rPr>
              <a:t>:</a:t>
            </a:r>
            <a:r>
              <a:rPr lang="en-US" sz="2400" dirty="0">
                <a:solidFill>
                  <a:srgbClr val="0F496F"/>
                </a:solidFill>
              </a:rPr>
              <a:t> </a:t>
            </a:r>
            <a:r>
              <a:rPr lang="en-US" sz="2400" b="1" dirty="0"/>
              <a:t>F</a:t>
            </a:r>
            <a:r>
              <a:rPr lang="en-US" sz="2400" b="1" cap="none" dirty="0"/>
              <a:t>tp is used for transferring files between a client and a server on a computer network, typically for uploading and downloading files.</a:t>
            </a:r>
            <a:endParaRPr lang="en-US" sz="2400" cap="none"/>
          </a:p>
          <a:p>
            <a:pPr marL="285750" indent="-285750">
              <a:spcBef>
                <a:spcPct val="20000"/>
              </a:spcBef>
              <a:spcAft>
                <a:spcPts val="600"/>
              </a:spcAft>
              <a:buFont typeface="Arial"/>
              <a:buChar char="•"/>
            </a:pPr>
            <a:r>
              <a:rPr lang="en-US" sz="2400" b="1" dirty="0">
                <a:solidFill>
                  <a:schemeClr val="bg1"/>
                </a:solidFill>
              </a:rPr>
              <a:t>SSH (</a:t>
            </a:r>
            <a:r>
              <a:rPr lang="en-US" sz="2400" b="1" cap="none" dirty="0">
                <a:solidFill>
                  <a:schemeClr val="bg1"/>
                </a:solidFill>
              </a:rPr>
              <a:t>secure shell</a:t>
            </a:r>
            <a:r>
              <a:rPr lang="en-US" sz="2400" b="1" dirty="0">
                <a:solidFill>
                  <a:schemeClr val="bg1"/>
                </a:solidFill>
              </a:rPr>
              <a:t>)</a:t>
            </a:r>
            <a:r>
              <a:rPr lang="en-US" sz="2400" dirty="0">
                <a:solidFill>
                  <a:schemeClr val="bg1"/>
                </a:solidFill>
              </a:rPr>
              <a:t>: </a:t>
            </a:r>
            <a:r>
              <a:rPr lang="en-US" sz="2400" b="1" cap="none" dirty="0"/>
              <a:t>SSH is a cryptographic network protocol for operating network services securely over an unsecured network. it provides a secure channel over an unsecured network in a client-server architecture, connecting an ssh client application with an ssh server.</a:t>
            </a:r>
            <a:endParaRPr lang="en-US" sz="2400" cap="none" dirty="0"/>
          </a:p>
        </p:txBody>
      </p:sp>
      <p:sp>
        <p:nvSpPr>
          <p:cNvPr id="3" name="Content Placeholder 2">
            <a:extLst>
              <a:ext uri="{FF2B5EF4-FFF2-40B4-BE49-F238E27FC236}">
                <a16:creationId xmlns:a16="http://schemas.microsoft.com/office/drawing/2014/main" id="{9D809719-52DD-C635-4145-80A82877B2EB}"/>
              </a:ext>
            </a:extLst>
          </p:cNvPr>
          <p:cNvSpPr>
            <a:spLocks noGrp="1"/>
          </p:cNvSpPr>
          <p:nvPr>
            <p:ph idx="1"/>
          </p:nvPr>
        </p:nvSpPr>
        <p:spPr>
          <a:xfrm>
            <a:off x="621367" y="-13355"/>
            <a:ext cx="10952284" cy="288845"/>
          </a:xfrm>
        </p:spPr>
        <p:txBody>
          <a:bodyPr>
            <a:normAutofit fontScale="40000" lnSpcReduction="20000"/>
          </a:bodyPr>
          <a:lstStyle/>
          <a:p>
            <a:endParaRPr lang="en-US" b="1" dirty="0">
              <a:solidFill>
                <a:schemeClr val="tx1"/>
              </a:solidFill>
            </a:endParaRPr>
          </a:p>
          <a:p>
            <a:pPr>
              <a:buClr>
                <a:srgbClr val="FFFFFF"/>
              </a:buClr>
            </a:pPr>
            <a:endParaRPr lang="en-US" dirty="0"/>
          </a:p>
        </p:txBody>
      </p:sp>
    </p:spTree>
    <p:extLst>
      <p:ext uri="{BB962C8B-B14F-4D97-AF65-F5344CB8AC3E}">
        <p14:creationId xmlns:p14="http://schemas.microsoft.com/office/powerpoint/2010/main" val="1449651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22634-CC55-D403-6F63-A829AB84290E}"/>
              </a:ext>
            </a:extLst>
          </p:cNvPr>
          <p:cNvSpPr>
            <a:spLocks noGrp="1"/>
          </p:cNvSpPr>
          <p:nvPr>
            <p:ph type="title"/>
          </p:nvPr>
        </p:nvSpPr>
        <p:spPr>
          <a:xfrm>
            <a:off x="1087192" y="1344082"/>
            <a:ext cx="10373458" cy="3521969"/>
          </a:xfrm>
        </p:spPr>
        <p:txBody>
          <a:bodyPr>
            <a:normAutofit/>
          </a:bodyPr>
          <a:lstStyle/>
          <a:p>
            <a:pPr marL="342900" indent="-342900">
              <a:buFont typeface="Arial"/>
              <a:buChar char="•"/>
            </a:pPr>
            <a:r>
              <a:rPr lang="en-US" sz="2400" b="1" cap="none" dirty="0">
                <a:ea typeface="+mj-lt"/>
                <a:cs typeface="+mj-lt"/>
              </a:rPr>
              <a:t>The IP header (internet protocol header) is a fundamental component of the IP (internet protocol) suite, specifically in IPV4 and IPV6. it is a data structure that precedes the actual data payload of an ip packet and contains essential information necessary for routing and delivering packets across networks.</a:t>
            </a:r>
            <a:endParaRPr lang="en-US" sz="2400" b="1" cap="none" dirty="0"/>
          </a:p>
        </p:txBody>
      </p:sp>
      <p:sp>
        <p:nvSpPr>
          <p:cNvPr id="3" name="Content Placeholder 2">
            <a:extLst>
              <a:ext uri="{FF2B5EF4-FFF2-40B4-BE49-F238E27FC236}">
                <a16:creationId xmlns:a16="http://schemas.microsoft.com/office/drawing/2014/main" id="{7019C17A-5B9B-3500-F039-192EABA536B5}"/>
              </a:ext>
            </a:extLst>
          </p:cNvPr>
          <p:cNvSpPr>
            <a:spLocks noGrp="1"/>
          </p:cNvSpPr>
          <p:nvPr>
            <p:ph idx="1"/>
          </p:nvPr>
        </p:nvSpPr>
        <p:spPr>
          <a:xfrm>
            <a:off x="457078" y="685800"/>
            <a:ext cx="8761534" cy="1365901"/>
          </a:xfrm>
        </p:spPr>
        <p:txBody>
          <a:bodyPr>
            <a:normAutofit/>
          </a:bodyPr>
          <a:lstStyle/>
          <a:p>
            <a:pPr>
              <a:buFont typeface="Wingdings" panose="05040102010807070707" pitchFamily="18" charset="2"/>
              <a:buChar char="ü"/>
            </a:pPr>
            <a:r>
              <a:rPr lang="en-US" sz="3200" b="1" dirty="0">
                <a:solidFill>
                  <a:schemeClr val="bg1"/>
                </a:solidFill>
              </a:rPr>
              <a:t> IP header</a:t>
            </a:r>
            <a:endParaRPr lang="en-US" dirty="0">
              <a:solidFill>
                <a:schemeClr val="bg1"/>
              </a:solidFill>
            </a:endParaRPr>
          </a:p>
        </p:txBody>
      </p:sp>
      <p:pic>
        <p:nvPicPr>
          <p:cNvPr id="4" name="Picture 3" descr="What is IP Header? Best Explained - 2023">
            <a:extLst>
              <a:ext uri="{FF2B5EF4-FFF2-40B4-BE49-F238E27FC236}">
                <a16:creationId xmlns:a16="http://schemas.microsoft.com/office/drawing/2014/main" id="{C5544B28-D76D-E5F5-82E0-BF723178A67E}"/>
              </a:ext>
            </a:extLst>
          </p:cNvPr>
          <p:cNvPicPr>
            <a:picLocks noChangeAspect="1"/>
          </p:cNvPicPr>
          <p:nvPr/>
        </p:nvPicPr>
        <p:blipFill>
          <a:blip r:embed="rId2"/>
          <a:stretch>
            <a:fillRect/>
          </a:stretch>
        </p:blipFill>
        <p:spPr>
          <a:xfrm>
            <a:off x="3457833" y="4370256"/>
            <a:ext cx="5276334" cy="2308489"/>
          </a:xfrm>
          <a:prstGeom prst="rect">
            <a:avLst/>
          </a:prstGeom>
        </p:spPr>
      </p:pic>
    </p:spTree>
    <p:extLst>
      <p:ext uri="{BB962C8B-B14F-4D97-AF65-F5344CB8AC3E}">
        <p14:creationId xmlns:p14="http://schemas.microsoft.com/office/powerpoint/2010/main" val="4073510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1805E-A254-F090-C856-F5BE2517715B}"/>
              </a:ext>
            </a:extLst>
          </p:cNvPr>
          <p:cNvSpPr>
            <a:spLocks noGrp="1"/>
          </p:cNvSpPr>
          <p:nvPr>
            <p:ph type="title"/>
          </p:nvPr>
        </p:nvSpPr>
        <p:spPr>
          <a:xfrm>
            <a:off x="1328981" y="1703099"/>
            <a:ext cx="9985130" cy="5133896"/>
          </a:xfrm>
        </p:spPr>
        <p:txBody>
          <a:bodyPr vert="horz" lIns="91440" tIns="45720" rIns="91440" bIns="45720" rtlCol="0" anchor="ctr">
            <a:noAutofit/>
          </a:bodyPr>
          <a:lstStyle/>
          <a:p>
            <a:pPr marL="285750" indent="-285750">
              <a:buFont typeface="Arial"/>
              <a:buChar char="•"/>
            </a:pPr>
            <a:r>
              <a:rPr lang="en-US" sz="2400" b="1" cap="none" dirty="0">
                <a:solidFill>
                  <a:schemeClr val="bg1"/>
                </a:solidFill>
                <a:ea typeface="+mj-lt"/>
                <a:cs typeface="+mj-lt"/>
              </a:rPr>
              <a:t>Version:</a:t>
            </a:r>
            <a:r>
              <a:rPr lang="en-US" sz="2400" b="1" cap="none" dirty="0">
                <a:ea typeface="+mj-lt"/>
                <a:cs typeface="+mj-lt"/>
              </a:rPr>
              <a:t> specifies the version of the internet protocol being used (ipv4 or ipv6).</a:t>
            </a:r>
            <a:endParaRPr lang="en-US" sz="2400" b="1" cap="none" dirty="0"/>
          </a:p>
          <a:p>
            <a:pPr marL="285750" indent="-285750">
              <a:buFont typeface="Arial"/>
              <a:buChar char="•"/>
            </a:pPr>
            <a:r>
              <a:rPr lang="en-US" sz="2400" b="1" cap="none" dirty="0">
                <a:solidFill>
                  <a:schemeClr val="bg1"/>
                </a:solidFill>
                <a:ea typeface="+mj-lt"/>
                <a:cs typeface="+mj-lt"/>
              </a:rPr>
              <a:t>Header length:</a:t>
            </a:r>
            <a:r>
              <a:rPr lang="en-US" sz="2400" b="1" cap="none" dirty="0">
                <a:ea typeface="+mj-lt"/>
                <a:cs typeface="+mj-lt"/>
              </a:rPr>
              <a:t> indicates the length of the ip header in 32-bit words.</a:t>
            </a:r>
            <a:endParaRPr lang="en-US" sz="2400" b="1" cap="none"/>
          </a:p>
          <a:p>
            <a:pPr marL="285750" indent="-285750">
              <a:buFont typeface="Arial"/>
              <a:buChar char="•"/>
            </a:pPr>
            <a:r>
              <a:rPr lang="en-US" sz="2400" b="1" cap="none" dirty="0">
                <a:solidFill>
                  <a:schemeClr val="bg1"/>
                </a:solidFill>
                <a:ea typeface="+mj-lt"/>
                <a:cs typeface="+mj-lt"/>
              </a:rPr>
              <a:t>Type of service (tos):</a:t>
            </a:r>
            <a:r>
              <a:rPr lang="en-US" sz="2400" b="1" cap="none" dirty="0">
                <a:ea typeface="+mj-lt"/>
                <a:cs typeface="+mj-lt"/>
              </a:rPr>
              <a:t> originally used for quality of service (qos) markings, but often now used for differentiated services code point (dscp) markings.</a:t>
            </a:r>
            <a:endParaRPr lang="en-US" sz="2400" b="1" cap="none"/>
          </a:p>
          <a:p>
            <a:pPr marL="285750" indent="-285750">
              <a:buFont typeface="Arial"/>
              <a:buChar char="•"/>
            </a:pPr>
            <a:r>
              <a:rPr lang="en-US" sz="2400" b="1" cap="none" dirty="0">
                <a:solidFill>
                  <a:schemeClr val="bg1"/>
                </a:solidFill>
                <a:ea typeface="+mj-lt"/>
                <a:cs typeface="+mj-lt"/>
              </a:rPr>
              <a:t>Total length:</a:t>
            </a:r>
            <a:r>
              <a:rPr lang="en-US" sz="2400" b="1" cap="none" dirty="0">
                <a:ea typeface="+mj-lt"/>
                <a:cs typeface="+mj-lt"/>
              </a:rPr>
              <a:t> total length of the ip packet (header + data).</a:t>
            </a:r>
            <a:endParaRPr lang="en-US" sz="2400" b="1" cap="none"/>
          </a:p>
          <a:p>
            <a:pPr marL="285750" indent="-285750">
              <a:buFont typeface="Arial"/>
              <a:buChar char="•"/>
            </a:pPr>
            <a:r>
              <a:rPr lang="en-US" sz="2400" b="1" cap="none" dirty="0">
                <a:solidFill>
                  <a:schemeClr val="bg1"/>
                </a:solidFill>
                <a:ea typeface="+mj-lt"/>
                <a:cs typeface="+mj-lt"/>
              </a:rPr>
              <a:t>Identification:</a:t>
            </a:r>
            <a:r>
              <a:rPr lang="en-US" sz="2400" b="1" cap="none" dirty="0">
                <a:ea typeface="+mj-lt"/>
                <a:cs typeface="+mj-lt"/>
              </a:rPr>
              <a:t> a unique number assigned to each ip packet to aid in reassembly of fragmented packets.</a:t>
            </a:r>
            <a:endParaRPr lang="en-US" sz="2400" b="1" cap="none"/>
          </a:p>
          <a:p>
            <a:pPr marL="285750" indent="-285750">
              <a:buFont typeface="Arial"/>
              <a:buChar char="•"/>
            </a:pPr>
            <a:r>
              <a:rPr lang="en-US" sz="2400" b="1" cap="none" dirty="0">
                <a:solidFill>
                  <a:schemeClr val="bg1"/>
                </a:solidFill>
                <a:ea typeface="+mj-lt"/>
                <a:cs typeface="+mj-lt"/>
              </a:rPr>
              <a:t>Flags: </a:t>
            </a:r>
            <a:r>
              <a:rPr lang="en-US" sz="2400" b="1" cap="none" dirty="0">
                <a:ea typeface="+mj-lt"/>
                <a:cs typeface="+mj-lt"/>
              </a:rPr>
              <a:t>control flags used for fragmentation. includes fields like "don't fragment" (df) and "more fragments" (mf).</a:t>
            </a:r>
            <a:endParaRPr lang="en-US" sz="2400" b="1" cap="none" dirty="0"/>
          </a:p>
          <a:p>
            <a:endParaRPr lang="en-US" dirty="0"/>
          </a:p>
        </p:txBody>
      </p:sp>
      <p:sp>
        <p:nvSpPr>
          <p:cNvPr id="3" name="Content Placeholder 2">
            <a:extLst>
              <a:ext uri="{FF2B5EF4-FFF2-40B4-BE49-F238E27FC236}">
                <a16:creationId xmlns:a16="http://schemas.microsoft.com/office/drawing/2014/main" id="{BCB48FF0-1906-4C5C-6721-EAB12DA07306}"/>
              </a:ext>
            </a:extLst>
          </p:cNvPr>
          <p:cNvSpPr>
            <a:spLocks noGrp="1"/>
          </p:cNvSpPr>
          <p:nvPr>
            <p:ph idx="1"/>
          </p:nvPr>
        </p:nvSpPr>
        <p:spPr>
          <a:xfrm>
            <a:off x="684212" y="685800"/>
            <a:ext cx="8534400" cy="999556"/>
          </a:xfrm>
        </p:spPr>
        <p:txBody>
          <a:bodyPr>
            <a:noAutofit/>
          </a:bodyPr>
          <a:lstStyle/>
          <a:p>
            <a:r>
              <a:rPr lang="en-US" sz="2400" b="1" dirty="0">
                <a:solidFill>
                  <a:schemeClr val="tx1"/>
                </a:solidFill>
                <a:ea typeface="+mn-lt"/>
                <a:cs typeface="+mn-lt"/>
              </a:rPr>
              <a:t>The IP header typically includes and its significance:</a:t>
            </a:r>
            <a:endParaRPr lang="en-US" sz="2400" b="1" dirty="0">
              <a:solidFill>
                <a:schemeClr val="tx1"/>
              </a:solidFill>
            </a:endParaRPr>
          </a:p>
        </p:txBody>
      </p:sp>
    </p:spTree>
    <p:extLst>
      <p:ext uri="{BB962C8B-B14F-4D97-AF65-F5344CB8AC3E}">
        <p14:creationId xmlns:p14="http://schemas.microsoft.com/office/powerpoint/2010/main" val="2466949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86ADC-82D8-0681-E9C3-8A4AFD5BE53E}"/>
              </a:ext>
            </a:extLst>
          </p:cNvPr>
          <p:cNvSpPr>
            <a:spLocks noGrp="1"/>
          </p:cNvSpPr>
          <p:nvPr>
            <p:ph type="title"/>
          </p:nvPr>
        </p:nvSpPr>
        <p:spPr>
          <a:xfrm>
            <a:off x="684212" y="897141"/>
            <a:ext cx="11040206" cy="5500238"/>
          </a:xfrm>
        </p:spPr>
        <p:txBody>
          <a:bodyPr>
            <a:normAutofit/>
          </a:bodyPr>
          <a:lstStyle/>
          <a:p>
            <a:pPr marL="285750" indent="-285750">
              <a:buFont typeface="Arial"/>
              <a:buChar char="•"/>
            </a:pPr>
            <a:r>
              <a:rPr lang="en-US" sz="2400" b="1" cap="none" dirty="0">
                <a:solidFill>
                  <a:schemeClr val="bg1"/>
                </a:solidFill>
                <a:ea typeface="+mj-lt"/>
                <a:cs typeface="+mj-lt"/>
              </a:rPr>
              <a:t>Fragment offset: </a:t>
            </a:r>
            <a:r>
              <a:rPr lang="en-US" sz="2400" b="1" cap="none" dirty="0">
                <a:ea typeface="+mj-lt"/>
                <a:cs typeface="+mj-lt"/>
              </a:rPr>
              <a:t>S</a:t>
            </a:r>
            <a:r>
              <a:rPr lang="en-US" sz="2400" b="1" cap="none" dirty="0">
                <a:solidFill>
                  <a:srgbClr val="FFFFFF"/>
                </a:solidFill>
                <a:ea typeface="+mj-lt"/>
                <a:cs typeface="+mj-lt"/>
              </a:rPr>
              <a:t>pecifies</a:t>
            </a:r>
            <a:r>
              <a:rPr lang="en-US" sz="2400" b="1" cap="none" dirty="0">
                <a:ea typeface="+mj-lt"/>
                <a:cs typeface="+mj-lt"/>
              </a:rPr>
              <a:t> the offset of the data in the original </a:t>
            </a:r>
            <a:r>
              <a:rPr lang="en-US" sz="2400" b="1" cap="none" dirty="0" err="1">
                <a:ea typeface="+mj-lt"/>
                <a:cs typeface="+mj-lt"/>
              </a:rPr>
              <a:t>IP</a:t>
            </a:r>
            <a:r>
              <a:rPr lang="en-US" sz="2400" b="1" cap="none" dirty="0">
                <a:ea typeface="+mj-lt"/>
                <a:cs typeface="+mj-lt"/>
              </a:rPr>
              <a:t> packet, used for reassembling fragmented packets.</a:t>
            </a:r>
            <a:endParaRPr lang="en-US" sz="2400" b="1" cap="none" dirty="0"/>
          </a:p>
          <a:p>
            <a:pPr marL="285750" indent="-285750">
              <a:buFont typeface="Arial"/>
              <a:buChar char="•"/>
            </a:pPr>
            <a:r>
              <a:rPr lang="en-US" sz="2400" b="1" cap="none" dirty="0">
                <a:solidFill>
                  <a:schemeClr val="bg1"/>
                </a:solidFill>
                <a:ea typeface="+mj-lt"/>
                <a:cs typeface="+mj-lt"/>
              </a:rPr>
              <a:t>Time to live (</a:t>
            </a:r>
            <a:r>
              <a:rPr lang="en-US" sz="2400" b="1" cap="none" dirty="0" err="1">
                <a:solidFill>
                  <a:schemeClr val="bg1"/>
                </a:solidFill>
                <a:ea typeface="+mj-lt"/>
                <a:cs typeface="+mj-lt"/>
              </a:rPr>
              <a:t>ttl</a:t>
            </a:r>
            <a:r>
              <a:rPr lang="en-US" sz="2400" b="1" cap="none" dirty="0">
                <a:solidFill>
                  <a:schemeClr val="bg1"/>
                </a:solidFill>
                <a:ea typeface="+mj-lt"/>
                <a:cs typeface="+mj-lt"/>
              </a:rPr>
              <a:t>):</a:t>
            </a:r>
            <a:r>
              <a:rPr lang="en-US" sz="2400" b="1" cap="none" dirty="0">
                <a:ea typeface="+mj-lt"/>
                <a:cs typeface="+mj-lt"/>
              </a:rPr>
              <a:t> Limits the lifetime of an IP packet by decrementing on each hop (router) it passes through. prevents packets from circulating indefinitely.</a:t>
            </a:r>
            <a:endParaRPr lang="en-US" sz="2400" b="1" cap="none" dirty="0"/>
          </a:p>
          <a:p>
            <a:pPr marL="285750" indent="-285750">
              <a:buFont typeface="Arial"/>
              <a:buChar char="•"/>
            </a:pPr>
            <a:r>
              <a:rPr lang="en-US" sz="2400" b="1" cap="none" dirty="0">
                <a:solidFill>
                  <a:schemeClr val="bg1"/>
                </a:solidFill>
                <a:ea typeface="+mj-lt"/>
                <a:cs typeface="+mj-lt"/>
              </a:rPr>
              <a:t>Protocol:</a:t>
            </a:r>
            <a:r>
              <a:rPr lang="en-US" sz="2400" b="1" cap="none" dirty="0">
                <a:ea typeface="+mj-lt"/>
                <a:cs typeface="+mj-lt"/>
              </a:rPr>
              <a:t> Indicates the protocol that is carried in the data portion of the IP packet (e.g., TCP, UDP, ICMP).</a:t>
            </a:r>
            <a:endParaRPr lang="en-US" sz="2400" b="1" cap="none" dirty="0"/>
          </a:p>
          <a:p>
            <a:pPr marL="285750" indent="-285750">
              <a:buFont typeface="Arial"/>
              <a:buChar char="•"/>
            </a:pPr>
            <a:r>
              <a:rPr lang="en-US" sz="2400" b="1" cap="none" dirty="0">
                <a:solidFill>
                  <a:schemeClr val="bg1"/>
                </a:solidFill>
                <a:ea typeface="+mj-lt"/>
                <a:cs typeface="+mj-lt"/>
              </a:rPr>
              <a:t>Header checksum:</a:t>
            </a:r>
            <a:r>
              <a:rPr lang="en-US" sz="2400" b="1" cap="none" dirty="0">
                <a:ea typeface="+mj-lt"/>
                <a:cs typeface="+mj-lt"/>
              </a:rPr>
              <a:t> A checksum calculated over the IP header to detect errors in the header itself.</a:t>
            </a:r>
            <a:endParaRPr lang="en-US" sz="2400" b="1" cap="none" dirty="0"/>
          </a:p>
          <a:p>
            <a:pPr marL="285750" indent="-285750">
              <a:buFont typeface="Arial"/>
              <a:buChar char="•"/>
            </a:pPr>
            <a:r>
              <a:rPr lang="en-US" sz="2400" b="1" cap="none" dirty="0">
                <a:solidFill>
                  <a:schemeClr val="bg1"/>
                </a:solidFill>
                <a:ea typeface="+mj-lt"/>
                <a:cs typeface="+mj-lt"/>
              </a:rPr>
              <a:t>Source IP address:</a:t>
            </a:r>
            <a:r>
              <a:rPr lang="en-US" sz="2400" b="1" cap="none" dirty="0">
                <a:ea typeface="+mj-lt"/>
                <a:cs typeface="+mj-lt"/>
              </a:rPr>
              <a:t> IP address of the sender (source) of the packet.</a:t>
            </a:r>
            <a:endParaRPr lang="en-US" sz="2400" b="1" cap="none" dirty="0"/>
          </a:p>
          <a:p>
            <a:pPr marL="285750" indent="-285750">
              <a:buFont typeface="Arial"/>
              <a:buChar char="•"/>
            </a:pPr>
            <a:r>
              <a:rPr lang="en-US" sz="2400" b="1" cap="none" dirty="0">
                <a:solidFill>
                  <a:schemeClr val="bg1"/>
                </a:solidFill>
                <a:ea typeface="+mj-lt"/>
                <a:cs typeface="+mj-lt"/>
              </a:rPr>
              <a:t>Destination IP address:</a:t>
            </a:r>
            <a:r>
              <a:rPr lang="en-US" sz="2400" b="1" cap="none" dirty="0">
                <a:ea typeface="+mj-lt"/>
                <a:cs typeface="+mj-lt"/>
              </a:rPr>
              <a:t> IP address of the intended recipient (destination) of the packet</a:t>
            </a:r>
            <a:r>
              <a:rPr lang="en-US" sz="2400" dirty="0">
                <a:ea typeface="+mj-lt"/>
                <a:cs typeface="+mj-lt"/>
              </a:rPr>
              <a:t>.</a:t>
            </a:r>
            <a:endParaRPr lang="en-US" sz="2400" dirty="0"/>
          </a:p>
          <a:p>
            <a:endParaRPr lang="en-US"/>
          </a:p>
          <a:p>
            <a:endParaRPr lang="en-US" dirty="0"/>
          </a:p>
        </p:txBody>
      </p:sp>
      <p:graphicFrame>
        <p:nvGraphicFramePr>
          <p:cNvPr id="4" name="Content Placeholder 3">
            <a:extLst>
              <a:ext uri="{FF2B5EF4-FFF2-40B4-BE49-F238E27FC236}">
                <a16:creationId xmlns:a16="http://schemas.microsoft.com/office/drawing/2014/main" id="{6A5BC8DD-C976-CC7C-736F-569752C27E03}"/>
              </a:ext>
            </a:extLst>
          </p:cNvPr>
          <p:cNvGraphicFramePr>
            <a:graphicFrameLocks noGrp="1"/>
          </p:cNvGraphicFramePr>
          <p:nvPr>
            <p:ph idx="1"/>
            <p:extLst>
              <p:ext uri="{D42A27DB-BD31-4B8C-83A1-F6EECF244321}">
                <p14:modId xmlns:p14="http://schemas.microsoft.com/office/powerpoint/2010/main" val="963571031"/>
              </p:ext>
            </p:extLst>
          </p:nvPr>
        </p:nvGraphicFramePr>
        <p:xfrm flipH="1">
          <a:off x="-130540" y="-1495058"/>
          <a:ext cx="133349" cy="2245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7773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5B46A-D13C-3D7D-2C6B-C9B70D433F1C}"/>
              </a:ext>
            </a:extLst>
          </p:cNvPr>
          <p:cNvSpPr>
            <a:spLocks noGrp="1"/>
          </p:cNvSpPr>
          <p:nvPr>
            <p:ph type="title"/>
          </p:nvPr>
        </p:nvSpPr>
        <p:spPr>
          <a:xfrm>
            <a:off x="1072538" y="2142717"/>
            <a:ext cx="10703170" cy="2320355"/>
          </a:xfrm>
        </p:spPr>
        <p:txBody>
          <a:bodyPr>
            <a:normAutofit/>
          </a:bodyPr>
          <a:lstStyle/>
          <a:p>
            <a:pPr marL="342900" indent="-342900">
              <a:buFont typeface="Arial"/>
              <a:buChar char="•"/>
            </a:pPr>
            <a:r>
              <a:rPr lang="en-US" sz="2400" b="1" cap="none" dirty="0">
                <a:ea typeface="+mj-lt"/>
                <a:cs typeface="+mj-lt"/>
              </a:rPr>
              <a:t>The TCP header (transmission control protocol header) is a critical component of the TCP/IP protocol suite, used for communication over the internet and other computer networks. TCP provides reliable, ordered, and error-checked delivery of data between applications running on hosts connected through a network.</a:t>
            </a:r>
            <a:endParaRPr lang="en-US" sz="2400" b="1" cap="none" dirty="0"/>
          </a:p>
        </p:txBody>
      </p:sp>
      <p:sp>
        <p:nvSpPr>
          <p:cNvPr id="3" name="Content Placeholder 2">
            <a:extLst>
              <a:ext uri="{FF2B5EF4-FFF2-40B4-BE49-F238E27FC236}">
                <a16:creationId xmlns:a16="http://schemas.microsoft.com/office/drawing/2014/main" id="{F1065A82-AE4C-E075-EA08-2C31873F9743}"/>
              </a:ext>
            </a:extLst>
          </p:cNvPr>
          <p:cNvSpPr>
            <a:spLocks noGrp="1"/>
          </p:cNvSpPr>
          <p:nvPr>
            <p:ph idx="1"/>
          </p:nvPr>
        </p:nvSpPr>
        <p:spPr>
          <a:xfrm>
            <a:off x="427770" y="685800"/>
            <a:ext cx="8790842" cy="1666306"/>
          </a:xfrm>
        </p:spPr>
        <p:txBody>
          <a:bodyPr>
            <a:normAutofit/>
          </a:bodyPr>
          <a:lstStyle/>
          <a:p>
            <a:pPr>
              <a:buFont typeface="Wingdings" panose="05040102010807070707" pitchFamily="18" charset="2"/>
              <a:buChar char="ü"/>
            </a:pPr>
            <a:r>
              <a:rPr lang="en-US" sz="3200" b="1" dirty="0">
                <a:solidFill>
                  <a:schemeClr val="bg1"/>
                </a:solidFill>
              </a:rPr>
              <a:t> TCP header</a:t>
            </a:r>
            <a:endParaRPr lang="en-US" dirty="0">
              <a:solidFill>
                <a:schemeClr val="bg1"/>
              </a:solidFill>
            </a:endParaRPr>
          </a:p>
        </p:txBody>
      </p:sp>
      <p:pic>
        <p:nvPicPr>
          <p:cNvPr id="4" name="Picture 3" descr="What is Transmission Control Protocol (TCP) and How it works?">
            <a:extLst>
              <a:ext uri="{FF2B5EF4-FFF2-40B4-BE49-F238E27FC236}">
                <a16:creationId xmlns:a16="http://schemas.microsoft.com/office/drawing/2014/main" id="{17CCDFDE-BC19-A8C1-F774-B0348C1230B9}"/>
              </a:ext>
            </a:extLst>
          </p:cNvPr>
          <p:cNvPicPr>
            <a:picLocks noChangeAspect="1"/>
          </p:cNvPicPr>
          <p:nvPr/>
        </p:nvPicPr>
        <p:blipFill>
          <a:blip r:embed="rId2"/>
          <a:stretch>
            <a:fillRect/>
          </a:stretch>
        </p:blipFill>
        <p:spPr>
          <a:xfrm>
            <a:off x="2767915" y="4246605"/>
            <a:ext cx="5986847" cy="2494005"/>
          </a:xfrm>
          <a:prstGeom prst="rect">
            <a:avLst/>
          </a:prstGeom>
        </p:spPr>
      </p:pic>
    </p:spTree>
    <p:extLst>
      <p:ext uri="{BB962C8B-B14F-4D97-AF65-F5344CB8AC3E}">
        <p14:creationId xmlns:p14="http://schemas.microsoft.com/office/powerpoint/2010/main" val="2374864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E1E97-577C-64F2-CB8E-EB01C5034A9F}"/>
              </a:ext>
            </a:extLst>
          </p:cNvPr>
          <p:cNvSpPr>
            <a:spLocks noGrp="1"/>
          </p:cNvSpPr>
          <p:nvPr>
            <p:ph type="title"/>
          </p:nvPr>
        </p:nvSpPr>
        <p:spPr>
          <a:xfrm>
            <a:off x="896315" y="1070116"/>
            <a:ext cx="11032503" cy="5647003"/>
          </a:xfrm>
        </p:spPr>
        <p:txBody>
          <a:bodyPr vert="horz" lIns="91440" tIns="45720" rIns="91440" bIns="45720" rtlCol="0" anchor="ctr">
            <a:noAutofit/>
          </a:bodyPr>
          <a:lstStyle/>
          <a:p>
            <a:pPr marL="285750" indent="-285750">
              <a:buFont typeface="Arial"/>
              <a:buChar char="•"/>
            </a:pPr>
            <a:r>
              <a:rPr lang="en-US" sz="2400" b="1" cap="none" dirty="0">
                <a:solidFill>
                  <a:schemeClr val="bg1"/>
                </a:solidFill>
                <a:ea typeface="+mj-lt"/>
                <a:cs typeface="+mj-lt"/>
              </a:rPr>
              <a:t>Source port:</a:t>
            </a:r>
            <a:r>
              <a:rPr lang="en-US" sz="2400" b="1" cap="none" dirty="0">
                <a:ea typeface="+mj-lt"/>
                <a:cs typeface="+mj-lt"/>
              </a:rPr>
              <a:t> A 16-bit field indicating the sender's port number.</a:t>
            </a:r>
          </a:p>
          <a:p>
            <a:pPr marL="285750" indent="-285750">
              <a:buFont typeface="Arial"/>
              <a:buChar char="•"/>
            </a:pPr>
            <a:r>
              <a:rPr lang="en-US" sz="2400" b="1" cap="none" dirty="0">
                <a:solidFill>
                  <a:schemeClr val="bg1"/>
                </a:solidFill>
                <a:ea typeface="+mj-lt"/>
                <a:cs typeface="+mj-lt"/>
              </a:rPr>
              <a:t>Destination port:</a:t>
            </a:r>
            <a:r>
              <a:rPr lang="en-US" sz="2400" b="1" cap="none" dirty="0">
                <a:ea typeface="+mj-lt"/>
                <a:cs typeface="+mj-lt"/>
              </a:rPr>
              <a:t> A 16-bit field indicating the receiver's port number.</a:t>
            </a:r>
            <a:endParaRPr lang="en-US" sz="2400" b="1" cap="none" dirty="0"/>
          </a:p>
          <a:p>
            <a:pPr marL="285750" indent="-285750">
              <a:buFont typeface="Arial"/>
              <a:buChar char="•"/>
            </a:pPr>
            <a:r>
              <a:rPr lang="en-US" sz="2400" b="1" cap="none" dirty="0">
                <a:solidFill>
                  <a:schemeClr val="bg1"/>
                </a:solidFill>
                <a:ea typeface="+mj-lt"/>
                <a:cs typeface="+mj-lt"/>
              </a:rPr>
              <a:t>Sequence number:</a:t>
            </a:r>
            <a:r>
              <a:rPr lang="en-US" sz="2400" b="1" cap="none" dirty="0">
                <a:ea typeface="+mj-lt"/>
                <a:cs typeface="+mj-lt"/>
              </a:rPr>
              <a:t> A 32-bit field specifying the byte sequence number of the first data byte in the current segment.</a:t>
            </a:r>
            <a:endParaRPr lang="en-US" sz="2400" b="1" cap="none" dirty="0"/>
          </a:p>
          <a:p>
            <a:pPr marL="285750" indent="-285750">
              <a:buFont typeface="Arial,Sans-Serif"/>
              <a:buChar char="•"/>
            </a:pPr>
            <a:r>
              <a:rPr lang="en-US" sz="2400" b="1" cap="none" dirty="0">
                <a:solidFill>
                  <a:schemeClr val="bg1"/>
                </a:solidFill>
              </a:rPr>
              <a:t>Acknowledgment number:</a:t>
            </a:r>
            <a:r>
              <a:rPr lang="en-US" sz="2400" b="1" cap="none" dirty="0"/>
              <a:t> A 32-bit field used when the ack flag is set, indicating the next sequence number that the sender of the ack expects to receive.</a:t>
            </a:r>
          </a:p>
          <a:p>
            <a:pPr marL="285750" indent="-285750">
              <a:buFont typeface="Arial,Sans-Serif"/>
              <a:buChar char="•"/>
            </a:pPr>
            <a:r>
              <a:rPr lang="en-US" sz="2400" b="1" cap="none" dirty="0">
                <a:solidFill>
                  <a:schemeClr val="bg1"/>
                </a:solidFill>
              </a:rPr>
              <a:t>Data offset: </a:t>
            </a:r>
            <a:r>
              <a:rPr lang="en-US" sz="2400" b="1" cap="none" dirty="0"/>
              <a:t>A 4-bit field indicating the number of 32-bit words in the </a:t>
            </a:r>
            <a:r>
              <a:rPr lang="en-US" sz="2400" b="1" cap="none" err="1"/>
              <a:t>TCP</a:t>
            </a:r>
            <a:r>
              <a:rPr lang="en-US" sz="2400" b="1" cap="none" dirty="0"/>
              <a:t> header (also called the length of the TCP header in 32-bit words).</a:t>
            </a:r>
          </a:p>
          <a:p>
            <a:pPr marL="285750" indent="-285750">
              <a:buFont typeface="Arial,Sans-Serif"/>
              <a:buChar char="•"/>
            </a:pPr>
            <a:r>
              <a:rPr lang="en-US" sz="2400" b="1" cap="none" dirty="0">
                <a:solidFill>
                  <a:schemeClr val="bg1"/>
                </a:solidFill>
              </a:rPr>
              <a:t>Reserved:</a:t>
            </a:r>
            <a:r>
              <a:rPr lang="en-US" sz="2400" b="1" cap="none" dirty="0"/>
              <a:t> a 6-bit field reserved for future use. it should be set to zero.</a:t>
            </a:r>
          </a:p>
          <a:p>
            <a:pPr marL="285750" indent="-285750">
              <a:buFont typeface="Arial,Sans-Serif"/>
              <a:buChar char="•"/>
            </a:pPr>
            <a:r>
              <a:rPr lang="en-US" sz="2400" b="1" cap="none" dirty="0">
                <a:solidFill>
                  <a:schemeClr val="bg1"/>
                </a:solidFill>
              </a:rPr>
              <a:t>Flags: </a:t>
            </a:r>
            <a:r>
              <a:rPr lang="en-US" sz="2400" b="1" cap="none" dirty="0"/>
              <a:t>A6-bit field containing control flags such as URG(urgent pointer), ACK (acknowledgment), PSH (push), RST (reset), SYN (synchronize sequence numbers), and fin (finish).</a:t>
            </a:r>
          </a:p>
          <a:p>
            <a:pPr marL="285750" indent="-285750">
              <a:buFont typeface="Arial,Sans-Serif"/>
              <a:buChar char="•"/>
            </a:pPr>
            <a:r>
              <a:rPr lang="en-US" sz="2400" b="1" cap="none" dirty="0">
                <a:solidFill>
                  <a:schemeClr val="bg1"/>
                </a:solidFill>
              </a:rPr>
              <a:t>Checksum:</a:t>
            </a:r>
            <a:r>
              <a:rPr lang="en-US" sz="2400" b="1" cap="none" dirty="0"/>
              <a:t> A 16-bit field used for error-checking the header and data.</a:t>
            </a:r>
          </a:p>
          <a:p>
            <a:pPr marL="285750" indent="-285750">
              <a:buFont typeface="Arial,Sans-Serif"/>
              <a:buChar char="•"/>
            </a:pPr>
            <a:endParaRPr lang="en-US" sz="2400" dirty="0"/>
          </a:p>
        </p:txBody>
      </p:sp>
      <p:sp>
        <p:nvSpPr>
          <p:cNvPr id="3" name="Content Placeholder 2">
            <a:extLst>
              <a:ext uri="{FF2B5EF4-FFF2-40B4-BE49-F238E27FC236}">
                <a16:creationId xmlns:a16="http://schemas.microsoft.com/office/drawing/2014/main" id="{F1162C0F-1927-6971-E47F-FB553528ADE9}"/>
              </a:ext>
            </a:extLst>
          </p:cNvPr>
          <p:cNvSpPr>
            <a:spLocks noGrp="1"/>
          </p:cNvSpPr>
          <p:nvPr>
            <p:ph idx="1"/>
          </p:nvPr>
        </p:nvSpPr>
        <p:spPr>
          <a:xfrm>
            <a:off x="684212" y="120192"/>
            <a:ext cx="8534400" cy="747948"/>
          </a:xfrm>
        </p:spPr>
        <p:txBody>
          <a:bodyPr>
            <a:normAutofit/>
          </a:bodyPr>
          <a:lstStyle/>
          <a:p>
            <a:r>
              <a:rPr lang="en-US" sz="2400" b="1" dirty="0">
                <a:solidFill>
                  <a:schemeClr val="tx1"/>
                </a:solidFill>
                <a:ea typeface="+mn-lt"/>
                <a:cs typeface="+mn-lt"/>
              </a:rPr>
              <a:t>The TCP header typically includes the following fields:</a:t>
            </a:r>
            <a:endParaRPr lang="en-US" sz="2400" b="1" dirty="0">
              <a:solidFill>
                <a:schemeClr val="tx1"/>
              </a:solidFill>
            </a:endParaRPr>
          </a:p>
        </p:txBody>
      </p:sp>
    </p:spTree>
    <p:extLst>
      <p:ext uri="{BB962C8B-B14F-4D97-AF65-F5344CB8AC3E}">
        <p14:creationId xmlns:p14="http://schemas.microsoft.com/office/powerpoint/2010/main" val="649019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2AA96-484A-6FCD-DAE6-FFEC44AA55A6}"/>
              </a:ext>
            </a:extLst>
          </p:cNvPr>
          <p:cNvSpPr>
            <a:spLocks noGrp="1"/>
          </p:cNvSpPr>
          <p:nvPr>
            <p:ph type="title"/>
          </p:nvPr>
        </p:nvSpPr>
        <p:spPr>
          <a:xfrm>
            <a:off x="684212" y="1849640"/>
            <a:ext cx="10827726" cy="4144759"/>
          </a:xfrm>
        </p:spPr>
        <p:txBody>
          <a:bodyPr/>
          <a:lstStyle/>
          <a:p>
            <a:endParaRPr lang="en-US"/>
          </a:p>
        </p:txBody>
      </p:sp>
      <p:sp>
        <p:nvSpPr>
          <p:cNvPr id="3" name="Content Placeholder 2">
            <a:extLst>
              <a:ext uri="{FF2B5EF4-FFF2-40B4-BE49-F238E27FC236}">
                <a16:creationId xmlns:a16="http://schemas.microsoft.com/office/drawing/2014/main" id="{1F9FD6A6-0A39-7229-098D-B2101FFCB3B5}"/>
              </a:ext>
            </a:extLst>
          </p:cNvPr>
          <p:cNvSpPr>
            <a:spLocks noGrp="1"/>
          </p:cNvSpPr>
          <p:nvPr>
            <p:ph idx="1"/>
          </p:nvPr>
        </p:nvSpPr>
        <p:spPr>
          <a:xfrm>
            <a:off x="684212" y="253739"/>
            <a:ext cx="8534400" cy="1773264"/>
          </a:xfrm>
        </p:spPr>
        <p:txBody>
          <a:bodyPr>
            <a:normAutofit/>
          </a:bodyPr>
          <a:lstStyle/>
          <a:p>
            <a:pPr>
              <a:buFont typeface="Wingdings" panose="05040102010807070707" pitchFamily="18" charset="2"/>
              <a:buChar char="ü"/>
            </a:pPr>
            <a:r>
              <a:rPr lang="en-US" sz="3200" b="1" dirty="0">
                <a:solidFill>
                  <a:schemeClr val="bg1"/>
                </a:solidFill>
              </a:rPr>
              <a:t>OSI Model</a:t>
            </a:r>
            <a:endParaRPr lang="en-US"/>
          </a:p>
        </p:txBody>
      </p:sp>
      <p:pic>
        <p:nvPicPr>
          <p:cNvPr id="4" name="Picture 3" descr="📢OSI Model — 7 Layers — Dataflow example 📧 | by Sreekanth ...">
            <a:extLst>
              <a:ext uri="{FF2B5EF4-FFF2-40B4-BE49-F238E27FC236}">
                <a16:creationId xmlns:a16="http://schemas.microsoft.com/office/drawing/2014/main" id="{C31ECFC0-510C-3FE7-7B29-4724CC0C6405}"/>
              </a:ext>
            </a:extLst>
          </p:cNvPr>
          <p:cNvPicPr>
            <a:picLocks noChangeAspect="1"/>
          </p:cNvPicPr>
          <p:nvPr/>
        </p:nvPicPr>
        <p:blipFill>
          <a:blip r:embed="rId2"/>
          <a:stretch>
            <a:fillRect/>
          </a:stretch>
        </p:blipFill>
        <p:spPr>
          <a:xfrm>
            <a:off x="801132" y="2173202"/>
            <a:ext cx="10836873" cy="4138570"/>
          </a:xfrm>
          <a:prstGeom prst="rect">
            <a:avLst/>
          </a:prstGeom>
        </p:spPr>
      </p:pic>
    </p:spTree>
    <p:extLst>
      <p:ext uri="{BB962C8B-B14F-4D97-AF65-F5344CB8AC3E}">
        <p14:creationId xmlns:p14="http://schemas.microsoft.com/office/powerpoint/2010/main" val="2807014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8881D-3EC4-8DFA-4C03-88066F6334A0}"/>
              </a:ext>
            </a:extLst>
          </p:cNvPr>
          <p:cNvSpPr>
            <a:spLocks noGrp="1"/>
          </p:cNvSpPr>
          <p:nvPr>
            <p:ph type="title"/>
          </p:nvPr>
        </p:nvSpPr>
        <p:spPr>
          <a:xfrm>
            <a:off x="1141412" y="1372657"/>
            <a:ext cx="10706100" cy="3612092"/>
          </a:xfrm>
        </p:spPr>
        <p:txBody>
          <a:bodyPr>
            <a:noAutofit/>
          </a:bodyPr>
          <a:lstStyle/>
          <a:p>
            <a:pPr marL="571500" indent="-571500">
              <a:buFont typeface="Arial"/>
              <a:buChar char="•"/>
            </a:pPr>
            <a:r>
              <a:rPr lang="en-US" sz="2400" b="1" cap="none" dirty="0">
                <a:latin typeface="Aptos Display"/>
                <a:ea typeface="+mj-lt"/>
                <a:cs typeface="+mj-lt"/>
              </a:rPr>
              <a:t>A firewall is a network security device or software application that monitors and controls incoming and outgoing network traffic based on predetermined security rules. its primary purpose is to establish a barrier between a trusted internal network (such as a company's intranet) and untrusted external networks (like the internet), thereby regulating the flow of data packets to prevent unauthorized access and attacks.</a:t>
            </a:r>
            <a:endParaRPr lang="en-US" sz="2400" cap="none" dirty="0">
              <a:latin typeface="Aptos Display"/>
            </a:endParaRPr>
          </a:p>
        </p:txBody>
      </p:sp>
      <p:sp>
        <p:nvSpPr>
          <p:cNvPr id="3" name="Content Placeholder 2">
            <a:extLst>
              <a:ext uri="{FF2B5EF4-FFF2-40B4-BE49-F238E27FC236}">
                <a16:creationId xmlns:a16="http://schemas.microsoft.com/office/drawing/2014/main" id="{685F8423-1D6C-A24C-F3C5-AF65F4530C8D}"/>
              </a:ext>
            </a:extLst>
          </p:cNvPr>
          <p:cNvSpPr>
            <a:spLocks noGrp="1"/>
          </p:cNvSpPr>
          <p:nvPr>
            <p:ph idx="1"/>
          </p:nvPr>
        </p:nvSpPr>
        <p:spPr>
          <a:xfrm>
            <a:off x="522287" y="0"/>
            <a:ext cx="8696325" cy="2329392"/>
          </a:xfrm>
        </p:spPr>
        <p:txBody>
          <a:bodyPr>
            <a:normAutofit/>
          </a:bodyPr>
          <a:lstStyle/>
          <a:p>
            <a:pPr>
              <a:buFont typeface="Wingdings" panose="05040102010807070707" pitchFamily="18" charset="2"/>
              <a:buChar char="ü"/>
            </a:pPr>
            <a:r>
              <a:rPr lang="en-US" sz="3200" b="1" dirty="0">
                <a:solidFill>
                  <a:schemeClr val="bg1"/>
                </a:solidFill>
              </a:rPr>
              <a:t>  What is Firewall </a:t>
            </a:r>
            <a:endParaRPr lang="en-US" b="1" dirty="0">
              <a:solidFill>
                <a:schemeClr val="bg1"/>
              </a:solidFill>
            </a:endParaRPr>
          </a:p>
        </p:txBody>
      </p:sp>
    </p:spTree>
    <p:extLst>
      <p:ext uri="{BB962C8B-B14F-4D97-AF65-F5344CB8AC3E}">
        <p14:creationId xmlns:p14="http://schemas.microsoft.com/office/powerpoint/2010/main" val="3103749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CB723-D351-D7D1-6BB6-6228B7D6DB19}"/>
              </a:ext>
            </a:extLst>
          </p:cNvPr>
          <p:cNvSpPr>
            <a:spLocks noGrp="1"/>
          </p:cNvSpPr>
          <p:nvPr>
            <p:ph type="title"/>
          </p:nvPr>
        </p:nvSpPr>
        <p:spPr>
          <a:xfrm>
            <a:off x="1147697" y="1714280"/>
            <a:ext cx="10914667" cy="4657191"/>
          </a:xfrm>
        </p:spPr>
        <p:txBody>
          <a:bodyPr>
            <a:normAutofit fontScale="90000"/>
          </a:bodyPr>
          <a:lstStyle/>
          <a:p>
            <a:r>
              <a:rPr lang="en-US" sz="2400" b="1" cap="none" dirty="0"/>
              <a:t>1)Firewalls are crucial for network security.</a:t>
            </a:r>
            <a:br>
              <a:rPr lang="en-US" sz="2400" b="1" cap="none" dirty="0"/>
            </a:br>
            <a:br>
              <a:rPr lang="en-US" sz="2400" b="1" cap="none" dirty="0"/>
            </a:br>
            <a:r>
              <a:rPr lang="en-US" sz="2400" b="1" cap="none" dirty="0"/>
              <a:t>2)Firewalls filter traffic based on rules and operate at  various OSI layers.</a:t>
            </a:r>
            <a:br>
              <a:rPr lang="en-US" sz="2400" b="1" cap="none" dirty="0"/>
            </a:br>
            <a:br>
              <a:rPr lang="en-US" sz="2400" b="1" cap="none" dirty="0"/>
            </a:br>
            <a:r>
              <a:rPr lang="en-US" sz="2400" b="1" cap="none" dirty="0"/>
              <a:t>3)Internet traffic types like HTTP,FTP and DNS require specific configuration.</a:t>
            </a:r>
            <a:br>
              <a:rPr lang="en-US" sz="2400" b="1" cap="none" dirty="0"/>
            </a:br>
            <a:br>
              <a:rPr lang="en-US" sz="2400" b="1" cap="none" dirty="0"/>
            </a:br>
            <a:r>
              <a:rPr lang="en-US" sz="2400" b="1" cap="none" dirty="0"/>
              <a:t>4)Tools like iptables and </a:t>
            </a:r>
            <a:r>
              <a:rPr lang="en-US" sz="2400" b="1" cap="none" dirty="0" err="1"/>
              <a:t>nftables</a:t>
            </a:r>
            <a:r>
              <a:rPr lang="en-US" sz="2400" b="1" cap="none" dirty="0"/>
              <a:t> are used in Linux.</a:t>
            </a:r>
            <a:br>
              <a:rPr lang="en-US" sz="2400" b="1" cap="none" dirty="0"/>
            </a:br>
            <a:br>
              <a:rPr lang="en-US" sz="2400" b="1" cap="none" dirty="0"/>
            </a:br>
            <a:r>
              <a:rPr lang="en-US" sz="2400" b="1" cap="none" dirty="0"/>
              <a:t>5)Best practices include regular updates, monitoring and policy reviews.</a:t>
            </a:r>
            <a:br>
              <a:rPr lang="en-US" cap="none" dirty="0"/>
            </a:br>
            <a:br>
              <a:rPr lang="en-US" dirty="0"/>
            </a:br>
            <a:endParaRPr lang="en-US"/>
          </a:p>
        </p:txBody>
      </p:sp>
      <p:sp>
        <p:nvSpPr>
          <p:cNvPr id="3" name="Content Placeholder 2">
            <a:extLst>
              <a:ext uri="{FF2B5EF4-FFF2-40B4-BE49-F238E27FC236}">
                <a16:creationId xmlns:a16="http://schemas.microsoft.com/office/drawing/2014/main" id="{5CC5D764-2FBB-ED7B-51EC-08EAB836DE0E}"/>
              </a:ext>
            </a:extLst>
          </p:cNvPr>
          <p:cNvSpPr>
            <a:spLocks noGrp="1"/>
          </p:cNvSpPr>
          <p:nvPr>
            <p:ph idx="1"/>
          </p:nvPr>
        </p:nvSpPr>
        <p:spPr>
          <a:xfrm>
            <a:off x="684212" y="685800"/>
            <a:ext cx="8534400" cy="1415680"/>
          </a:xfrm>
        </p:spPr>
        <p:txBody>
          <a:bodyPr>
            <a:normAutofit/>
          </a:bodyPr>
          <a:lstStyle/>
          <a:p>
            <a:pPr>
              <a:buFont typeface="Wingdings" panose="05040102010807070707" pitchFamily="18" charset="2"/>
              <a:buChar char="ü"/>
            </a:pPr>
            <a:r>
              <a:rPr lang="en-US" sz="3200" b="1" dirty="0">
                <a:solidFill>
                  <a:schemeClr val="bg1"/>
                </a:solidFill>
              </a:rPr>
              <a:t>Conclusion</a:t>
            </a:r>
            <a:endParaRPr lang="en-US"/>
          </a:p>
        </p:txBody>
      </p:sp>
    </p:spTree>
    <p:extLst>
      <p:ext uri="{BB962C8B-B14F-4D97-AF65-F5344CB8AC3E}">
        <p14:creationId xmlns:p14="http://schemas.microsoft.com/office/powerpoint/2010/main" val="580242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F888-FD75-6F7E-1ED9-6C90B0E4A84C}"/>
              </a:ext>
            </a:extLst>
          </p:cNvPr>
          <p:cNvSpPr>
            <a:spLocks noGrp="1"/>
          </p:cNvSpPr>
          <p:nvPr>
            <p:ph type="title"/>
          </p:nvPr>
        </p:nvSpPr>
        <p:spPr>
          <a:xfrm>
            <a:off x="4904519" y="5432505"/>
            <a:ext cx="4314093" cy="561894"/>
          </a:xfrm>
        </p:spPr>
        <p:txBody>
          <a:bodyPr>
            <a:normAutofit fontScale="90000"/>
          </a:bodyPr>
          <a:lstStyle/>
          <a:p>
            <a:endParaRPr lang="en-US"/>
          </a:p>
        </p:txBody>
      </p:sp>
      <p:pic>
        <p:nvPicPr>
          <p:cNvPr id="4" name="Content Placeholder 3" descr="Thank You Images – Browse 307,778 Stock Photos, Vectors, and ...">
            <a:extLst>
              <a:ext uri="{FF2B5EF4-FFF2-40B4-BE49-F238E27FC236}">
                <a16:creationId xmlns:a16="http://schemas.microsoft.com/office/drawing/2014/main" id="{9E8ED243-5504-A4F1-A86F-5176B16C622A}"/>
              </a:ext>
            </a:extLst>
          </p:cNvPr>
          <p:cNvPicPr>
            <a:picLocks noGrp="1" noChangeAspect="1"/>
          </p:cNvPicPr>
          <p:nvPr>
            <p:ph idx="1"/>
          </p:nvPr>
        </p:nvPicPr>
        <p:blipFill>
          <a:blip r:embed="rId2"/>
          <a:stretch>
            <a:fillRect/>
          </a:stretch>
        </p:blipFill>
        <p:spPr>
          <a:xfrm>
            <a:off x="6446" y="16017"/>
            <a:ext cx="12183184" cy="6843171"/>
          </a:xfrm>
        </p:spPr>
      </p:pic>
    </p:spTree>
    <p:extLst>
      <p:ext uri="{BB962C8B-B14F-4D97-AF65-F5344CB8AC3E}">
        <p14:creationId xmlns:p14="http://schemas.microsoft.com/office/powerpoint/2010/main" val="787974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2E70-3EF6-6156-8A3E-C481C696B248}"/>
              </a:ext>
            </a:extLst>
          </p:cNvPr>
          <p:cNvSpPr>
            <a:spLocks noGrp="1"/>
          </p:cNvSpPr>
          <p:nvPr>
            <p:ph type="title"/>
          </p:nvPr>
        </p:nvSpPr>
        <p:spPr>
          <a:xfrm>
            <a:off x="1394924" y="1388045"/>
            <a:ext cx="10424745" cy="5793316"/>
          </a:xfrm>
        </p:spPr>
        <p:txBody>
          <a:bodyPr>
            <a:normAutofit/>
          </a:bodyPr>
          <a:lstStyle/>
          <a:p>
            <a:pPr marL="285750" indent="-285750">
              <a:buFont typeface="Arial"/>
              <a:buChar char="•"/>
            </a:pPr>
            <a:r>
              <a:rPr lang="en-US" sz="2400" b="1" cap="none" dirty="0">
                <a:solidFill>
                  <a:schemeClr val="bg1"/>
                </a:solidFill>
                <a:ea typeface="+mj-lt"/>
                <a:cs typeface="+mj-lt"/>
              </a:rPr>
              <a:t>Hardware firewalls:</a:t>
            </a:r>
            <a:r>
              <a:rPr lang="en-US" sz="2400" dirty="0">
                <a:ea typeface="+mj-lt"/>
                <a:cs typeface="+mj-lt"/>
              </a:rPr>
              <a:t> </a:t>
            </a:r>
            <a:r>
              <a:rPr lang="en-US" sz="2400" b="1" dirty="0">
                <a:ea typeface="+mj-lt"/>
                <a:cs typeface="+mj-lt"/>
              </a:rPr>
              <a:t>T</a:t>
            </a:r>
            <a:r>
              <a:rPr lang="en-US" sz="2400" b="1" cap="none" dirty="0">
                <a:ea typeface="+mj-lt"/>
                <a:cs typeface="+mj-lt"/>
              </a:rPr>
              <a:t>ypically integrated into network hardware devices such as routers or dedicated firewall appliances. they provide robust protection at the network level and are often used to protect entire networks or segments of a network.</a:t>
            </a:r>
            <a:br>
              <a:rPr lang="en-US" sz="2400" b="1" dirty="0">
                <a:ea typeface="+mj-lt"/>
                <a:cs typeface="+mj-lt"/>
              </a:rPr>
            </a:br>
            <a:endParaRPr lang="en-US" sz="2400" b="1"/>
          </a:p>
          <a:p>
            <a:pPr marL="285750" indent="-285750">
              <a:buFont typeface="Arial"/>
              <a:buChar char="•"/>
            </a:pPr>
            <a:r>
              <a:rPr lang="en-US" sz="2400" b="1" cap="none" dirty="0">
                <a:solidFill>
                  <a:schemeClr val="bg1"/>
                </a:solidFill>
                <a:ea typeface="+mj-lt"/>
                <a:cs typeface="+mj-lt"/>
              </a:rPr>
              <a:t>Software firewalls:</a:t>
            </a:r>
            <a:r>
              <a:rPr lang="en-US" sz="2400" b="1" dirty="0">
                <a:ea typeface="+mj-lt"/>
                <a:cs typeface="+mj-lt"/>
              </a:rPr>
              <a:t> I</a:t>
            </a:r>
            <a:r>
              <a:rPr lang="en-US" sz="2400" b="1" cap="none" dirty="0">
                <a:ea typeface="+mj-lt"/>
                <a:cs typeface="+mj-lt"/>
              </a:rPr>
              <a:t>nstalled on individual computers or servers, software firewalls offer protection at the operating system or application level. they are particularly useful for protecting specific devices or endpoints from unauthorized access.</a:t>
            </a:r>
            <a:br>
              <a:rPr lang="en-US" sz="2400" b="1" dirty="0">
                <a:ea typeface="+mj-lt"/>
                <a:cs typeface="+mj-lt"/>
              </a:rPr>
            </a:br>
            <a:endParaRPr lang="en-US" sz="2400" b="1"/>
          </a:p>
          <a:p>
            <a:pPr marL="285750" indent="-285750">
              <a:buFont typeface="Arial"/>
              <a:buChar char="•"/>
            </a:pPr>
            <a:r>
              <a:rPr lang="en-US" sz="2400" b="1" cap="none" dirty="0">
                <a:solidFill>
                  <a:schemeClr val="bg1"/>
                </a:solidFill>
                <a:ea typeface="+mj-lt"/>
                <a:cs typeface="+mj-lt"/>
              </a:rPr>
              <a:t>Cloud firewalls:</a:t>
            </a:r>
            <a:r>
              <a:rPr lang="en-US" sz="2400" b="1" cap="none" dirty="0">
                <a:ea typeface="+mj-lt"/>
                <a:cs typeface="+mj-lt"/>
              </a:rPr>
              <a:t> </a:t>
            </a:r>
            <a:r>
              <a:rPr lang="en-US" sz="2400" b="1" dirty="0">
                <a:ea typeface="+mj-lt"/>
                <a:cs typeface="+mj-lt"/>
              </a:rPr>
              <a:t>D</a:t>
            </a:r>
            <a:r>
              <a:rPr lang="en-US" sz="2400" b="1" cap="none" dirty="0">
                <a:ea typeface="+mj-lt"/>
                <a:cs typeface="+mj-lt"/>
              </a:rPr>
              <a:t>eployed in cloud environments to protect virtual servers and applications running in the cloud. cloud firewalls provide scalable security measures tailored to cloud-based infrastructure and applications.</a:t>
            </a:r>
            <a:endParaRPr lang="en-US" sz="2400" b="1" cap="none" dirty="0"/>
          </a:p>
          <a:p>
            <a:endParaRPr lang="en-US" dirty="0"/>
          </a:p>
        </p:txBody>
      </p:sp>
      <p:sp>
        <p:nvSpPr>
          <p:cNvPr id="3" name="Content Placeholder 2">
            <a:extLst>
              <a:ext uri="{FF2B5EF4-FFF2-40B4-BE49-F238E27FC236}">
                <a16:creationId xmlns:a16="http://schemas.microsoft.com/office/drawing/2014/main" id="{2C531EF7-012E-4CBF-CF47-FF1647CF3115}"/>
              </a:ext>
            </a:extLst>
          </p:cNvPr>
          <p:cNvSpPr>
            <a:spLocks noGrp="1"/>
          </p:cNvSpPr>
          <p:nvPr>
            <p:ph idx="1"/>
          </p:nvPr>
        </p:nvSpPr>
        <p:spPr>
          <a:xfrm>
            <a:off x="-4518" y="-545122"/>
            <a:ext cx="9223130" cy="2545536"/>
          </a:xfrm>
        </p:spPr>
        <p:txBody>
          <a:bodyPr>
            <a:normAutofit/>
          </a:bodyPr>
          <a:lstStyle/>
          <a:p>
            <a:pPr lvl="1">
              <a:buFont typeface="Wingdings" panose="05040102010807070707" pitchFamily="18" charset="2"/>
              <a:buChar char="ü"/>
            </a:pPr>
            <a:r>
              <a:rPr lang="en-US" sz="3200" b="1" dirty="0">
                <a:solidFill>
                  <a:schemeClr val="bg1"/>
                </a:solidFill>
              </a:rPr>
              <a:t> Types of Firewalls</a:t>
            </a:r>
            <a:endParaRPr lang="en-US" dirty="0">
              <a:solidFill>
                <a:schemeClr val="bg1"/>
              </a:solidFill>
            </a:endParaRPr>
          </a:p>
        </p:txBody>
      </p:sp>
    </p:spTree>
    <p:extLst>
      <p:ext uri="{BB962C8B-B14F-4D97-AF65-F5344CB8AC3E}">
        <p14:creationId xmlns:p14="http://schemas.microsoft.com/office/powerpoint/2010/main" val="2892298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6A290-EB97-66E3-0CFA-F226B6CCFC49}"/>
              </a:ext>
            </a:extLst>
          </p:cNvPr>
          <p:cNvSpPr>
            <a:spLocks noGrp="1"/>
          </p:cNvSpPr>
          <p:nvPr>
            <p:ph type="title"/>
          </p:nvPr>
        </p:nvSpPr>
        <p:spPr>
          <a:xfrm>
            <a:off x="1103312" y="1858432"/>
            <a:ext cx="10420350" cy="3602567"/>
          </a:xfrm>
        </p:spPr>
        <p:txBody>
          <a:bodyPr vert="horz" lIns="91440" tIns="45720" rIns="91440" bIns="45720" rtlCol="0" anchor="ctr">
            <a:noAutofit/>
          </a:bodyPr>
          <a:lstStyle/>
          <a:p>
            <a:endParaRPr lang="en-US" sz="2000" dirty="0"/>
          </a:p>
          <a:p>
            <a:pPr marL="342900" indent="-342900">
              <a:buFont typeface="Arial"/>
              <a:buChar char="•"/>
            </a:pPr>
            <a:r>
              <a:rPr lang="en-US" sz="2400" b="1" cap="none" dirty="0">
                <a:ea typeface="+mj-lt"/>
                <a:cs typeface="+mj-lt"/>
              </a:rPr>
              <a:t>In</a:t>
            </a:r>
            <a:r>
              <a:rPr lang="en-US" sz="2400" cap="none" dirty="0">
                <a:ea typeface="+mj-lt"/>
                <a:cs typeface="+mj-lt"/>
              </a:rPr>
              <a:t> </a:t>
            </a:r>
            <a:r>
              <a:rPr lang="en-US" sz="2400" b="1" cap="none" dirty="0">
                <a:ea typeface="+mj-lt"/>
                <a:cs typeface="+mj-lt"/>
              </a:rPr>
              <a:t>the context of firewalls, terminology refers to specific terms and concepts that are used to describe their functionality, features, configuration, and operation. understanding firewall terminology is crucial for effectively implementing, managing, and troubleshooting these network security devices.</a:t>
            </a:r>
            <a:endParaRPr lang="en-US" sz="2400" b="1" cap="none"/>
          </a:p>
          <a:p>
            <a:endParaRPr lang="en-US" sz="2400" b="1" dirty="0"/>
          </a:p>
          <a:p>
            <a:pPr marL="342900" indent="-342900">
              <a:buFont typeface="Arial"/>
              <a:buChar char="•"/>
            </a:pPr>
            <a:r>
              <a:rPr lang="en-US" sz="2400" b="1" cap="none" dirty="0">
                <a:solidFill>
                  <a:schemeClr val="bg1"/>
                </a:solidFill>
                <a:ea typeface="+mj-lt"/>
                <a:cs typeface="+mj-lt"/>
              </a:rPr>
              <a:t>Features:</a:t>
            </a:r>
            <a:r>
              <a:rPr lang="en-US" sz="2400" b="1" cap="none" dirty="0">
                <a:ea typeface="+mj-lt"/>
                <a:cs typeface="+mj-lt"/>
              </a:rPr>
              <a:t> Terminal emulators like "terminology" often come with features beyond basic terminal functionalities. these may include support for multiple tabs, customizable themes, transparency, and various keyboard shortcuts.</a:t>
            </a:r>
            <a:endParaRPr lang="en-US" sz="2400" b="1" cap="none" dirty="0"/>
          </a:p>
        </p:txBody>
      </p:sp>
      <p:sp>
        <p:nvSpPr>
          <p:cNvPr id="3" name="Content Placeholder 2">
            <a:extLst>
              <a:ext uri="{FF2B5EF4-FFF2-40B4-BE49-F238E27FC236}">
                <a16:creationId xmlns:a16="http://schemas.microsoft.com/office/drawing/2014/main" id="{7B9D63DC-6D25-A95F-519E-DE2E72954371}"/>
              </a:ext>
            </a:extLst>
          </p:cNvPr>
          <p:cNvSpPr>
            <a:spLocks noGrp="1"/>
          </p:cNvSpPr>
          <p:nvPr>
            <p:ph idx="1"/>
          </p:nvPr>
        </p:nvSpPr>
        <p:spPr>
          <a:xfrm>
            <a:off x="503237" y="685800"/>
            <a:ext cx="8715375" cy="1529292"/>
          </a:xfrm>
        </p:spPr>
        <p:txBody>
          <a:bodyPr>
            <a:normAutofit/>
          </a:bodyPr>
          <a:lstStyle/>
          <a:p>
            <a:pPr>
              <a:buFont typeface="Wingdings" panose="05040102010807070707" pitchFamily="18" charset="2"/>
              <a:buChar char="ü"/>
            </a:pPr>
            <a:r>
              <a:rPr lang="en-US" sz="3200" b="1" dirty="0">
                <a:solidFill>
                  <a:schemeClr val="bg1"/>
                </a:solidFill>
              </a:rPr>
              <a:t>  Terminology</a:t>
            </a:r>
            <a:endParaRPr lang="en-US" dirty="0">
              <a:solidFill>
                <a:schemeClr val="bg1"/>
              </a:solidFill>
            </a:endParaRPr>
          </a:p>
        </p:txBody>
      </p:sp>
    </p:spTree>
    <p:extLst>
      <p:ext uri="{BB962C8B-B14F-4D97-AF65-F5344CB8AC3E}">
        <p14:creationId xmlns:p14="http://schemas.microsoft.com/office/powerpoint/2010/main" val="919863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49007-074B-25F7-7DB4-38F4866F81C3}"/>
              </a:ext>
            </a:extLst>
          </p:cNvPr>
          <p:cNvSpPr>
            <a:spLocks noGrp="1"/>
          </p:cNvSpPr>
          <p:nvPr>
            <p:ph type="title"/>
          </p:nvPr>
        </p:nvSpPr>
        <p:spPr>
          <a:xfrm>
            <a:off x="1270365" y="-99321"/>
            <a:ext cx="10366131" cy="6254912"/>
          </a:xfrm>
        </p:spPr>
        <p:txBody>
          <a:bodyPr/>
          <a:lstStyle/>
          <a:p>
            <a:endParaRPr lang="en-US" sz="2400" dirty="0"/>
          </a:p>
          <a:p>
            <a:pPr marL="342900" indent="-342900">
              <a:buFont typeface="Arial"/>
              <a:buChar char="•"/>
            </a:pPr>
            <a:r>
              <a:rPr lang="en-US" sz="2400" b="1" cap="none" dirty="0">
                <a:ea typeface="+mj-lt"/>
                <a:cs typeface="+mj-lt"/>
              </a:rPr>
              <a:t>An IP address, short for internet protocol address, is a numerical label assigned to each device connected to a computer network that uses the internet protocol for communication.</a:t>
            </a:r>
            <a:endParaRPr lang="en-US" sz="2400" b="1" cap="none" dirty="0"/>
          </a:p>
          <a:p>
            <a:endParaRPr lang="en-US" dirty="0"/>
          </a:p>
        </p:txBody>
      </p:sp>
      <p:sp>
        <p:nvSpPr>
          <p:cNvPr id="3" name="Content Placeholder 2">
            <a:extLst>
              <a:ext uri="{FF2B5EF4-FFF2-40B4-BE49-F238E27FC236}">
                <a16:creationId xmlns:a16="http://schemas.microsoft.com/office/drawing/2014/main" id="{66D01894-30C3-48E2-7F7D-5732190B4918}"/>
              </a:ext>
            </a:extLst>
          </p:cNvPr>
          <p:cNvSpPr>
            <a:spLocks noGrp="1"/>
          </p:cNvSpPr>
          <p:nvPr>
            <p:ph idx="1"/>
          </p:nvPr>
        </p:nvSpPr>
        <p:spPr>
          <a:xfrm>
            <a:off x="427770" y="685800"/>
            <a:ext cx="8790842" cy="1497787"/>
          </a:xfrm>
        </p:spPr>
        <p:txBody>
          <a:bodyPr/>
          <a:lstStyle/>
          <a:p>
            <a:pPr>
              <a:buFont typeface="Wingdings" panose="05040102010807070707" pitchFamily="18" charset="2"/>
              <a:buChar char="ü"/>
            </a:pPr>
            <a:r>
              <a:rPr lang="en-US" sz="3200" b="1" dirty="0">
                <a:solidFill>
                  <a:schemeClr val="bg1"/>
                </a:solidFill>
              </a:rPr>
              <a:t> IP Address</a:t>
            </a:r>
            <a:endParaRPr lang="en-US" dirty="0">
              <a:solidFill>
                <a:schemeClr val="bg1"/>
              </a:solidFill>
            </a:endParaRPr>
          </a:p>
        </p:txBody>
      </p:sp>
      <p:pic>
        <p:nvPicPr>
          <p:cNvPr id="5" name="Picture 4" descr="Understanding IP Address: An Introductory Guide | Geekflare">
            <a:extLst>
              <a:ext uri="{FF2B5EF4-FFF2-40B4-BE49-F238E27FC236}">
                <a16:creationId xmlns:a16="http://schemas.microsoft.com/office/drawing/2014/main" id="{B83FE4FE-F974-7523-BF9F-4E623F722619}"/>
              </a:ext>
            </a:extLst>
          </p:cNvPr>
          <p:cNvPicPr>
            <a:picLocks noChangeAspect="1"/>
          </p:cNvPicPr>
          <p:nvPr/>
        </p:nvPicPr>
        <p:blipFill>
          <a:blip r:embed="rId2"/>
          <a:stretch>
            <a:fillRect/>
          </a:stretch>
        </p:blipFill>
        <p:spPr>
          <a:xfrm>
            <a:off x="2592860" y="4024184"/>
            <a:ext cx="7006280" cy="2516659"/>
          </a:xfrm>
          <a:prstGeom prst="rect">
            <a:avLst/>
          </a:prstGeom>
        </p:spPr>
      </p:pic>
    </p:spTree>
    <p:extLst>
      <p:ext uri="{BB962C8B-B14F-4D97-AF65-F5344CB8AC3E}">
        <p14:creationId xmlns:p14="http://schemas.microsoft.com/office/powerpoint/2010/main" val="710498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DD18E-AD6C-6C0B-0774-FEE0CFA5ED91}"/>
              </a:ext>
            </a:extLst>
          </p:cNvPr>
          <p:cNvSpPr>
            <a:spLocks noGrp="1"/>
          </p:cNvSpPr>
          <p:nvPr>
            <p:ph type="title"/>
          </p:nvPr>
        </p:nvSpPr>
        <p:spPr>
          <a:xfrm>
            <a:off x="888459" y="1706427"/>
            <a:ext cx="10443328" cy="4562920"/>
          </a:xfrm>
        </p:spPr>
        <p:txBody>
          <a:bodyPr vert="horz" lIns="91440" tIns="45720" rIns="91440" bIns="45720" rtlCol="0" anchor="ctr">
            <a:noAutofit/>
          </a:bodyPr>
          <a:lstStyle/>
          <a:p>
            <a:endParaRPr lang="en-US" sz="2400" dirty="0"/>
          </a:p>
          <a:p>
            <a:endParaRPr lang="en-US" sz="2400" b="1" cap="none" dirty="0"/>
          </a:p>
          <a:p>
            <a:pPr marL="285750" indent="-285750">
              <a:buFont typeface="Arial"/>
              <a:buChar char="•"/>
            </a:pPr>
            <a:r>
              <a:rPr lang="en-US" sz="2400" b="1" cap="none" dirty="0">
                <a:solidFill>
                  <a:schemeClr val="bg1"/>
                </a:solidFill>
                <a:ea typeface="+mj-lt"/>
                <a:cs typeface="+mj-lt"/>
              </a:rPr>
              <a:t>IPV4 (internet protocol version 4): </a:t>
            </a:r>
            <a:r>
              <a:rPr lang="en-US" sz="2400" b="1" cap="none" dirty="0">
                <a:ea typeface="+mj-lt"/>
                <a:cs typeface="+mj-lt"/>
              </a:rPr>
              <a:t>This is the older and most widely used type of ip address. it consists of four sets of numbers separated by periods (e.g., 192.168.0.1). ipv4 addresses are gradually being exhausted due to the increasing number of devices connected to the internet.</a:t>
            </a:r>
            <a:br>
              <a:rPr lang="en-US" sz="2400" b="1" cap="none" dirty="0">
                <a:ea typeface="+mj-lt"/>
                <a:cs typeface="+mj-lt"/>
              </a:rPr>
            </a:br>
            <a:endParaRPr lang="en-US" sz="2400" b="1" cap="none" dirty="0"/>
          </a:p>
          <a:p>
            <a:pPr marL="285750" indent="-285750">
              <a:buFont typeface="Arial"/>
              <a:buChar char="•"/>
            </a:pPr>
            <a:r>
              <a:rPr lang="en-US" sz="2400" b="1" cap="none" dirty="0">
                <a:solidFill>
                  <a:schemeClr val="bg1"/>
                </a:solidFill>
                <a:ea typeface="+mj-lt"/>
                <a:cs typeface="+mj-lt"/>
              </a:rPr>
              <a:t>IPV6 (internet protocol version 6):</a:t>
            </a:r>
            <a:r>
              <a:rPr lang="en-US" sz="2400" b="1" cap="none" dirty="0">
                <a:ea typeface="+mj-lt"/>
                <a:cs typeface="+mj-lt"/>
              </a:rPr>
              <a:t> Ipv6 addresses are newer and designed to replace ipv4. they are longer and written in hexadecimal format (e.g., 2001:0db8:85a3:0000:0000:8a2e:0370:7334). ipv6 provides a much larger pool of addresses, ensuring the continued growth of the internet.</a:t>
            </a:r>
            <a:endParaRPr lang="en-US" sz="2400" b="1" cap="none" dirty="0"/>
          </a:p>
          <a:p>
            <a:endParaRPr lang="en-US" dirty="0"/>
          </a:p>
        </p:txBody>
      </p:sp>
      <p:sp>
        <p:nvSpPr>
          <p:cNvPr id="3" name="Content Placeholder 2">
            <a:extLst>
              <a:ext uri="{FF2B5EF4-FFF2-40B4-BE49-F238E27FC236}">
                <a16:creationId xmlns:a16="http://schemas.microsoft.com/office/drawing/2014/main" id="{4B4A17E8-4247-8C10-7AE1-F4C043F75DF5}"/>
              </a:ext>
            </a:extLst>
          </p:cNvPr>
          <p:cNvSpPr>
            <a:spLocks noGrp="1"/>
          </p:cNvSpPr>
          <p:nvPr>
            <p:ph idx="1"/>
          </p:nvPr>
        </p:nvSpPr>
        <p:spPr>
          <a:xfrm rot="-10800000" flipV="1">
            <a:off x="684212" y="1150945"/>
            <a:ext cx="8534400" cy="556093"/>
          </a:xfrm>
        </p:spPr>
        <p:txBody>
          <a:bodyPr>
            <a:normAutofit/>
          </a:bodyPr>
          <a:lstStyle/>
          <a:p>
            <a:r>
              <a:rPr lang="en-US" sz="2400" b="1" dirty="0">
                <a:solidFill>
                  <a:srgbClr val="FFFFFF"/>
                </a:solidFill>
              </a:rPr>
              <a:t>There are two main types of </a:t>
            </a:r>
            <a:r>
              <a:rPr lang="en-US" sz="2400" b="1" dirty="0" err="1">
                <a:solidFill>
                  <a:srgbClr val="FFFFFF"/>
                </a:solidFill>
              </a:rPr>
              <a:t>IP</a:t>
            </a:r>
            <a:r>
              <a:rPr lang="en-US" sz="2400" b="1" dirty="0">
                <a:solidFill>
                  <a:srgbClr val="FFFFFF"/>
                </a:solidFill>
              </a:rPr>
              <a:t> addresses:</a:t>
            </a:r>
            <a:endParaRPr lang="en-US" dirty="0"/>
          </a:p>
        </p:txBody>
      </p:sp>
    </p:spTree>
    <p:extLst>
      <p:ext uri="{BB962C8B-B14F-4D97-AF65-F5344CB8AC3E}">
        <p14:creationId xmlns:p14="http://schemas.microsoft.com/office/powerpoint/2010/main" val="3655065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D16E-631E-E32A-CCCF-71A5EF0A2D5D}"/>
              </a:ext>
            </a:extLst>
          </p:cNvPr>
          <p:cNvSpPr>
            <a:spLocks noGrp="1"/>
          </p:cNvSpPr>
          <p:nvPr>
            <p:ph type="title"/>
          </p:nvPr>
        </p:nvSpPr>
        <p:spPr>
          <a:xfrm>
            <a:off x="1197096" y="-157937"/>
            <a:ext cx="10820400" cy="7524661"/>
          </a:xfrm>
        </p:spPr>
        <p:txBody>
          <a:bodyPr>
            <a:normAutofit/>
          </a:bodyPr>
          <a:lstStyle/>
          <a:p>
            <a:endParaRPr lang="en-US" sz="2400" cap="none" dirty="0"/>
          </a:p>
          <a:p>
            <a:pPr marL="342900" indent="-342900">
              <a:buFont typeface="Arial"/>
              <a:buChar char="•"/>
            </a:pPr>
            <a:r>
              <a:rPr lang="en-US" sz="2400" b="1" cap="none" dirty="0">
                <a:ea typeface="+mj-lt"/>
                <a:cs typeface="+mj-lt"/>
              </a:rPr>
              <a:t>WAN stands for wide area network. it is a type of computer network that spans a large geographical area, typically across cities, countries, or even continents. unlike local area networks (LANS), which are confined to a single location such as a home, office building, or campus, wans connect multiple LANS together using various technologies to facilitate communication over long distances.</a:t>
            </a:r>
            <a:endParaRPr lang="en-US" sz="2400" b="1" cap="none" dirty="0"/>
          </a:p>
          <a:p>
            <a:endParaRPr lang="en-US" dirty="0"/>
          </a:p>
        </p:txBody>
      </p:sp>
      <p:sp>
        <p:nvSpPr>
          <p:cNvPr id="3" name="Content Placeholder 2">
            <a:extLst>
              <a:ext uri="{FF2B5EF4-FFF2-40B4-BE49-F238E27FC236}">
                <a16:creationId xmlns:a16="http://schemas.microsoft.com/office/drawing/2014/main" id="{9010D5EC-623A-04DF-FD75-DE30727305B7}"/>
              </a:ext>
            </a:extLst>
          </p:cNvPr>
          <p:cNvSpPr>
            <a:spLocks noGrp="1"/>
          </p:cNvSpPr>
          <p:nvPr>
            <p:ph idx="1"/>
          </p:nvPr>
        </p:nvSpPr>
        <p:spPr>
          <a:xfrm>
            <a:off x="457078" y="685800"/>
            <a:ext cx="8761534" cy="1519768"/>
          </a:xfrm>
        </p:spPr>
        <p:txBody>
          <a:bodyPr>
            <a:normAutofit/>
          </a:bodyPr>
          <a:lstStyle/>
          <a:p>
            <a:pPr>
              <a:buFont typeface="Wingdings" panose="05040102010807070707" pitchFamily="18" charset="2"/>
              <a:buChar char="ü"/>
            </a:pPr>
            <a:r>
              <a:rPr lang="en-US" sz="3200" b="1" dirty="0">
                <a:solidFill>
                  <a:schemeClr val="bg1"/>
                </a:solidFill>
              </a:rPr>
              <a:t> WAN</a:t>
            </a:r>
            <a:endParaRPr lang="en-US" dirty="0">
              <a:solidFill>
                <a:schemeClr val="bg1"/>
              </a:solidFill>
            </a:endParaRPr>
          </a:p>
        </p:txBody>
      </p:sp>
      <p:pic>
        <p:nvPicPr>
          <p:cNvPr id="4" name="Picture 3" descr="Wide area network - Wikipedia">
            <a:extLst>
              <a:ext uri="{FF2B5EF4-FFF2-40B4-BE49-F238E27FC236}">
                <a16:creationId xmlns:a16="http://schemas.microsoft.com/office/drawing/2014/main" id="{15084AE5-FE6E-102A-8784-062C41A1DA42}"/>
              </a:ext>
            </a:extLst>
          </p:cNvPr>
          <p:cNvPicPr>
            <a:picLocks noChangeAspect="1"/>
          </p:cNvPicPr>
          <p:nvPr/>
        </p:nvPicPr>
        <p:blipFill>
          <a:blip r:embed="rId2"/>
          <a:stretch>
            <a:fillRect/>
          </a:stretch>
        </p:blipFill>
        <p:spPr>
          <a:xfrm>
            <a:off x="-413951" y="3426540"/>
            <a:ext cx="5101280" cy="4051759"/>
          </a:xfrm>
          <a:prstGeom prst="rect">
            <a:avLst/>
          </a:prstGeom>
        </p:spPr>
      </p:pic>
    </p:spTree>
    <p:extLst>
      <p:ext uri="{BB962C8B-B14F-4D97-AF65-F5344CB8AC3E}">
        <p14:creationId xmlns:p14="http://schemas.microsoft.com/office/powerpoint/2010/main" val="780103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B4BB9-52A9-AB42-11ED-4B55A62B06DB}"/>
              </a:ext>
            </a:extLst>
          </p:cNvPr>
          <p:cNvSpPr>
            <a:spLocks noGrp="1"/>
          </p:cNvSpPr>
          <p:nvPr>
            <p:ph type="title"/>
          </p:nvPr>
        </p:nvSpPr>
        <p:spPr>
          <a:xfrm>
            <a:off x="933327" y="1717756"/>
            <a:ext cx="10937631" cy="3983566"/>
          </a:xfrm>
        </p:spPr>
        <p:txBody>
          <a:bodyPr vert="horz" lIns="91440" tIns="45720" rIns="91440" bIns="45720" rtlCol="0" anchor="ctr">
            <a:noAutofit/>
          </a:bodyPr>
          <a:lstStyle/>
          <a:p>
            <a:endParaRPr lang="en-US" sz="2400" b="1" cap="none" dirty="0">
              <a:solidFill>
                <a:schemeClr val="bg1"/>
              </a:solidFill>
            </a:endParaRPr>
          </a:p>
          <a:p>
            <a:pPr marL="285750" indent="-285750">
              <a:buFont typeface="Arial"/>
              <a:buChar char="•"/>
            </a:pPr>
            <a:r>
              <a:rPr lang="en-US" sz="2400" b="1" cap="none" dirty="0">
                <a:solidFill>
                  <a:schemeClr val="bg1"/>
                </a:solidFill>
                <a:ea typeface="+mj-lt"/>
                <a:cs typeface="+mj-lt"/>
              </a:rPr>
              <a:t>Corporate networks: </a:t>
            </a:r>
            <a:r>
              <a:rPr lang="en-US" sz="2400" b="1" cap="none" dirty="0">
                <a:ea typeface="+mj-lt"/>
                <a:cs typeface="+mj-lt"/>
              </a:rPr>
              <a:t>Many large organizations use WANs to connect their branch offices, data centers, and remote workers into a unified network infrastructure.</a:t>
            </a:r>
            <a:br>
              <a:rPr lang="en-US" sz="2400" b="1" cap="none" dirty="0">
                <a:ea typeface="+mj-lt"/>
                <a:cs typeface="+mj-lt"/>
              </a:rPr>
            </a:br>
            <a:endParaRPr lang="en-US" sz="2400" b="1" cap="none" dirty="0"/>
          </a:p>
          <a:p>
            <a:pPr marL="285750" indent="-285750">
              <a:buFont typeface="Arial"/>
              <a:buChar char="•"/>
            </a:pPr>
            <a:r>
              <a:rPr lang="en-US" sz="2400" b="1" cap="none" dirty="0">
                <a:solidFill>
                  <a:schemeClr val="bg1"/>
                </a:solidFill>
                <a:ea typeface="+mj-lt"/>
                <a:cs typeface="+mj-lt"/>
              </a:rPr>
              <a:t>Internet:</a:t>
            </a:r>
            <a:r>
              <a:rPr lang="en-US" sz="2400" b="1" cap="none" dirty="0">
                <a:ea typeface="+mj-lt"/>
                <a:cs typeface="+mj-lt"/>
              </a:rPr>
              <a:t> The global internet itself is the largest wan, connecting billions of devices and networks worldwide.</a:t>
            </a:r>
            <a:br>
              <a:rPr lang="en-US" sz="2400" b="1" cap="none" dirty="0">
                <a:ea typeface="+mj-lt"/>
                <a:cs typeface="+mj-lt"/>
              </a:rPr>
            </a:br>
            <a:endParaRPr lang="en-US" sz="2400" b="1" cap="none"/>
          </a:p>
          <a:p>
            <a:pPr marL="285750" indent="-285750">
              <a:buFont typeface="Arial"/>
              <a:buChar char="•"/>
            </a:pPr>
            <a:r>
              <a:rPr lang="en-US" sz="2400" b="1" cap="none" dirty="0">
                <a:solidFill>
                  <a:schemeClr val="bg1"/>
                </a:solidFill>
                <a:ea typeface="+mj-lt"/>
                <a:cs typeface="+mj-lt"/>
              </a:rPr>
              <a:t>Telecommunication networks:</a:t>
            </a:r>
            <a:r>
              <a:rPr lang="en-US" sz="2400" b="1" cap="none" dirty="0">
                <a:ea typeface="+mj-lt"/>
                <a:cs typeface="+mj-lt"/>
              </a:rPr>
              <a:t> Telecommunication companies use WANs to provide services like internet access, telephone communication, and video conferencing over vast distances.</a:t>
            </a:r>
            <a:endParaRPr lang="en-US" sz="2400" b="1" cap="none" dirty="0"/>
          </a:p>
          <a:p>
            <a:endParaRPr lang="en-US" dirty="0"/>
          </a:p>
        </p:txBody>
      </p:sp>
      <p:sp>
        <p:nvSpPr>
          <p:cNvPr id="3" name="Content Placeholder 2">
            <a:extLst>
              <a:ext uri="{FF2B5EF4-FFF2-40B4-BE49-F238E27FC236}">
                <a16:creationId xmlns:a16="http://schemas.microsoft.com/office/drawing/2014/main" id="{EFA5BC21-5D6B-C8DA-F140-56A2DB95B994}"/>
              </a:ext>
            </a:extLst>
          </p:cNvPr>
          <p:cNvSpPr>
            <a:spLocks noGrp="1"/>
          </p:cNvSpPr>
          <p:nvPr>
            <p:ph idx="1"/>
          </p:nvPr>
        </p:nvSpPr>
        <p:spPr>
          <a:xfrm>
            <a:off x="684212" y="128954"/>
            <a:ext cx="8534400" cy="1988691"/>
          </a:xfrm>
        </p:spPr>
        <p:txBody>
          <a:bodyPr/>
          <a:lstStyle/>
          <a:p>
            <a:r>
              <a:rPr lang="en-US" sz="2400" b="1" dirty="0">
                <a:solidFill>
                  <a:srgbClr val="FFFFFF"/>
                </a:solidFill>
              </a:rPr>
              <a:t>Examples of WAN applications:</a:t>
            </a:r>
            <a:endParaRPr lang="en-US" dirty="0"/>
          </a:p>
        </p:txBody>
      </p:sp>
    </p:spTree>
    <p:extLst>
      <p:ext uri="{BB962C8B-B14F-4D97-AF65-F5344CB8AC3E}">
        <p14:creationId xmlns:p14="http://schemas.microsoft.com/office/powerpoint/2010/main" val="1490483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C73C8-61C9-C77C-4062-5444F654E533}"/>
              </a:ext>
            </a:extLst>
          </p:cNvPr>
          <p:cNvSpPr>
            <a:spLocks noGrp="1"/>
          </p:cNvSpPr>
          <p:nvPr>
            <p:ph type="title"/>
          </p:nvPr>
        </p:nvSpPr>
        <p:spPr>
          <a:xfrm>
            <a:off x="1179512" y="1953682"/>
            <a:ext cx="10725150" cy="2929532"/>
          </a:xfrm>
        </p:spPr>
        <p:txBody>
          <a:bodyPr vert="horz" lIns="91440" tIns="45720" rIns="91440" bIns="45720" rtlCol="0" anchor="ctr">
            <a:noAutofit/>
          </a:bodyPr>
          <a:lstStyle/>
          <a:p>
            <a:pPr marL="342900" indent="-342900">
              <a:buFont typeface="Arial"/>
              <a:buChar char="•"/>
            </a:pPr>
            <a:r>
              <a:rPr lang="en-US" sz="2400" b="1" cap="none" dirty="0">
                <a:ea typeface="+mj-lt"/>
                <a:cs typeface="+mj-lt"/>
              </a:rPr>
              <a:t>LAN stands for local area network. it refers to a computer network that spans a relatively small area, typically within a single building, office, campus, or group of buildings that are close together. LANS are designed to facilitate communication and resource sharing among devices and users within the same geographical location.</a:t>
            </a:r>
            <a:br>
              <a:rPr lang="en-US" sz="2400" b="1" cap="none" dirty="0">
                <a:ea typeface="+mj-lt"/>
                <a:cs typeface="+mj-lt"/>
              </a:rPr>
            </a:br>
            <a:br>
              <a:rPr lang="en-US" sz="2400" b="1" cap="none" dirty="0">
                <a:ea typeface="+mj-lt"/>
                <a:cs typeface="+mj-lt"/>
              </a:rPr>
            </a:br>
            <a:endParaRPr lang="en-US" sz="2400" b="1" cap="none" dirty="0">
              <a:ea typeface="+mj-lt"/>
              <a:cs typeface="+mj-lt"/>
            </a:endParaRPr>
          </a:p>
        </p:txBody>
      </p:sp>
      <p:sp>
        <p:nvSpPr>
          <p:cNvPr id="3" name="Content Placeholder 2">
            <a:extLst>
              <a:ext uri="{FF2B5EF4-FFF2-40B4-BE49-F238E27FC236}">
                <a16:creationId xmlns:a16="http://schemas.microsoft.com/office/drawing/2014/main" id="{B065D3D7-6DA1-0AC4-1559-1739816F7164}"/>
              </a:ext>
            </a:extLst>
          </p:cNvPr>
          <p:cNvSpPr>
            <a:spLocks noGrp="1"/>
          </p:cNvSpPr>
          <p:nvPr>
            <p:ph idx="1"/>
          </p:nvPr>
        </p:nvSpPr>
        <p:spPr>
          <a:xfrm>
            <a:off x="503237" y="685800"/>
            <a:ext cx="8715375" cy="1395942"/>
          </a:xfrm>
        </p:spPr>
        <p:txBody>
          <a:bodyPr>
            <a:normAutofit/>
          </a:bodyPr>
          <a:lstStyle/>
          <a:p>
            <a:pPr>
              <a:buFont typeface="Wingdings" panose="05040102010807070707" pitchFamily="18" charset="2"/>
              <a:buChar char="ü"/>
            </a:pPr>
            <a:r>
              <a:rPr lang="en-US" sz="3200" b="1" dirty="0">
                <a:solidFill>
                  <a:schemeClr val="bg1"/>
                </a:solidFill>
              </a:rPr>
              <a:t> LAN</a:t>
            </a:r>
            <a:endParaRPr lang="en-US" dirty="0">
              <a:solidFill>
                <a:schemeClr val="bg1"/>
              </a:solidFill>
            </a:endParaRPr>
          </a:p>
        </p:txBody>
      </p:sp>
      <p:pic>
        <p:nvPicPr>
          <p:cNvPr id="5" name="Picture 4" descr="What Is A Local Area Network(LAN)? How To Setup And Secure, 60% OFF">
            <a:extLst>
              <a:ext uri="{FF2B5EF4-FFF2-40B4-BE49-F238E27FC236}">
                <a16:creationId xmlns:a16="http://schemas.microsoft.com/office/drawing/2014/main" id="{5EB39EE7-E49E-3996-2065-3FDB389AD769}"/>
              </a:ext>
            </a:extLst>
          </p:cNvPr>
          <p:cNvPicPr>
            <a:picLocks noChangeAspect="1"/>
          </p:cNvPicPr>
          <p:nvPr/>
        </p:nvPicPr>
        <p:blipFill>
          <a:blip r:embed="rId2"/>
          <a:stretch>
            <a:fillRect/>
          </a:stretch>
        </p:blipFill>
        <p:spPr>
          <a:xfrm>
            <a:off x="296562" y="4059195"/>
            <a:ext cx="4812956" cy="2889421"/>
          </a:xfrm>
          <a:prstGeom prst="rect">
            <a:avLst/>
          </a:prstGeom>
        </p:spPr>
      </p:pic>
    </p:spTree>
    <p:extLst>
      <p:ext uri="{BB962C8B-B14F-4D97-AF65-F5344CB8AC3E}">
        <p14:creationId xmlns:p14="http://schemas.microsoft.com/office/powerpoint/2010/main" val="279986399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Slice</vt:lpstr>
      <vt:lpstr>Configure a  Firewall in Linux   </vt:lpstr>
      <vt:lpstr>A firewall is a network security device or software application that monitors and controls incoming and outgoing network traffic based on predetermined security rules. its primary purpose is to establish a barrier between a trusted internal network (such as a company's intranet) and untrusted external networks (like the internet), thereby regulating the flow of data packets to prevent unauthorized access and attacks.</vt:lpstr>
      <vt:lpstr>Hardware firewalls: Typically integrated into network hardware devices such as routers or dedicated firewall appliances. they provide robust protection at the network level and are often used to protect entire networks or segments of a network.  Software firewalls: Installed on individual computers or servers, software firewalls offer protection at the operating system or application level. they are particularly useful for protecting specific devices or endpoints from unauthorized access.  Cloud firewalls: Deployed in cloud environments to protect virtual servers and applications running in the cloud. cloud firewalls provide scalable security measures tailored to cloud-based infrastructure and applications. </vt:lpstr>
      <vt:lpstr> In the context of firewalls, terminology refers to specific terms and concepts that are used to describe their functionality, features, configuration, and operation. understanding firewall terminology is crucial for effectively implementing, managing, and troubleshooting these network security devices.  Features: Terminal emulators like "terminology" often come with features beyond basic terminal functionalities. these may include support for multiple tabs, customizable themes, transparency, and various keyboard shortcuts.</vt:lpstr>
      <vt:lpstr> An IP address, short for internet protocol address, is a numerical label assigned to each device connected to a computer network that uses the internet protocol for communication. </vt:lpstr>
      <vt:lpstr>  IPV4 (internet protocol version 4): This is the older and most widely used type of ip address. it consists of four sets of numbers separated by periods (e.g., 192.168.0.1). ipv4 addresses are gradually being exhausted due to the increasing number of devices connected to the internet.  IPV6 (internet protocol version 6): Ipv6 addresses are newer and designed to replace ipv4. they are longer and written in hexadecimal format (e.g., 2001:0db8:85a3:0000:0000:8a2e:0370:7334). ipv6 provides a much larger pool of addresses, ensuring the continued growth of the internet. </vt:lpstr>
      <vt:lpstr> WAN stands for wide area network. it is a type of computer network that spans a large geographical area, typically across cities, countries, or even continents. unlike local area networks (LANS), which are confined to a single location such as a home, office building, or campus, wans connect multiple LANS together using various technologies to facilitate communication over long distances. </vt:lpstr>
      <vt:lpstr> Corporate networks: Many large organizations use WANs to connect their branch offices, data centers, and remote workers into a unified network infrastructure.  Internet: The global internet itself is the largest wan, connecting billions of devices and networks worldwide.  Telecommunication networks: Telecommunication companies use WANs to provide services like internet access, telephone communication, and video conferencing over vast distances. </vt:lpstr>
      <vt:lpstr>LAN stands for local area network. it refers to a computer network that spans a relatively small area, typically within a single building, office, campus, or group of buildings that are close together. LANS are designed to facilitate communication and resource sharing among devices and users within the same geographical location.  </vt:lpstr>
      <vt:lpstr>Home network: A home network is a lan used within a residence to connect personal devices such as computers, laptops, smartphones, tablets, smart tvs, and printers. it allows family members to share internet access, files, printers, and other resources.  Small Business Network: Small businesses use LANs to connect computers, printers, and other devices in their offices. This allows employees to share files, access shared databases and software applications, and collaborate on projects more efficiently.  Gaming LAN: LANs are also popular in gaming environments, where gamers connect their computers or gaming consoles together to play multiplayer games locally without relying on internet connections. LAN parties or gaming events often utilize LAN setups for multiplayer gaming.</vt:lpstr>
      <vt:lpstr> Internet traffic refers to the data transmitted over the internet between devices, networks, or servers. there are several types of internet traffic, each serving different purposes and utilizing various protocols like exchange of data(web browsing, email communication, multimedia streaming). </vt:lpstr>
      <vt:lpstr>TCP (transmission control protocol): TCP is a connection-oriented protocol used for reliable and ordered delivery of data. it is widely used by applications that require guaranteed delivery of packets, such as web browsing, email, file transfer (ftp), and ssh. UDP (user datagram protocol): UDP is a connectionless protocol that offers faster transmission with no error checking or retransmission of lost packets. it is used for applications where real-time communication and speed are more critical than reliability, such as VOIP (voice over IP), streaming media, DNS (domain name system), and online gaming. ICMP (internet control message protocol): ICMP is primarily used for diagnostic or control purposes within IP networks. it includes functions such as ping (echo request/reply), traceroute, and network error reporting (e.g., destination unreachable). HTTP (hypertext transfer protocol): Http is the foundation of data communication for the world wide web. it is used for retrieving web pages and transmitting data between a web server and a web browser. </vt:lpstr>
      <vt:lpstr>HTTPS (http secure): Https is the secure version of http, encrypted with ssl/tls, which provides secure communication over a computer network. DNS (domain name system): DNS is used to translate domain names (e.g., www.example.com) into ip addresses (e.g., 192.0.2.1) required for routing packets of data over the internet. FTP (file transfer protocol): Ftp is used for transferring files between a client and a server on a computer network, typically for uploading and downloading files. SSH (secure shell): SSH is a cryptographic network protocol for operating network services securely over an unsecured network. it provides a secure channel over an unsecured network in a client-server architecture, connecting an ssh client application with an ssh server.</vt:lpstr>
      <vt:lpstr>The IP header (internet protocol header) is a fundamental component of the IP (internet protocol) suite, specifically in IPV4 and IPV6. it is a data structure that precedes the actual data payload of an ip packet and contains essential information necessary for routing and delivering packets across networks.</vt:lpstr>
      <vt:lpstr>Version: specifies the version of the internet protocol being used (ipv4 or ipv6). Header length: indicates the length of the ip header in 32-bit words. Type of service (tos): originally used for quality of service (qos) markings, but often now used for differentiated services code point (dscp) markings. Total length: total length of the ip packet (header + data). Identification: a unique number assigned to each ip packet to aid in reassembly of fragmented packets. Flags: control flags used for fragmentation. includes fields like "don't fragment" (df) and "more fragments" (mf). </vt:lpstr>
      <vt:lpstr>Fragment offset: Specifies the offset of the data in the original IP packet, used for reassembling fragmented packets. Time to live (ttl): Limits the lifetime of an IP packet by decrementing on each hop (router) it passes through. prevents packets from circulating indefinitely. Protocol: Indicates the protocol that is carried in the data portion of the IP packet (e.g., TCP, UDP, ICMP). Header checksum: A checksum calculated over the IP header to detect errors in the header itself. Source IP address: IP address of the sender (source) of the packet. Destination IP address: IP address of the intended recipient (destination) of the packet.  </vt:lpstr>
      <vt:lpstr>The TCP header (transmission control protocol header) is a critical component of the TCP/IP protocol suite, used for communication over the internet and other computer networks. TCP provides reliable, ordered, and error-checked delivery of data between applications running on hosts connected through a network.</vt:lpstr>
      <vt:lpstr>Source port: A 16-bit field indicating the sender's port number. Destination port: A 16-bit field indicating the receiver's port number. Sequence number: A 32-bit field specifying the byte sequence number of the first data byte in the current segment. Acknowledgment number: A 32-bit field used when the ack flag is set, indicating the next sequence number that the sender of the ack expects to receive. Data offset: A 4-bit field indicating the number of 32-bit words in the TCP header (also called the length of the TCP header in 32-bit words). Reserved: a 6-bit field reserved for future use. it should be set to zero. Flags: A6-bit field containing control flags such as URG(urgent pointer), ACK (acknowledgment), PSH (push), RST (reset), SYN (synchronize sequence numbers), and fin (finish). Checksum: A 16-bit field used for error-checking the header and data. </vt:lpstr>
      <vt:lpstr>PowerPoint Presentation</vt:lpstr>
      <vt:lpstr>1)Firewalls are crucial for network security.  2)Firewalls filter traffic based on rules and operate at  various OSI layers.  3)Internet traffic types like HTTP,FTP and DNS require specific configuration.  4)Tools like iptables and nftables are used in Linux.  5)Best practices include regular updates, monitoring and policy reviews.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1038</cp:revision>
  <dcterms:created xsi:type="dcterms:W3CDTF">2024-07-01T09:48:47Z</dcterms:created>
  <dcterms:modified xsi:type="dcterms:W3CDTF">2024-07-04T03:21:40Z</dcterms:modified>
</cp:coreProperties>
</file>