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 id="268" r:id="rId40"/>
    <p:sldId id="269" r:id="rId41"/>
    <p:sldId id="270" r:id="rId42"/>
    <p:sldId id="271" r:id="rId43"/>
    <p:sldId id="272" r:id="rId44"/>
    <p:sldId id="273" r:id="rId45"/>
    <p:sldId id="274" r:id="rId46"/>
  </p:sldIdLst>
  <p:sldSz cx="18288000" cy="10287000"/>
  <p:notesSz cx="6858000" cy="9144000"/>
  <p:embeddedFontLst>
    <p:embeddedFont>
      <p:font typeface="Hammersmith One" charset="1" panose="02010703030501060504"/>
      <p:regular r:id="rId6"/>
    </p:embeddedFont>
    <p:embeddedFont>
      <p:font typeface="Lato" charset="1" panose="020F0502020204030203"/>
      <p:regular r:id="rId7"/>
    </p:embeddedFont>
    <p:embeddedFont>
      <p:font typeface="Lato Bold" charset="1" panose="020F0802020204030203"/>
      <p:regular r:id="rId8"/>
    </p:embeddedFont>
    <p:embeddedFont>
      <p:font typeface="Lato Italics" charset="1" panose="020F0502020204030203"/>
      <p:regular r:id="rId9"/>
    </p:embeddedFont>
    <p:embeddedFont>
      <p:font typeface="Lato Bold Italics" charset="1" panose="020F0802020204030203"/>
      <p:regular r:id="rId10"/>
    </p:embeddedFont>
    <p:embeddedFont>
      <p:font typeface="Arimo" charset="1" panose="020B0604020202020204"/>
      <p:regular r:id="rId11"/>
    </p:embeddedFont>
    <p:embeddedFont>
      <p:font typeface="Arimo Bold" charset="1" panose="020B0704020202020204"/>
      <p:regular r:id="rId12"/>
    </p:embeddedFont>
    <p:embeddedFont>
      <p:font typeface="Arimo Italics" charset="1" panose="020B0604020202090204"/>
      <p:regular r:id="rId13"/>
    </p:embeddedFont>
    <p:embeddedFont>
      <p:font typeface="Arimo Bold Italics" charset="1" panose="020B0704020202090204"/>
      <p:regular r:id="rId14"/>
    </p:embeddedFont>
    <p:embeddedFont>
      <p:font typeface="Carlito" charset="1" panose="020F0502020204030204"/>
      <p:regular r:id="rId15"/>
    </p:embeddedFont>
    <p:embeddedFont>
      <p:font typeface="Carlito Bold" charset="1" panose="020F0502020204030204"/>
      <p:regular r:id="rId16"/>
    </p:embeddedFont>
    <p:embeddedFont>
      <p:font typeface="Carlito Italics" charset="1" panose="020F0502020204030204"/>
      <p:regular r:id="rId17"/>
    </p:embeddedFont>
    <p:embeddedFont>
      <p:font typeface="Carlito Bold Italics" charset="1" panose="020F0502020204030204"/>
      <p:regular r:id="rId18"/>
    </p:embeddedFont>
    <p:embeddedFont>
      <p:font typeface="Radley" charset="1" panose="00000500000000000000"/>
      <p:regular r:id="rId19"/>
    </p:embeddedFont>
    <p:embeddedFont>
      <p:font typeface="Radley Italics" charset="1" panose="00000500000000000000"/>
      <p:regular r:id="rId20"/>
    </p:embeddedFont>
    <p:embeddedFont>
      <p:font typeface="Breathing" charset="1" panose="02000500000000000000"/>
      <p:regular r:id="rId21"/>
    </p:embeddedFont>
    <p:embeddedFont>
      <p:font typeface="Canva Sans" charset="1" panose="020B0503030501040103"/>
      <p:regular r:id="rId22"/>
    </p:embeddedFont>
    <p:embeddedFont>
      <p:font typeface="Canva Sans Bold" charset="1" panose="020B0803030501040103"/>
      <p:regular r:id="rId23"/>
    </p:embeddedFont>
    <p:embeddedFont>
      <p:font typeface="Canva Sans Italics" charset="1" panose="020B0503030501040103"/>
      <p:regular r:id="rId24"/>
    </p:embeddedFont>
    <p:embeddedFont>
      <p:font typeface="Canva Sans Bold Italics" charset="1" panose="020B0803030501040103"/>
      <p:regular r:id="rId25"/>
    </p:embeddedFont>
    <p:embeddedFont>
      <p:font typeface="Canva Sans Medium" charset="1" panose="020B0603030501040103"/>
      <p:regular r:id="rId26"/>
    </p:embeddedFont>
    <p:embeddedFont>
      <p:font typeface="Canva Sans Medium Italics" charset="1" panose="020B06030305010401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29" Target="slides/slide2.xml" Type="http://schemas.openxmlformats.org/officeDocument/2006/relationships/slide"/><Relationship Id="rId3" Target="viewProps.xml" Type="http://schemas.openxmlformats.org/officeDocument/2006/relationships/viewProps"/><Relationship Id="rId30" Target="slides/slide3.xml" Type="http://schemas.openxmlformats.org/officeDocument/2006/relationships/slide"/><Relationship Id="rId31" Target="slides/slide4.xml" Type="http://schemas.openxmlformats.org/officeDocument/2006/relationships/slide"/><Relationship Id="rId32" Target="slides/slide5.xml" Type="http://schemas.openxmlformats.org/officeDocument/2006/relationships/slide"/><Relationship Id="rId33" Target="slides/slide6.xml" Type="http://schemas.openxmlformats.org/officeDocument/2006/relationships/slide"/><Relationship Id="rId34" Target="slides/slide7.xml" Type="http://schemas.openxmlformats.org/officeDocument/2006/relationships/slide"/><Relationship Id="rId35" Target="slides/slide8.xml" Type="http://schemas.openxmlformats.org/officeDocument/2006/relationships/slide"/><Relationship Id="rId36" Target="slides/slide9.xml" Type="http://schemas.openxmlformats.org/officeDocument/2006/relationships/slide"/><Relationship Id="rId37" Target="slides/slide10.xml" Type="http://schemas.openxmlformats.org/officeDocument/2006/relationships/slide"/><Relationship Id="rId38" Target="slides/slide11.xml" Type="http://schemas.openxmlformats.org/officeDocument/2006/relationships/slide"/><Relationship Id="rId39" Target="slides/slide12.xml" Type="http://schemas.openxmlformats.org/officeDocument/2006/relationships/slide"/><Relationship Id="rId4" Target="theme/theme1.xml" Type="http://schemas.openxmlformats.org/officeDocument/2006/relationships/theme"/><Relationship Id="rId40" Target="slides/slide13.xml" Type="http://schemas.openxmlformats.org/officeDocument/2006/relationships/slide"/><Relationship Id="rId41" Target="slides/slide14.xml" Type="http://schemas.openxmlformats.org/officeDocument/2006/relationships/slide"/><Relationship Id="rId42" Target="slides/slide15.xml" Type="http://schemas.openxmlformats.org/officeDocument/2006/relationships/slide"/><Relationship Id="rId43" Target="slides/slide16.xml" Type="http://schemas.openxmlformats.org/officeDocument/2006/relationships/slide"/><Relationship Id="rId44" Target="slides/slide17.xml" Type="http://schemas.openxmlformats.org/officeDocument/2006/relationships/slide"/><Relationship Id="rId45" Target="slides/slide18.xml" Type="http://schemas.openxmlformats.org/officeDocument/2006/relationships/slide"/><Relationship Id="rId46" Target="slides/slide19.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pn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pn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slide4.xml" Type="http://schemas.openxmlformats.org/officeDocument/2006/relationships/slide"/><Relationship Id="rId3" Target="../media/image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pn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pn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png" Type="http://schemas.openxmlformats.org/officeDocument/2006/relationships/image"/><Relationship Id="rId11" Target="../media/image14.pn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png" Type="http://schemas.openxmlformats.org/officeDocument/2006/relationships/image"/><Relationship Id="rId11" Target="../media/image15.pn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1E8"/>
        </a:solidFill>
      </p:bgPr>
    </p:bg>
    <p:spTree>
      <p:nvGrpSpPr>
        <p:cNvPr id="1" name=""/>
        <p:cNvGrpSpPr/>
        <p:nvPr/>
      </p:nvGrpSpPr>
      <p:grpSpPr>
        <a:xfrm>
          <a:off x="0" y="0"/>
          <a:ext cx="0" cy="0"/>
          <a:chOff x="0" y="0"/>
          <a:chExt cx="0" cy="0"/>
        </a:xfrm>
      </p:grpSpPr>
      <p:sp>
        <p:nvSpPr>
          <p:cNvPr name="AutoShape 2" id="2"/>
          <p:cNvSpPr/>
          <p:nvPr/>
        </p:nvSpPr>
        <p:spPr>
          <a:xfrm>
            <a:off x="4884853" y="1238789"/>
            <a:ext cx="11417008" cy="0"/>
          </a:xfrm>
          <a:prstGeom prst="line">
            <a:avLst/>
          </a:prstGeom>
          <a:ln cap="flat" w="19050">
            <a:solidFill>
              <a:srgbClr val="BD8F53"/>
            </a:solidFill>
            <a:prstDash val="solid"/>
            <a:headEnd type="none" len="sm" w="sm"/>
            <a:tailEnd type="none" len="sm" w="sm"/>
          </a:ln>
        </p:spPr>
      </p:sp>
      <p:sp>
        <p:nvSpPr>
          <p:cNvPr name="AutoShape 3" id="3"/>
          <p:cNvSpPr/>
          <p:nvPr/>
        </p:nvSpPr>
        <p:spPr>
          <a:xfrm>
            <a:off x="742303" y="9214192"/>
            <a:ext cx="16803394" cy="34583"/>
          </a:xfrm>
          <a:prstGeom prst="line">
            <a:avLst/>
          </a:prstGeom>
          <a:ln cap="flat" w="19050">
            <a:solidFill>
              <a:srgbClr val="BD8F53"/>
            </a:solidFill>
            <a:prstDash val="solid"/>
            <a:headEnd type="none" len="sm" w="sm"/>
            <a:tailEnd type="none" len="sm" w="sm"/>
          </a:ln>
        </p:spPr>
      </p:sp>
      <p:sp>
        <p:nvSpPr>
          <p:cNvPr name="Freeform 4" id="4"/>
          <p:cNvSpPr/>
          <p:nvPr/>
        </p:nvSpPr>
        <p:spPr>
          <a:xfrm flipH="false" flipV="false" rot="0">
            <a:off x="523639" y="490964"/>
            <a:ext cx="1746454" cy="1787205"/>
          </a:xfrm>
          <a:custGeom>
            <a:avLst/>
            <a:gdLst/>
            <a:ahLst/>
            <a:cxnLst/>
            <a:rect r="r" b="b" t="t" l="l"/>
            <a:pathLst>
              <a:path h="1787205" w="1746454">
                <a:moveTo>
                  <a:pt x="0" y="0"/>
                </a:moveTo>
                <a:lnTo>
                  <a:pt x="1746455" y="0"/>
                </a:lnTo>
                <a:lnTo>
                  <a:pt x="1746455" y="1787205"/>
                </a:lnTo>
                <a:lnTo>
                  <a:pt x="0" y="1787205"/>
                </a:lnTo>
                <a:lnTo>
                  <a:pt x="0" y="0"/>
                </a:lnTo>
                <a:close/>
              </a:path>
            </a:pathLst>
          </a:custGeom>
          <a:blipFill>
            <a:blip r:embed="rId2"/>
            <a:stretch>
              <a:fillRect l="0" t="0" r="0" b="0"/>
            </a:stretch>
          </a:blipFill>
        </p:spPr>
      </p:sp>
      <p:grpSp>
        <p:nvGrpSpPr>
          <p:cNvPr name="Group 5" id="5"/>
          <p:cNvGrpSpPr/>
          <p:nvPr/>
        </p:nvGrpSpPr>
        <p:grpSpPr>
          <a:xfrm rot="0">
            <a:off x="1986138" y="1900661"/>
            <a:ext cx="14315724" cy="2590491"/>
            <a:chOff x="0" y="0"/>
            <a:chExt cx="19087631" cy="3453988"/>
          </a:xfrm>
        </p:grpSpPr>
        <p:sp>
          <p:nvSpPr>
            <p:cNvPr name="TextBox 6" id="6"/>
            <p:cNvSpPr txBox="true"/>
            <p:nvPr/>
          </p:nvSpPr>
          <p:spPr>
            <a:xfrm rot="0">
              <a:off x="0" y="2087138"/>
              <a:ext cx="19087631" cy="1366850"/>
            </a:xfrm>
            <a:prstGeom prst="rect">
              <a:avLst/>
            </a:prstGeom>
          </p:spPr>
          <p:txBody>
            <a:bodyPr anchor="t" rtlCol="false" tIns="0" lIns="0" bIns="0" rIns="0">
              <a:spAutoFit/>
            </a:bodyPr>
            <a:lstStyle/>
            <a:p>
              <a:pPr algn="ctr" marL="0" indent="0" lvl="0">
                <a:lnSpc>
                  <a:spcPts val="7025"/>
                </a:lnSpc>
              </a:pPr>
              <a:r>
                <a:rPr lang="en-US" sz="7893" spc="-157">
                  <a:solidFill>
                    <a:srgbClr val="000000"/>
                  </a:solidFill>
                  <a:latin typeface="Radley Bold"/>
                </a:rPr>
                <a:t>End Of Phrase Detection</a:t>
              </a:r>
            </a:p>
          </p:txBody>
        </p:sp>
        <p:sp>
          <p:nvSpPr>
            <p:cNvPr name="TextBox 7" id="7"/>
            <p:cNvSpPr txBox="true"/>
            <p:nvPr/>
          </p:nvSpPr>
          <p:spPr>
            <a:xfrm rot="0">
              <a:off x="2089235" y="161925"/>
              <a:ext cx="14909162" cy="1695163"/>
            </a:xfrm>
            <a:prstGeom prst="rect">
              <a:avLst/>
            </a:prstGeom>
          </p:spPr>
          <p:txBody>
            <a:bodyPr anchor="t" rtlCol="false" tIns="0" lIns="0" bIns="0" rIns="0">
              <a:spAutoFit/>
            </a:bodyPr>
            <a:lstStyle/>
            <a:p>
              <a:pPr algn="ctr">
                <a:lnSpc>
                  <a:spcPts val="4682"/>
                </a:lnSpc>
              </a:pPr>
              <a:r>
                <a:rPr lang="en-US" sz="5321" spc="-106">
                  <a:solidFill>
                    <a:srgbClr val="9B4819"/>
                  </a:solidFill>
                  <a:latin typeface="Radley"/>
                </a:rPr>
                <a:t>SSP Course Project End Submission</a:t>
              </a:r>
            </a:p>
            <a:p>
              <a:pPr algn="ctr" marL="0" indent="0" lvl="0">
                <a:lnSpc>
                  <a:spcPts val="4682"/>
                </a:lnSpc>
              </a:pPr>
            </a:p>
          </p:txBody>
        </p:sp>
      </p:grpSp>
      <p:sp>
        <p:nvSpPr>
          <p:cNvPr name="TextBox 8" id="8"/>
          <p:cNvSpPr txBox="true"/>
          <p:nvPr/>
        </p:nvSpPr>
        <p:spPr>
          <a:xfrm rot="0">
            <a:off x="12454045" y="9451090"/>
            <a:ext cx="5110721" cy="479424"/>
          </a:xfrm>
          <a:prstGeom prst="rect">
            <a:avLst/>
          </a:prstGeom>
        </p:spPr>
        <p:txBody>
          <a:bodyPr anchor="t" rtlCol="false" tIns="0" lIns="0" bIns="0" rIns="0">
            <a:spAutoFit/>
          </a:bodyPr>
          <a:lstStyle/>
          <a:p>
            <a:pPr algn="r">
              <a:lnSpc>
                <a:spcPts val="3500"/>
              </a:lnSpc>
              <a:spcBef>
                <a:spcPct val="0"/>
              </a:spcBef>
            </a:pPr>
            <a:r>
              <a:rPr lang="en-US" sz="2500" spc="150">
                <a:solidFill>
                  <a:srgbClr val="9B4819"/>
                </a:solidFill>
                <a:latin typeface="Carlito"/>
              </a:rPr>
              <a:t>November 17th, 2023</a:t>
            </a:r>
          </a:p>
        </p:txBody>
      </p:sp>
      <p:sp>
        <p:nvSpPr>
          <p:cNvPr name="TextBox 9" id="9"/>
          <p:cNvSpPr txBox="true"/>
          <p:nvPr/>
        </p:nvSpPr>
        <p:spPr>
          <a:xfrm rot="0">
            <a:off x="6425301" y="6174912"/>
            <a:ext cx="5437399" cy="669798"/>
          </a:xfrm>
          <a:prstGeom prst="rect">
            <a:avLst/>
          </a:prstGeom>
        </p:spPr>
        <p:txBody>
          <a:bodyPr anchor="t" rtlCol="false" tIns="0" lIns="0" bIns="0" rIns="0">
            <a:spAutoFit/>
          </a:bodyPr>
          <a:lstStyle/>
          <a:p>
            <a:pPr algn="ctr">
              <a:lnSpc>
                <a:spcPts val="5136"/>
              </a:lnSpc>
            </a:pPr>
            <a:r>
              <a:rPr lang="en-US" sz="4800" spc="686">
                <a:solidFill>
                  <a:srgbClr val="A47435"/>
                </a:solidFill>
                <a:latin typeface="Hammersmith One"/>
              </a:rPr>
              <a:t>TEAM</a:t>
            </a:r>
          </a:p>
        </p:txBody>
      </p:sp>
      <p:sp>
        <p:nvSpPr>
          <p:cNvPr name="TextBox 10" id="10"/>
          <p:cNvSpPr txBox="true"/>
          <p:nvPr/>
        </p:nvSpPr>
        <p:spPr>
          <a:xfrm rot="0">
            <a:off x="1184412" y="7564350"/>
            <a:ext cx="6872401" cy="593500"/>
          </a:xfrm>
          <a:prstGeom prst="rect">
            <a:avLst/>
          </a:prstGeom>
        </p:spPr>
        <p:txBody>
          <a:bodyPr anchor="t" rtlCol="false" tIns="0" lIns="0" bIns="0" rIns="0">
            <a:spAutoFit/>
          </a:bodyPr>
          <a:lstStyle/>
          <a:p>
            <a:pPr algn="ctr">
              <a:lnSpc>
                <a:spcPts val="4942"/>
              </a:lnSpc>
              <a:spcBef>
                <a:spcPct val="0"/>
              </a:spcBef>
            </a:pPr>
            <a:r>
              <a:rPr lang="en-US" sz="3530">
                <a:solidFill>
                  <a:srgbClr val="000000"/>
                </a:solidFill>
                <a:latin typeface="Hammersmith One"/>
              </a:rPr>
              <a:t>Srihari Bandarupalli : 2021112006</a:t>
            </a:r>
          </a:p>
        </p:txBody>
      </p:sp>
      <p:sp>
        <p:nvSpPr>
          <p:cNvPr name="TextBox 11" id="11"/>
          <p:cNvSpPr txBox="true"/>
          <p:nvPr/>
        </p:nvSpPr>
        <p:spPr>
          <a:xfrm rot="0">
            <a:off x="10698542" y="7559085"/>
            <a:ext cx="6238875" cy="596138"/>
          </a:xfrm>
          <a:prstGeom prst="rect">
            <a:avLst/>
          </a:prstGeom>
        </p:spPr>
        <p:txBody>
          <a:bodyPr anchor="t" rtlCol="false" tIns="0" lIns="0" bIns="0" rIns="0">
            <a:spAutoFit/>
          </a:bodyPr>
          <a:lstStyle/>
          <a:p>
            <a:pPr algn="ctr">
              <a:lnSpc>
                <a:spcPts val="4942"/>
              </a:lnSpc>
              <a:spcBef>
                <a:spcPct val="0"/>
              </a:spcBef>
            </a:pPr>
            <a:r>
              <a:rPr lang="en-US" sz="3530">
                <a:solidFill>
                  <a:srgbClr val="000000"/>
                </a:solidFill>
                <a:latin typeface="Hammersmith One"/>
              </a:rPr>
              <a:t>Jalluri Ram Gopal: 2021102013</a:t>
            </a:r>
          </a:p>
        </p:txBody>
      </p:sp>
      <p:sp>
        <p:nvSpPr>
          <p:cNvPr name="TextBox 12" id="12"/>
          <p:cNvSpPr txBox="true"/>
          <p:nvPr/>
        </p:nvSpPr>
        <p:spPr>
          <a:xfrm rot="0">
            <a:off x="532912" y="9460615"/>
            <a:ext cx="1946553"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Monsoon 2023</a:t>
            </a:r>
          </a:p>
        </p:txBody>
      </p:sp>
      <p:sp>
        <p:nvSpPr>
          <p:cNvPr name="TextBox 13" id="13"/>
          <p:cNvSpPr txBox="true"/>
          <p:nvPr/>
        </p:nvSpPr>
        <p:spPr>
          <a:xfrm rot="0">
            <a:off x="9063514" y="9460615"/>
            <a:ext cx="160972"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1</a:t>
            </a:r>
          </a:p>
        </p:txBody>
      </p:sp>
      <p:sp>
        <p:nvSpPr>
          <p:cNvPr name="TextBox 14" id="14"/>
          <p:cNvSpPr txBox="true"/>
          <p:nvPr/>
        </p:nvSpPr>
        <p:spPr>
          <a:xfrm rot="0">
            <a:off x="6238374" y="5221305"/>
            <a:ext cx="5811252" cy="361569"/>
          </a:xfrm>
          <a:prstGeom prst="rect">
            <a:avLst/>
          </a:prstGeom>
        </p:spPr>
        <p:txBody>
          <a:bodyPr anchor="t" rtlCol="false" tIns="0" lIns="0" bIns="0" rIns="0">
            <a:spAutoFit/>
          </a:bodyPr>
          <a:lstStyle/>
          <a:p>
            <a:pPr algn="r">
              <a:lnSpc>
                <a:spcPts val="2808"/>
              </a:lnSpc>
            </a:pPr>
            <a:r>
              <a:rPr lang="en-US" sz="2400" spc="446">
                <a:solidFill>
                  <a:srgbClr val="000000"/>
                </a:solidFill>
                <a:latin typeface="Lato Bold"/>
              </a:rPr>
              <a:t> PROF. ANIL KUMAR VUPPALA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1E8"/>
        </a:solidFill>
      </p:bgPr>
    </p:bg>
    <p:spTree>
      <p:nvGrpSpPr>
        <p:cNvPr id="1" name=""/>
        <p:cNvGrpSpPr/>
        <p:nvPr/>
      </p:nvGrpSpPr>
      <p:grpSpPr>
        <a:xfrm>
          <a:off x="0" y="0"/>
          <a:ext cx="0" cy="0"/>
          <a:chOff x="0" y="0"/>
          <a:chExt cx="0" cy="0"/>
        </a:xfrm>
      </p:grpSpPr>
      <p:grpSp>
        <p:nvGrpSpPr>
          <p:cNvPr name="Group 2" id="2"/>
          <p:cNvGrpSpPr/>
          <p:nvPr/>
        </p:nvGrpSpPr>
        <p:grpSpPr>
          <a:xfrm rot="0">
            <a:off x="16852926" y="769194"/>
            <a:ext cx="433466" cy="668073"/>
            <a:chOff x="0" y="0"/>
            <a:chExt cx="577955" cy="890764"/>
          </a:xfrm>
        </p:grpSpPr>
        <p:sp>
          <p:nvSpPr>
            <p:cNvPr name="TextBox 3" id="3"/>
            <p:cNvSpPr txBox="true"/>
            <p:nvPr/>
          </p:nvSpPr>
          <p:spPr>
            <a:xfrm rot="0">
              <a:off x="0" y="-66675"/>
              <a:ext cx="309823" cy="786266"/>
            </a:xfrm>
            <a:prstGeom prst="rect">
              <a:avLst/>
            </a:prstGeom>
          </p:spPr>
          <p:txBody>
            <a:bodyPr anchor="t" rtlCol="false" tIns="0" lIns="0" bIns="0" rIns="0">
              <a:spAutoFit/>
            </a:bodyPr>
            <a:lstStyle/>
            <a:p>
              <a:pPr algn="l" marL="0" indent="0" lvl="0">
                <a:lnSpc>
                  <a:spcPts val="4975"/>
                </a:lnSpc>
                <a:spcBef>
                  <a:spcPct val="0"/>
                </a:spcBef>
              </a:pPr>
              <a:r>
                <a:rPr lang="en-US" sz="3553" spc="-71">
                  <a:solidFill>
                    <a:srgbClr val="F4F1E8"/>
                  </a:solidFill>
                  <a:latin typeface="Radley Bold Italics"/>
                </a:rPr>
                <a:t>R</a:t>
              </a:r>
            </a:p>
          </p:txBody>
        </p:sp>
        <p:sp>
          <p:nvSpPr>
            <p:cNvPr name="TextBox 4" id="4"/>
            <p:cNvSpPr txBox="true"/>
            <p:nvPr/>
          </p:nvSpPr>
          <p:spPr>
            <a:xfrm rot="0">
              <a:off x="268132" y="104497"/>
              <a:ext cx="309823" cy="786266"/>
            </a:xfrm>
            <a:prstGeom prst="rect">
              <a:avLst/>
            </a:prstGeom>
          </p:spPr>
          <p:txBody>
            <a:bodyPr anchor="t" rtlCol="false" tIns="0" lIns="0" bIns="0" rIns="0">
              <a:spAutoFit/>
            </a:bodyPr>
            <a:lstStyle/>
            <a:p>
              <a:pPr algn="l" marL="0" indent="0" lvl="0">
                <a:lnSpc>
                  <a:spcPts val="4975"/>
                </a:lnSpc>
                <a:spcBef>
                  <a:spcPct val="0"/>
                </a:spcBef>
              </a:pPr>
              <a:r>
                <a:rPr lang="en-US" sz="3553" spc="-71">
                  <a:solidFill>
                    <a:srgbClr val="F4F1E8"/>
                  </a:solidFill>
                  <a:latin typeface="Radley Bold Italics"/>
                </a:rPr>
                <a:t>S</a:t>
              </a:r>
            </a:p>
          </p:txBody>
        </p:sp>
      </p:grpSp>
      <p:sp>
        <p:nvSpPr>
          <p:cNvPr name="Freeform 5" id="5"/>
          <p:cNvSpPr/>
          <p:nvPr/>
        </p:nvSpPr>
        <p:spPr>
          <a:xfrm flipH="false" flipV="false" rot="0">
            <a:off x="8806964" y="4236680"/>
            <a:ext cx="674072" cy="654462"/>
          </a:xfrm>
          <a:custGeom>
            <a:avLst/>
            <a:gdLst/>
            <a:ahLst/>
            <a:cxnLst/>
            <a:rect r="r" b="b" t="t" l="l"/>
            <a:pathLst>
              <a:path h="654462" w="674072">
                <a:moveTo>
                  <a:pt x="0" y="0"/>
                </a:moveTo>
                <a:lnTo>
                  <a:pt x="674072" y="0"/>
                </a:lnTo>
                <a:lnTo>
                  <a:pt x="674072" y="654462"/>
                </a:lnTo>
                <a:lnTo>
                  <a:pt x="0" y="654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750518" y="4194596"/>
            <a:ext cx="738629" cy="738629"/>
          </a:xfrm>
          <a:custGeom>
            <a:avLst/>
            <a:gdLst/>
            <a:ahLst/>
            <a:cxnLst/>
            <a:rect r="r" b="b" t="t" l="l"/>
            <a:pathLst>
              <a:path h="738629" w="738629">
                <a:moveTo>
                  <a:pt x="0" y="0"/>
                </a:moveTo>
                <a:lnTo>
                  <a:pt x="738630" y="0"/>
                </a:lnTo>
                <a:lnTo>
                  <a:pt x="738630" y="738630"/>
                </a:lnTo>
                <a:lnTo>
                  <a:pt x="0" y="7386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2807048" y="4255730"/>
            <a:ext cx="736271" cy="654462"/>
            <a:chOff x="0" y="0"/>
            <a:chExt cx="981694" cy="872617"/>
          </a:xfrm>
        </p:grpSpPr>
        <p:sp>
          <p:nvSpPr>
            <p:cNvPr name="Freeform 8" id="8"/>
            <p:cNvSpPr/>
            <p:nvPr/>
          </p:nvSpPr>
          <p:spPr>
            <a:xfrm flipH="false" flipV="false" rot="0">
              <a:off x="0" y="0"/>
              <a:ext cx="981694" cy="872617"/>
            </a:xfrm>
            <a:custGeom>
              <a:avLst/>
              <a:gdLst/>
              <a:ahLst/>
              <a:cxnLst/>
              <a:rect r="r" b="b" t="t" l="l"/>
              <a:pathLst>
                <a:path h="872617" w="981694">
                  <a:moveTo>
                    <a:pt x="0" y="0"/>
                  </a:moveTo>
                  <a:lnTo>
                    <a:pt x="981694" y="0"/>
                  </a:lnTo>
                  <a:lnTo>
                    <a:pt x="981694" y="872617"/>
                  </a:lnTo>
                  <a:lnTo>
                    <a:pt x="0" y="872617"/>
                  </a:lnTo>
                  <a:lnTo>
                    <a:pt x="0" y="0"/>
                  </a:lnTo>
                  <a:close/>
                </a:path>
              </a:pathLst>
            </a:custGeom>
            <a:blipFill>
              <a:blip r:embed="rId6">
                <a:extLst>
                  <a:ext uri="{96DAC541-7B7A-43D3-8B79-37D633B846F1}">
                    <asvg:svgBlip xmlns:asvg="http://schemas.microsoft.com/office/drawing/2016/SVG/main" r:embed="rId7"/>
                  </a:ext>
                </a:extLst>
              </a:blip>
              <a:stretch>
                <a:fillRect l="0" t="-82" r="0" b="-82"/>
              </a:stretch>
            </a:blipFill>
          </p:spPr>
        </p:sp>
        <p:sp>
          <p:nvSpPr>
            <p:cNvPr name="Freeform 9" id="9"/>
            <p:cNvSpPr/>
            <p:nvPr/>
          </p:nvSpPr>
          <p:spPr>
            <a:xfrm flipH="false" flipV="false" rot="0">
              <a:off x="280488" y="171155"/>
              <a:ext cx="420718" cy="403124"/>
            </a:xfrm>
            <a:custGeom>
              <a:avLst/>
              <a:gdLst/>
              <a:ahLst/>
              <a:cxnLst/>
              <a:rect r="r" b="b" t="t" l="l"/>
              <a:pathLst>
                <a:path h="403124" w="420718">
                  <a:moveTo>
                    <a:pt x="0" y="0"/>
                  </a:moveTo>
                  <a:lnTo>
                    <a:pt x="420718" y="0"/>
                  </a:lnTo>
                  <a:lnTo>
                    <a:pt x="420718" y="403124"/>
                  </a:lnTo>
                  <a:lnTo>
                    <a:pt x="0" y="4031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AutoShape 10" id="10"/>
          <p:cNvSpPr/>
          <p:nvPr/>
        </p:nvSpPr>
        <p:spPr>
          <a:xfrm>
            <a:off x="742303" y="9214192"/>
            <a:ext cx="16803394" cy="34583"/>
          </a:xfrm>
          <a:prstGeom prst="line">
            <a:avLst/>
          </a:prstGeom>
          <a:ln cap="flat" w="19050">
            <a:solidFill>
              <a:srgbClr val="BD8F53"/>
            </a:solidFill>
            <a:prstDash val="solid"/>
            <a:headEnd type="none" len="sm" w="sm"/>
            <a:tailEnd type="none" len="sm" w="sm"/>
          </a:ln>
        </p:spPr>
      </p:sp>
      <p:sp>
        <p:nvSpPr>
          <p:cNvPr name="Freeform 11" id="11"/>
          <p:cNvSpPr/>
          <p:nvPr/>
        </p:nvSpPr>
        <p:spPr>
          <a:xfrm flipH="false" flipV="false" rot="0">
            <a:off x="16686260" y="468023"/>
            <a:ext cx="1200265" cy="1228271"/>
          </a:xfrm>
          <a:custGeom>
            <a:avLst/>
            <a:gdLst/>
            <a:ahLst/>
            <a:cxnLst/>
            <a:rect r="r" b="b" t="t" l="l"/>
            <a:pathLst>
              <a:path h="1228271" w="1200265">
                <a:moveTo>
                  <a:pt x="0" y="0"/>
                </a:moveTo>
                <a:lnTo>
                  <a:pt x="1200264" y="0"/>
                </a:lnTo>
                <a:lnTo>
                  <a:pt x="1200264" y="1228271"/>
                </a:lnTo>
                <a:lnTo>
                  <a:pt x="0" y="1228271"/>
                </a:lnTo>
                <a:lnTo>
                  <a:pt x="0" y="0"/>
                </a:lnTo>
                <a:close/>
              </a:path>
            </a:pathLst>
          </a:custGeom>
          <a:blipFill>
            <a:blip r:embed="rId10"/>
            <a:stretch>
              <a:fillRect l="0" t="0" r="0" b="0"/>
            </a:stretch>
          </a:blipFill>
        </p:spPr>
      </p:sp>
      <p:sp>
        <p:nvSpPr>
          <p:cNvPr name="AutoShape 12" id="12"/>
          <p:cNvSpPr/>
          <p:nvPr/>
        </p:nvSpPr>
        <p:spPr>
          <a:xfrm>
            <a:off x="742283" y="1082158"/>
            <a:ext cx="15444961" cy="9525"/>
          </a:xfrm>
          <a:prstGeom prst="line">
            <a:avLst/>
          </a:prstGeom>
          <a:ln cap="flat" w="19050">
            <a:solidFill>
              <a:srgbClr val="BD8F53"/>
            </a:solidFill>
            <a:prstDash val="solid"/>
            <a:headEnd type="none" len="sm" w="sm"/>
            <a:tailEnd type="none" len="sm" w="sm"/>
          </a:ln>
        </p:spPr>
      </p:sp>
      <p:sp>
        <p:nvSpPr>
          <p:cNvPr name="TextBox 13" id="13"/>
          <p:cNvSpPr txBox="true"/>
          <p:nvPr/>
        </p:nvSpPr>
        <p:spPr>
          <a:xfrm rot="0">
            <a:off x="853309" y="372773"/>
            <a:ext cx="2014061"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v) Observations</a:t>
            </a:r>
          </a:p>
        </p:txBody>
      </p:sp>
      <p:sp>
        <p:nvSpPr>
          <p:cNvPr name="TextBox 14" id="14"/>
          <p:cNvSpPr txBox="true"/>
          <p:nvPr/>
        </p:nvSpPr>
        <p:spPr>
          <a:xfrm rot="0">
            <a:off x="742278" y="1969463"/>
            <a:ext cx="13048334" cy="1004572"/>
          </a:xfrm>
          <a:prstGeom prst="rect">
            <a:avLst/>
          </a:prstGeom>
        </p:spPr>
        <p:txBody>
          <a:bodyPr anchor="t" rtlCol="false" tIns="0" lIns="0" bIns="0" rIns="0">
            <a:spAutoFit/>
          </a:bodyPr>
          <a:lstStyle/>
          <a:p>
            <a:pPr>
              <a:lnSpc>
                <a:spcPts val="7840"/>
              </a:lnSpc>
              <a:spcBef>
                <a:spcPct val="0"/>
              </a:spcBef>
            </a:pPr>
            <a:r>
              <a:rPr lang="en-US" sz="7000">
                <a:solidFill>
                  <a:srgbClr val="9B4819"/>
                </a:solidFill>
                <a:latin typeface="Radley"/>
              </a:rPr>
              <a:t>Observation</a:t>
            </a:r>
          </a:p>
        </p:txBody>
      </p:sp>
      <p:sp>
        <p:nvSpPr>
          <p:cNvPr name="TextBox 15" id="15"/>
          <p:cNvSpPr txBox="true"/>
          <p:nvPr/>
        </p:nvSpPr>
        <p:spPr>
          <a:xfrm rot="0">
            <a:off x="952926" y="3276513"/>
            <a:ext cx="15708075" cy="4892288"/>
          </a:xfrm>
          <a:prstGeom prst="rect">
            <a:avLst/>
          </a:prstGeom>
        </p:spPr>
        <p:txBody>
          <a:bodyPr anchor="t" rtlCol="false" tIns="0" lIns="0" bIns="0" rIns="0">
            <a:spAutoFit/>
          </a:bodyPr>
          <a:lstStyle/>
          <a:p>
            <a:pPr marL="866386" indent="-433193" lvl="1">
              <a:lnSpc>
                <a:spcPts val="4815"/>
              </a:lnSpc>
              <a:buFont typeface="Arial"/>
              <a:buChar char="•"/>
            </a:pPr>
            <a:r>
              <a:rPr lang="en-US" sz="4012">
                <a:solidFill>
                  <a:srgbClr val="000000"/>
                </a:solidFill>
                <a:latin typeface="Carlito"/>
              </a:rPr>
              <a:t>End of phrase means presence of unvoiced region. But some pauses can be present in the speech which should not be recognized as end of phrase.</a:t>
            </a:r>
          </a:p>
          <a:p>
            <a:pPr marL="866386" indent="-433193" lvl="1">
              <a:lnSpc>
                <a:spcPts val="4815"/>
              </a:lnSpc>
              <a:buFont typeface="Arial"/>
              <a:buChar char="•"/>
            </a:pPr>
            <a:r>
              <a:rPr lang="en-US" sz="4012">
                <a:solidFill>
                  <a:srgbClr val="000000"/>
                </a:solidFill>
                <a:latin typeface="Carlito"/>
              </a:rPr>
              <a:t>Mainly for Telugu speech, we can observe end of phrase occurs after the appearance of a vowel.</a:t>
            </a:r>
          </a:p>
          <a:p>
            <a:pPr marL="866386" indent="-433193" lvl="1">
              <a:lnSpc>
                <a:spcPts val="4815"/>
              </a:lnSpc>
              <a:buFont typeface="Arial"/>
              <a:buChar char="•"/>
            </a:pPr>
            <a:r>
              <a:rPr lang="en-US" sz="4012">
                <a:solidFill>
                  <a:srgbClr val="000000"/>
                </a:solidFill>
                <a:latin typeface="Carlito"/>
              </a:rPr>
              <a:t>Hence, we can use VOP detection algorithm and can add a constraint that for end of phrase detection, pitch trend and vowel occurrence both must be followed.</a:t>
            </a:r>
          </a:p>
        </p:txBody>
      </p:sp>
      <p:sp>
        <p:nvSpPr>
          <p:cNvPr name="TextBox 16" id="16"/>
          <p:cNvSpPr txBox="true"/>
          <p:nvPr/>
        </p:nvSpPr>
        <p:spPr>
          <a:xfrm rot="0">
            <a:off x="8983087" y="9460615"/>
            <a:ext cx="321826"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10</a:t>
            </a:r>
          </a:p>
        </p:txBody>
      </p:sp>
      <p:sp>
        <p:nvSpPr>
          <p:cNvPr name="TextBox 17" id="17"/>
          <p:cNvSpPr txBox="true"/>
          <p:nvPr/>
        </p:nvSpPr>
        <p:spPr>
          <a:xfrm rot="0">
            <a:off x="532912" y="9460615"/>
            <a:ext cx="1946553"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Monsoon 2023</a:t>
            </a:r>
          </a:p>
        </p:txBody>
      </p:sp>
      <p:sp>
        <p:nvSpPr>
          <p:cNvPr name="TextBox 18" id="18"/>
          <p:cNvSpPr txBox="true"/>
          <p:nvPr/>
        </p:nvSpPr>
        <p:spPr>
          <a:xfrm rot="0">
            <a:off x="12454045" y="9451090"/>
            <a:ext cx="5110721" cy="479424"/>
          </a:xfrm>
          <a:prstGeom prst="rect">
            <a:avLst/>
          </a:prstGeom>
        </p:spPr>
        <p:txBody>
          <a:bodyPr anchor="t" rtlCol="false" tIns="0" lIns="0" bIns="0" rIns="0">
            <a:spAutoFit/>
          </a:bodyPr>
          <a:lstStyle/>
          <a:p>
            <a:pPr algn="r">
              <a:lnSpc>
                <a:spcPts val="3500"/>
              </a:lnSpc>
              <a:spcBef>
                <a:spcPct val="0"/>
              </a:spcBef>
            </a:pPr>
            <a:r>
              <a:rPr lang="en-US" sz="2500" spc="150">
                <a:solidFill>
                  <a:srgbClr val="9B4819"/>
                </a:solidFill>
                <a:latin typeface="Carlito"/>
              </a:rPr>
              <a:t>November 17th, 2023</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F1E8"/>
        </a:solidFill>
      </p:bgPr>
    </p:bg>
    <p:spTree>
      <p:nvGrpSpPr>
        <p:cNvPr id="1" name=""/>
        <p:cNvGrpSpPr/>
        <p:nvPr/>
      </p:nvGrpSpPr>
      <p:grpSpPr>
        <a:xfrm>
          <a:off x="0" y="0"/>
          <a:ext cx="0" cy="0"/>
          <a:chOff x="0" y="0"/>
          <a:chExt cx="0" cy="0"/>
        </a:xfrm>
      </p:grpSpPr>
      <p:grpSp>
        <p:nvGrpSpPr>
          <p:cNvPr name="Group 2" id="2"/>
          <p:cNvGrpSpPr/>
          <p:nvPr/>
        </p:nvGrpSpPr>
        <p:grpSpPr>
          <a:xfrm rot="0">
            <a:off x="16852926" y="769194"/>
            <a:ext cx="433466" cy="668073"/>
            <a:chOff x="0" y="0"/>
            <a:chExt cx="577955" cy="890764"/>
          </a:xfrm>
        </p:grpSpPr>
        <p:sp>
          <p:nvSpPr>
            <p:cNvPr name="TextBox 3" id="3"/>
            <p:cNvSpPr txBox="true"/>
            <p:nvPr/>
          </p:nvSpPr>
          <p:spPr>
            <a:xfrm rot="0">
              <a:off x="0" y="-66675"/>
              <a:ext cx="309823" cy="786266"/>
            </a:xfrm>
            <a:prstGeom prst="rect">
              <a:avLst/>
            </a:prstGeom>
          </p:spPr>
          <p:txBody>
            <a:bodyPr anchor="t" rtlCol="false" tIns="0" lIns="0" bIns="0" rIns="0">
              <a:spAutoFit/>
            </a:bodyPr>
            <a:lstStyle/>
            <a:p>
              <a:pPr algn="l" marL="0" indent="0" lvl="0">
                <a:lnSpc>
                  <a:spcPts val="4975"/>
                </a:lnSpc>
                <a:spcBef>
                  <a:spcPct val="0"/>
                </a:spcBef>
              </a:pPr>
              <a:r>
                <a:rPr lang="en-US" sz="3553" spc="-71">
                  <a:solidFill>
                    <a:srgbClr val="F4F1E8"/>
                  </a:solidFill>
                  <a:latin typeface="Radley Bold Italics"/>
                </a:rPr>
                <a:t>R</a:t>
              </a:r>
            </a:p>
          </p:txBody>
        </p:sp>
        <p:sp>
          <p:nvSpPr>
            <p:cNvPr name="TextBox 4" id="4"/>
            <p:cNvSpPr txBox="true"/>
            <p:nvPr/>
          </p:nvSpPr>
          <p:spPr>
            <a:xfrm rot="0">
              <a:off x="268132" y="104497"/>
              <a:ext cx="309823" cy="786266"/>
            </a:xfrm>
            <a:prstGeom prst="rect">
              <a:avLst/>
            </a:prstGeom>
          </p:spPr>
          <p:txBody>
            <a:bodyPr anchor="t" rtlCol="false" tIns="0" lIns="0" bIns="0" rIns="0">
              <a:spAutoFit/>
            </a:bodyPr>
            <a:lstStyle/>
            <a:p>
              <a:pPr algn="l" marL="0" indent="0" lvl="0">
                <a:lnSpc>
                  <a:spcPts val="4975"/>
                </a:lnSpc>
                <a:spcBef>
                  <a:spcPct val="0"/>
                </a:spcBef>
              </a:pPr>
              <a:r>
                <a:rPr lang="en-US" sz="3553" spc="-71">
                  <a:solidFill>
                    <a:srgbClr val="F4F1E8"/>
                  </a:solidFill>
                  <a:latin typeface="Radley Bold Italics"/>
                </a:rPr>
                <a:t>S</a:t>
              </a:r>
            </a:p>
          </p:txBody>
        </p:sp>
      </p:grpSp>
      <p:sp>
        <p:nvSpPr>
          <p:cNvPr name="Freeform 5" id="5"/>
          <p:cNvSpPr/>
          <p:nvPr/>
        </p:nvSpPr>
        <p:spPr>
          <a:xfrm flipH="false" flipV="false" rot="0">
            <a:off x="8806964" y="4236680"/>
            <a:ext cx="674072" cy="654462"/>
          </a:xfrm>
          <a:custGeom>
            <a:avLst/>
            <a:gdLst/>
            <a:ahLst/>
            <a:cxnLst/>
            <a:rect r="r" b="b" t="t" l="l"/>
            <a:pathLst>
              <a:path h="654462" w="674072">
                <a:moveTo>
                  <a:pt x="0" y="0"/>
                </a:moveTo>
                <a:lnTo>
                  <a:pt x="674072" y="0"/>
                </a:lnTo>
                <a:lnTo>
                  <a:pt x="674072" y="654462"/>
                </a:lnTo>
                <a:lnTo>
                  <a:pt x="0" y="654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750518" y="4194596"/>
            <a:ext cx="738629" cy="738629"/>
          </a:xfrm>
          <a:custGeom>
            <a:avLst/>
            <a:gdLst/>
            <a:ahLst/>
            <a:cxnLst/>
            <a:rect r="r" b="b" t="t" l="l"/>
            <a:pathLst>
              <a:path h="738629" w="738629">
                <a:moveTo>
                  <a:pt x="0" y="0"/>
                </a:moveTo>
                <a:lnTo>
                  <a:pt x="738630" y="0"/>
                </a:lnTo>
                <a:lnTo>
                  <a:pt x="738630" y="738630"/>
                </a:lnTo>
                <a:lnTo>
                  <a:pt x="0" y="7386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2807048" y="4255730"/>
            <a:ext cx="736271" cy="654462"/>
            <a:chOff x="0" y="0"/>
            <a:chExt cx="981694" cy="872617"/>
          </a:xfrm>
        </p:grpSpPr>
        <p:sp>
          <p:nvSpPr>
            <p:cNvPr name="Freeform 8" id="8"/>
            <p:cNvSpPr/>
            <p:nvPr/>
          </p:nvSpPr>
          <p:spPr>
            <a:xfrm flipH="false" flipV="false" rot="0">
              <a:off x="0" y="0"/>
              <a:ext cx="981694" cy="872617"/>
            </a:xfrm>
            <a:custGeom>
              <a:avLst/>
              <a:gdLst/>
              <a:ahLst/>
              <a:cxnLst/>
              <a:rect r="r" b="b" t="t" l="l"/>
              <a:pathLst>
                <a:path h="872617" w="981694">
                  <a:moveTo>
                    <a:pt x="0" y="0"/>
                  </a:moveTo>
                  <a:lnTo>
                    <a:pt x="981694" y="0"/>
                  </a:lnTo>
                  <a:lnTo>
                    <a:pt x="981694" y="872617"/>
                  </a:lnTo>
                  <a:lnTo>
                    <a:pt x="0" y="872617"/>
                  </a:lnTo>
                  <a:lnTo>
                    <a:pt x="0" y="0"/>
                  </a:lnTo>
                  <a:close/>
                </a:path>
              </a:pathLst>
            </a:custGeom>
            <a:blipFill>
              <a:blip r:embed="rId6">
                <a:extLst>
                  <a:ext uri="{96DAC541-7B7A-43D3-8B79-37D633B846F1}">
                    <asvg:svgBlip xmlns:asvg="http://schemas.microsoft.com/office/drawing/2016/SVG/main" r:embed="rId7"/>
                  </a:ext>
                </a:extLst>
              </a:blip>
              <a:stretch>
                <a:fillRect l="0" t="-82" r="0" b="-82"/>
              </a:stretch>
            </a:blipFill>
          </p:spPr>
        </p:sp>
        <p:sp>
          <p:nvSpPr>
            <p:cNvPr name="Freeform 9" id="9"/>
            <p:cNvSpPr/>
            <p:nvPr/>
          </p:nvSpPr>
          <p:spPr>
            <a:xfrm flipH="false" flipV="false" rot="0">
              <a:off x="280488" y="171155"/>
              <a:ext cx="420718" cy="403124"/>
            </a:xfrm>
            <a:custGeom>
              <a:avLst/>
              <a:gdLst/>
              <a:ahLst/>
              <a:cxnLst/>
              <a:rect r="r" b="b" t="t" l="l"/>
              <a:pathLst>
                <a:path h="403124" w="420718">
                  <a:moveTo>
                    <a:pt x="0" y="0"/>
                  </a:moveTo>
                  <a:lnTo>
                    <a:pt x="420718" y="0"/>
                  </a:lnTo>
                  <a:lnTo>
                    <a:pt x="420718" y="403124"/>
                  </a:lnTo>
                  <a:lnTo>
                    <a:pt x="0" y="4031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AutoShape 10" id="10"/>
          <p:cNvSpPr/>
          <p:nvPr/>
        </p:nvSpPr>
        <p:spPr>
          <a:xfrm>
            <a:off x="742303" y="9214192"/>
            <a:ext cx="16803394" cy="34583"/>
          </a:xfrm>
          <a:prstGeom prst="line">
            <a:avLst/>
          </a:prstGeom>
          <a:ln cap="flat" w="19050">
            <a:solidFill>
              <a:srgbClr val="BD8F53"/>
            </a:solidFill>
            <a:prstDash val="solid"/>
            <a:headEnd type="none" len="sm" w="sm"/>
            <a:tailEnd type="none" len="sm" w="sm"/>
          </a:ln>
        </p:spPr>
      </p:sp>
      <p:sp>
        <p:nvSpPr>
          <p:cNvPr name="Freeform 11" id="11"/>
          <p:cNvSpPr/>
          <p:nvPr/>
        </p:nvSpPr>
        <p:spPr>
          <a:xfrm flipH="false" flipV="false" rot="0">
            <a:off x="16686260" y="468023"/>
            <a:ext cx="1200265" cy="1228271"/>
          </a:xfrm>
          <a:custGeom>
            <a:avLst/>
            <a:gdLst/>
            <a:ahLst/>
            <a:cxnLst/>
            <a:rect r="r" b="b" t="t" l="l"/>
            <a:pathLst>
              <a:path h="1228271" w="1200265">
                <a:moveTo>
                  <a:pt x="0" y="0"/>
                </a:moveTo>
                <a:lnTo>
                  <a:pt x="1200264" y="0"/>
                </a:lnTo>
                <a:lnTo>
                  <a:pt x="1200264" y="1228271"/>
                </a:lnTo>
                <a:lnTo>
                  <a:pt x="0" y="1228271"/>
                </a:lnTo>
                <a:lnTo>
                  <a:pt x="0" y="0"/>
                </a:lnTo>
                <a:close/>
              </a:path>
            </a:pathLst>
          </a:custGeom>
          <a:blipFill>
            <a:blip r:embed="rId10"/>
            <a:stretch>
              <a:fillRect l="0" t="0" r="0" b="0"/>
            </a:stretch>
          </a:blipFill>
        </p:spPr>
      </p:sp>
      <p:sp>
        <p:nvSpPr>
          <p:cNvPr name="AutoShape 12" id="12"/>
          <p:cNvSpPr/>
          <p:nvPr/>
        </p:nvSpPr>
        <p:spPr>
          <a:xfrm>
            <a:off x="742283" y="1082158"/>
            <a:ext cx="15444961" cy="9525"/>
          </a:xfrm>
          <a:prstGeom prst="line">
            <a:avLst/>
          </a:prstGeom>
          <a:ln cap="flat" w="19050">
            <a:solidFill>
              <a:srgbClr val="BD8F53"/>
            </a:solidFill>
            <a:prstDash val="solid"/>
            <a:headEnd type="none" len="sm" w="sm"/>
            <a:tailEnd type="none" len="sm" w="sm"/>
          </a:ln>
        </p:spPr>
      </p:sp>
      <p:sp>
        <p:nvSpPr>
          <p:cNvPr name="TextBox 13" id="13"/>
          <p:cNvSpPr txBox="true"/>
          <p:nvPr/>
        </p:nvSpPr>
        <p:spPr>
          <a:xfrm rot="0">
            <a:off x="742278" y="1969463"/>
            <a:ext cx="13048334" cy="1004572"/>
          </a:xfrm>
          <a:prstGeom prst="rect">
            <a:avLst/>
          </a:prstGeom>
        </p:spPr>
        <p:txBody>
          <a:bodyPr anchor="t" rtlCol="false" tIns="0" lIns="0" bIns="0" rIns="0">
            <a:spAutoFit/>
          </a:bodyPr>
          <a:lstStyle/>
          <a:p>
            <a:pPr>
              <a:lnSpc>
                <a:spcPts val="7840"/>
              </a:lnSpc>
              <a:spcBef>
                <a:spcPct val="0"/>
              </a:spcBef>
            </a:pPr>
            <a:r>
              <a:rPr lang="en-US" sz="7000">
                <a:solidFill>
                  <a:srgbClr val="9B4819"/>
                </a:solidFill>
                <a:latin typeface="Radley"/>
              </a:rPr>
              <a:t>Method and Approach</a:t>
            </a:r>
          </a:p>
        </p:txBody>
      </p:sp>
      <p:sp>
        <p:nvSpPr>
          <p:cNvPr name="TextBox 14" id="14"/>
          <p:cNvSpPr txBox="true"/>
          <p:nvPr/>
        </p:nvSpPr>
        <p:spPr>
          <a:xfrm rot="0">
            <a:off x="952926" y="3577519"/>
            <a:ext cx="15708075" cy="4290277"/>
          </a:xfrm>
          <a:prstGeom prst="rect">
            <a:avLst/>
          </a:prstGeom>
        </p:spPr>
        <p:txBody>
          <a:bodyPr anchor="t" rtlCol="false" tIns="0" lIns="0" bIns="0" rIns="0">
            <a:spAutoFit/>
          </a:bodyPr>
          <a:lstStyle/>
          <a:p>
            <a:pPr marL="866386" indent="-433193" lvl="1">
              <a:lnSpc>
                <a:spcPts val="4815"/>
              </a:lnSpc>
              <a:buFont typeface="Arial"/>
              <a:buChar char="•"/>
            </a:pPr>
            <a:r>
              <a:rPr lang="en-US" sz="4012">
                <a:solidFill>
                  <a:srgbClr val="000000"/>
                </a:solidFill>
                <a:latin typeface="Carlito"/>
              </a:rPr>
              <a:t>For VOP detection, we used modulation spectrum procedure from the reference paper, “Vowel Onset Point Detection for Low Bit Rate Coded Speech”.</a:t>
            </a:r>
          </a:p>
          <a:p>
            <a:pPr>
              <a:lnSpc>
                <a:spcPts val="4815"/>
              </a:lnSpc>
            </a:pPr>
          </a:p>
          <a:p>
            <a:pPr marL="866386" indent="-433193" lvl="1">
              <a:lnSpc>
                <a:spcPts val="4815"/>
              </a:lnSpc>
              <a:buFont typeface="Arial"/>
              <a:buChar char="•"/>
            </a:pPr>
            <a:r>
              <a:rPr lang="en-US" sz="4012">
                <a:solidFill>
                  <a:srgbClr val="000000"/>
                </a:solidFill>
                <a:latin typeface="Carlito"/>
              </a:rPr>
              <a:t>Here, we tried to build a model which is trained by the information related to pitch and VOP’s near the end of phrase as feature parameters.</a:t>
            </a:r>
          </a:p>
        </p:txBody>
      </p:sp>
      <p:sp>
        <p:nvSpPr>
          <p:cNvPr name="TextBox 15" id="15"/>
          <p:cNvSpPr txBox="true"/>
          <p:nvPr/>
        </p:nvSpPr>
        <p:spPr>
          <a:xfrm rot="0">
            <a:off x="8983087" y="9460615"/>
            <a:ext cx="321826"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11</a:t>
            </a:r>
          </a:p>
        </p:txBody>
      </p:sp>
      <p:sp>
        <p:nvSpPr>
          <p:cNvPr name="TextBox 16" id="16"/>
          <p:cNvSpPr txBox="true"/>
          <p:nvPr/>
        </p:nvSpPr>
        <p:spPr>
          <a:xfrm rot="0">
            <a:off x="532912" y="9460615"/>
            <a:ext cx="1946553"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Monsoon 2023</a:t>
            </a:r>
          </a:p>
        </p:txBody>
      </p:sp>
      <p:sp>
        <p:nvSpPr>
          <p:cNvPr name="TextBox 17" id="17"/>
          <p:cNvSpPr txBox="true"/>
          <p:nvPr/>
        </p:nvSpPr>
        <p:spPr>
          <a:xfrm rot="0">
            <a:off x="587264" y="372773"/>
            <a:ext cx="3858816"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vi) Method and Approach - IIII</a:t>
            </a:r>
          </a:p>
        </p:txBody>
      </p:sp>
      <p:sp>
        <p:nvSpPr>
          <p:cNvPr name="TextBox 18" id="18"/>
          <p:cNvSpPr txBox="true"/>
          <p:nvPr/>
        </p:nvSpPr>
        <p:spPr>
          <a:xfrm rot="0">
            <a:off x="12454045" y="9451090"/>
            <a:ext cx="5110721" cy="479424"/>
          </a:xfrm>
          <a:prstGeom prst="rect">
            <a:avLst/>
          </a:prstGeom>
        </p:spPr>
        <p:txBody>
          <a:bodyPr anchor="t" rtlCol="false" tIns="0" lIns="0" bIns="0" rIns="0">
            <a:spAutoFit/>
          </a:bodyPr>
          <a:lstStyle/>
          <a:p>
            <a:pPr algn="r">
              <a:lnSpc>
                <a:spcPts val="3500"/>
              </a:lnSpc>
              <a:spcBef>
                <a:spcPct val="0"/>
              </a:spcBef>
            </a:pPr>
            <a:r>
              <a:rPr lang="en-US" sz="2500" spc="150">
                <a:solidFill>
                  <a:srgbClr val="9B4819"/>
                </a:solidFill>
                <a:latin typeface="Carlito"/>
              </a:rPr>
              <a:t>November 17th, 2023</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4F1E8"/>
        </a:solidFill>
      </p:bgPr>
    </p:bg>
    <p:spTree>
      <p:nvGrpSpPr>
        <p:cNvPr id="1" name=""/>
        <p:cNvGrpSpPr/>
        <p:nvPr/>
      </p:nvGrpSpPr>
      <p:grpSpPr>
        <a:xfrm>
          <a:off x="0" y="0"/>
          <a:ext cx="0" cy="0"/>
          <a:chOff x="0" y="0"/>
          <a:chExt cx="0" cy="0"/>
        </a:xfrm>
      </p:grpSpPr>
      <p:sp>
        <p:nvSpPr>
          <p:cNvPr name="AutoShape 2" id="2"/>
          <p:cNvSpPr/>
          <p:nvPr/>
        </p:nvSpPr>
        <p:spPr>
          <a:xfrm>
            <a:off x="742303" y="9214192"/>
            <a:ext cx="16803394" cy="34583"/>
          </a:xfrm>
          <a:prstGeom prst="line">
            <a:avLst/>
          </a:prstGeom>
          <a:ln cap="flat" w="19050">
            <a:solidFill>
              <a:srgbClr val="BD8F53"/>
            </a:solidFill>
            <a:prstDash val="solid"/>
            <a:headEnd type="none" len="sm" w="sm"/>
            <a:tailEnd type="none" len="sm" w="sm"/>
          </a:ln>
        </p:spPr>
      </p:sp>
      <p:sp>
        <p:nvSpPr>
          <p:cNvPr name="Freeform 3" id="3"/>
          <p:cNvSpPr/>
          <p:nvPr/>
        </p:nvSpPr>
        <p:spPr>
          <a:xfrm flipH="false" flipV="false" rot="0">
            <a:off x="16686260" y="468023"/>
            <a:ext cx="1200265" cy="1228271"/>
          </a:xfrm>
          <a:custGeom>
            <a:avLst/>
            <a:gdLst/>
            <a:ahLst/>
            <a:cxnLst/>
            <a:rect r="r" b="b" t="t" l="l"/>
            <a:pathLst>
              <a:path h="1228271" w="1200265">
                <a:moveTo>
                  <a:pt x="0" y="0"/>
                </a:moveTo>
                <a:lnTo>
                  <a:pt x="1200264" y="0"/>
                </a:lnTo>
                <a:lnTo>
                  <a:pt x="1200264" y="1228271"/>
                </a:lnTo>
                <a:lnTo>
                  <a:pt x="0" y="1228271"/>
                </a:lnTo>
                <a:lnTo>
                  <a:pt x="0" y="0"/>
                </a:lnTo>
                <a:close/>
              </a:path>
            </a:pathLst>
          </a:custGeom>
          <a:blipFill>
            <a:blip r:embed="rId2"/>
            <a:stretch>
              <a:fillRect l="0" t="0" r="0" b="0"/>
            </a:stretch>
          </a:blipFill>
        </p:spPr>
      </p:sp>
      <p:sp>
        <p:nvSpPr>
          <p:cNvPr name="AutoShape 4" id="4"/>
          <p:cNvSpPr/>
          <p:nvPr/>
        </p:nvSpPr>
        <p:spPr>
          <a:xfrm>
            <a:off x="742283" y="1082158"/>
            <a:ext cx="15444961" cy="9525"/>
          </a:xfrm>
          <a:prstGeom prst="line">
            <a:avLst/>
          </a:prstGeom>
          <a:ln cap="flat" w="19050">
            <a:solidFill>
              <a:srgbClr val="BD8F53"/>
            </a:solidFill>
            <a:prstDash val="solid"/>
            <a:headEnd type="none" len="sm" w="sm"/>
            <a:tailEnd type="none" len="sm" w="sm"/>
          </a:ln>
        </p:spPr>
      </p:sp>
      <p:sp>
        <p:nvSpPr>
          <p:cNvPr name="TextBox 5" id="5"/>
          <p:cNvSpPr txBox="true"/>
          <p:nvPr/>
        </p:nvSpPr>
        <p:spPr>
          <a:xfrm rot="0">
            <a:off x="742278" y="1970104"/>
            <a:ext cx="13048334" cy="1004572"/>
          </a:xfrm>
          <a:prstGeom prst="rect">
            <a:avLst/>
          </a:prstGeom>
        </p:spPr>
        <p:txBody>
          <a:bodyPr anchor="t" rtlCol="false" tIns="0" lIns="0" bIns="0" rIns="0">
            <a:spAutoFit/>
          </a:bodyPr>
          <a:lstStyle/>
          <a:p>
            <a:pPr>
              <a:lnSpc>
                <a:spcPts val="7840"/>
              </a:lnSpc>
              <a:spcBef>
                <a:spcPct val="0"/>
              </a:spcBef>
            </a:pPr>
            <a:r>
              <a:rPr lang="en-US" sz="7000">
                <a:solidFill>
                  <a:srgbClr val="9B4819"/>
                </a:solidFill>
                <a:latin typeface="Radley"/>
              </a:rPr>
              <a:t>Method and Approach</a:t>
            </a:r>
          </a:p>
        </p:txBody>
      </p:sp>
      <p:sp>
        <p:nvSpPr>
          <p:cNvPr name="TextBox 6" id="6"/>
          <p:cNvSpPr txBox="true"/>
          <p:nvPr/>
        </p:nvSpPr>
        <p:spPr>
          <a:xfrm rot="0">
            <a:off x="8983087" y="9460615"/>
            <a:ext cx="321826"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12</a:t>
            </a:r>
          </a:p>
        </p:txBody>
      </p:sp>
      <p:sp>
        <p:nvSpPr>
          <p:cNvPr name="TextBox 7" id="7"/>
          <p:cNvSpPr txBox="true"/>
          <p:nvPr/>
        </p:nvSpPr>
        <p:spPr>
          <a:xfrm rot="0">
            <a:off x="532912" y="9460615"/>
            <a:ext cx="1946553"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Monsoon 2023</a:t>
            </a:r>
          </a:p>
        </p:txBody>
      </p:sp>
      <p:sp>
        <p:nvSpPr>
          <p:cNvPr name="TextBox 8" id="8"/>
          <p:cNvSpPr txBox="true"/>
          <p:nvPr/>
        </p:nvSpPr>
        <p:spPr>
          <a:xfrm rot="0">
            <a:off x="952926" y="3550957"/>
            <a:ext cx="15708075" cy="4343400"/>
          </a:xfrm>
          <a:prstGeom prst="rect">
            <a:avLst/>
          </a:prstGeom>
        </p:spPr>
        <p:txBody>
          <a:bodyPr anchor="t" rtlCol="false" tIns="0" lIns="0" bIns="0" rIns="0">
            <a:spAutoFit/>
          </a:bodyPr>
          <a:lstStyle/>
          <a:p>
            <a:pPr marL="866386" indent="-433193" lvl="1">
              <a:lnSpc>
                <a:spcPts val="4815"/>
              </a:lnSpc>
              <a:buFont typeface="Arial"/>
              <a:buChar char="•"/>
            </a:pPr>
            <a:r>
              <a:rPr lang="en-US" sz="4012" u="sng">
                <a:solidFill>
                  <a:srgbClr val="000000"/>
                </a:solidFill>
                <a:latin typeface="Carlito Italics"/>
              </a:rPr>
              <a:t>Features used from pitch contour</a:t>
            </a:r>
            <a:r>
              <a:rPr lang="en-US" sz="4012" u="sng">
                <a:solidFill>
                  <a:srgbClr val="000000"/>
                </a:solidFill>
                <a:latin typeface="Carlito"/>
              </a:rPr>
              <a:t>:</a:t>
            </a:r>
            <a:r>
              <a:rPr lang="en-US" sz="4012">
                <a:solidFill>
                  <a:srgbClr val="000000"/>
                </a:solidFill>
                <a:latin typeface="Carlito"/>
              </a:rPr>
              <a:t> Pitch Label(end of phrase), next label, previous label and their respective time stamps.</a:t>
            </a:r>
          </a:p>
          <a:p>
            <a:pPr>
              <a:lnSpc>
                <a:spcPts val="4815"/>
              </a:lnSpc>
            </a:pPr>
          </a:p>
          <a:p>
            <a:pPr marL="866386" indent="-433193" lvl="1">
              <a:lnSpc>
                <a:spcPts val="4815"/>
              </a:lnSpc>
              <a:buFont typeface="Arial"/>
              <a:buChar char="•"/>
            </a:pPr>
            <a:r>
              <a:rPr lang="en-US" sz="4012" u="sng">
                <a:solidFill>
                  <a:srgbClr val="000000"/>
                </a:solidFill>
                <a:latin typeface="Carlito Italics"/>
              </a:rPr>
              <a:t>Features used from VOP</a:t>
            </a:r>
            <a:r>
              <a:rPr lang="en-US" sz="4012">
                <a:solidFill>
                  <a:srgbClr val="000000"/>
                </a:solidFill>
                <a:latin typeface="Carlito"/>
              </a:rPr>
              <a:t>: VOP instance(nearest to the end of phrase region), next VOP instant and previous VOP instance.</a:t>
            </a:r>
          </a:p>
          <a:p>
            <a:pPr>
              <a:lnSpc>
                <a:spcPts val="4815"/>
              </a:lnSpc>
            </a:pPr>
          </a:p>
          <a:p>
            <a:pPr marL="866386" indent="-433193" lvl="1">
              <a:lnSpc>
                <a:spcPts val="4815"/>
              </a:lnSpc>
              <a:buFont typeface="Arial"/>
              <a:buChar char="•"/>
            </a:pPr>
            <a:r>
              <a:rPr lang="en-US" sz="4012">
                <a:solidFill>
                  <a:srgbClr val="000000"/>
                </a:solidFill>
                <a:latin typeface="Carlito"/>
              </a:rPr>
              <a:t>We have extracted above features and tried to plot them.</a:t>
            </a:r>
          </a:p>
        </p:txBody>
      </p:sp>
      <p:sp>
        <p:nvSpPr>
          <p:cNvPr name="TextBox 9" id="9"/>
          <p:cNvSpPr txBox="true"/>
          <p:nvPr/>
        </p:nvSpPr>
        <p:spPr>
          <a:xfrm rot="0">
            <a:off x="587264" y="372773"/>
            <a:ext cx="3858816"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vi) Method and Approach - IIII</a:t>
            </a:r>
          </a:p>
        </p:txBody>
      </p:sp>
      <p:sp>
        <p:nvSpPr>
          <p:cNvPr name="TextBox 10" id="10"/>
          <p:cNvSpPr txBox="true"/>
          <p:nvPr/>
        </p:nvSpPr>
        <p:spPr>
          <a:xfrm rot="0">
            <a:off x="12454045" y="9451090"/>
            <a:ext cx="5110721" cy="479424"/>
          </a:xfrm>
          <a:prstGeom prst="rect">
            <a:avLst/>
          </a:prstGeom>
        </p:spPr>
        <p:txBody>
          <a:bodyPr anchor="t" rtlCol="false" tIns="0" lIns="0" bIns="0" rIns="0">
            <a:spAutoFit/>
          </a:bodyPr>
          <a:lstStyle/>
          <a:p>
            <a:pPr algn="r">
              <a:lnSpc>
                <a:spcPts val="3500"/>
              </a:lnSpc>
              <a:spcBef>
                <a:spcPct val="0"/>
              </a:spcBef>
            </a:pPr>
            <a:r>
              <a:rPr lang="en-US" sz="2500" spc="150">
                <a:solidFill>
                  <a:srgbClr val="9B4819"/>
                </a:solidFill>
                <a:latin typeface="Carlito"/>
              </a:rPr>
              <a:t>November 17th, 2023</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4F1E8"/>
        </a:solidFill>
      </p:bgPr>
    </p:bg>
    <p:spTree>
      <p:nvGrpSpPr>
        <p:cNvPr id="1" name=""/>
        <p:cNvGrpSpPr/>
        <p:nvPr/>
      </p:nvGrpSpPr>
      <p:grpSpPr>
        <a:xfrm>
          <a:off x="0" y="0"/>
          <a:ext cx="0" cy="0"/>
          <a:chOff x="0" y="0"/>
          <a:chExt cx="0" cy="0"/>
        </a:xfrm>
      </p:grpSpPr>
      <p:sp>
        <p:nvSpPr>
          <p:cNvPr name="AutoShape 2" id="2"/>
          <p:cNvSpPr/>
          <p:nvPr/>
        </p:nvSpPr>
        <p:spPr>
          <a:xfrm>
            <a:off x="742303" y="9214192"/>
            <a:ext cx="16803394" cy="34583"/>
          </a:xfrm>
          <a:prstGeom prst="line">
            <a:avLst/>
          </a:prstGeom>
          <a:ln cap="flat" w="19050">
            <a:solidFill>
              <a:srgbClr val="BD8F53"/>
            </a:solidFill>
            <a:prstDash val="solid"/>
            <a:headEnd type="none" len="sm" w="sm"/>
            <a:tailEnd type="none" len="sm" w="sm"/>
          </a:ln>
        </p:spPr>
      </p:sp>
      <p:sp>
        <p:nvSpPr>
          <p:cNvPr name="Freeform 3" id="3"/>
          <p:cNvSpPr/>
          <p:nvPr/>
        </p:nvSpPr>
        <p:spPr>
          <a:xfrm flipH="false" flipV="false" rot="0">
            <a:off x="16686260" y="468023"/>
            <a:ext cx="1200265" cy="1228271"/>
          </a:xfrm>
          <a:custGeom>
            <a:avLst/>
            <a:gdLst/>
            <a:ahLst/>
            <a:cxnLst/>
            <a:rect r="r" b="b" t="t" l="l"/>
            <a:pathLst>
              <a:path h="1228271" w="1200265">
                <a:moveTo>
                  <a:pt x="0" y="0"/>
                </a:moveTo>
                <a:lnTo>
                  <a:pt x="1200264" y="0"/>
                </a:lnTo>
                <a:lnTo>
                  <a:pt x="1200264" y="1228271"/>
                </a:lnTo>
                <a:lnTo>
                  <a:pt x="0" y="1228271"/>
                </a:lnTo>
                <a:lnTo>
                  <a:pt x="0" y="0"/>
                </a:lnTo>
                <a:close/>
              </a:path>
            </a:pathLst>
          </a:custGeom>
          <a:blipFill>
            <a:blip r:embed="rId2"/>
            <a:stretch>
              <a:fillRect l="0" t="0" r="0" b="0"/>
            </a:stretch>
          </a:blipFill>
        </p:spPr>
      </p:sp>
      <p:sp>
        <p:nvSpPr>
          <p:cNvPr name="AutoShape 4" id="4"/>
          <p:cNvSpPr/>
          <p:nvPr/>
        </p:nvSpPr>
        <p:spPr>
          <a:xfrm>
            <a:off x="742283" y="1082158"/>
            <a:ext cx="15444961" cy="9525"/>
          </a:xfrm>
          <a:prstGeom prst="line">
            <a:avLst/>
          </a:prstGeom>
          <a:ln cap="flat" w="19050">
            <a:solidFill>
              <a:srgbClr val="BD8F53"/>
            </a:solidFill>
            <a:prstDash val="solid"/>
            <a:headEnd type="none" len="sm" w="sm"/>
            <a:tailEnd type="none" len="sm" w="sm"/>
          </a:ln>
        </p:spPr>
      </p:sp>
      <p:sp>
        <p:nvSpPr>
          <p:cNvPr name="Freeform 5" id="5"/>
          <p:cNvSpPr/>
          <p:nvPr/>
        </p:nvSpPr>
        <p:spPr>
          <a:xfrm flipH="false" flipV="false" rot="0">
            <a:off x="3110618" y="2974676"/>
            <a:ext cx="12066764" cy="6167017"/>
          </a:xfrm>
          <a:custGeom>
            <a:avLst/>
            <a:gdLst/>
            <a:ahLst/>
            <a:cxnLst/>
            <a:rect r="r" b="b" t="t" l="l"/>
            <a:pathLst>
              <a:path h="6167017" w="12066764">
                <a:moveTo>
                  <a:pt x="0" y="0"/>
                </a:moveTo>
                <a:lnTo>
                  <a:pt x="12066764" y="0"/>
                </a:lnTo>
                <a:lnTo>
                  <a:pt x="12066764" y="6167017"/>
                </a:lnTo>
                <a:lnTo>
                  <a:pt x="0" y="6167017"/>
                </a:lnTo>
                <a:lnTo>
                  <a:pt x="0" y="0"/>
                </a:lnTo>
                <a:close/>
              </a:path>
            </a:pathLst>
          </a:custGeom>
          <a:blipFill>
            <a:blip r:embed="rId3"/>
            <a:stretch>
              <a:fillRect l="0" t="0" r="0" b="0"/>
            </a:stretch>
          </a:blipFill>
        </p:spPr>
      </p:sp>
      <p:sp>
        <p:nvSpPr>
          <p:cNvPr name="TextBox 6" id="6"/>
          <p:cNvSpPr txBox="true"/>
          <p:nvPr/>
        </p:nvSpPr>
        <p:spPr>
          <a:xfrm rot="0">
            <a:off x="742278" y="1970104"/>
            <a:ext cx="13048334" cy="1004572"/>
          </a:xfrm>
          <a:prstGeom prst="rect">
            <a:avLst/>
          </a:prstGeom>
        </p:spPr>
        <p:txBody>
          <a:bodyPr anchor="t" rtlCol="false" tIns="0" lIns="0" bIns="0" rIns="0">
            <a:spAutoFit/>
          </a:bodyPr>
          <a:lstStyle/>
          <a:p>
            <a:pPr>
              <a:lnSpc>
                <a:spcPts val="7840"/>
              </a:lnSpc>
              <a:spcBef>
                <a:spcPct val="0"/>
              </a:spcBef>
            </a:pPr>
            <a:r>
              <a:rPr lang="en-US" sz="7000">
                <a:solidFill>
                  <a:srgbClr val="9B4819"/>
                </a:solidFill>
                <a:latin typeface="Radley"/>
              </a:rPr>
              <a:t>Method and Approach</a:t>
            </a:r>
          </a:p>
        </p:txBody>
      </p:sp>
      <p:sp>
        <p:nvSpPr>
          <p:cNvPr name="TextBox 7" id="7"/>
          <p:cNvSpPr txBox="true"/>
          <p:nvPr/>
        </p:nvSpPr>
        <p:spPr>
          <a:xfrm rot="0">
            <a:off x="8983087" y="9460615"/>
            <a:ext cx="321826"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13</a:t>
            </a:r>
          </a:p>
        </p:txBody>
      </p:sp>
      <p:sp>
        <p:nvSpPr>
          <p:cNvPr name="TextBox 8" id="8"/>
          <p:cNvSpPr txBox="true"/>
          <p:nvPr/>
        </p:nvSpPr>
        <p:spPr>
          <a:xfrm rot="0">
            <a:off x="532912" y="9460615"/>
            <a:ext cx="1946553"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Monsoon 2023</a:t>
            </a:r>
          </a:p>
        </p:txBody>
      </p:sp>
      <p:sp>
        <p:nvSpPr>
          <p:cNvPr name="TextBox 9" id="9"/>
          <p:cNvSpPr txBox="true"/>
          <p:nvPr/>
        </p:nvSpPr>
        <p:spPr>
          <a:xfrm rot="0">
            <a:off x="587264" y="372773"/>
            <a:ext cx="3858816"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vi) Method and Approach - IIII</a:t>
            </a:r>
          </a:p>
        </p:txBody>
      </p:sp>
      <p:sp>
        <p:nvSpPr>
          <p:cNvPr name="TextBox 10" id="10"/>
          <p:cNvSpPr txBox="true"/>
          <p:nvPr/>
        </p:nvSpPr>
        <p:spPr>
          <a:xfrm rot="0">
            <a:off x="12454045" y="9451090"/>
            <a:ext cx="5110721" cy="479424"/>
          </a:xfrm>
          <a:prstGeom prst="rect">
            <a:avLst/>
          </a:prstGeom>
        </p:spPr>
        <p:txBody>
          <a:bodyPr anchor="t" rtlCol="false" tIns="0" lIns="0" bIns="0" rIns="0">
            <a:spAutoFit/>
          </a:bodyPr>
          <a:lstStyle/>
          <a:p>
            <a:pPr algn="r">
              <a:lnSpc>
                <a:spcPts val="3500"/>
              </a:lnSpc>
              <a:spcBef>
                <a:spcPct val="0"/>
              </a:spcBef>
            </a:pPr>
            <a:r>
              <a:rPr lang="en-US" sz="2500" spc="150">
                <a:solidFill>
                  <a:srgbClr val="9B4819"/>
                </a:solidFill>
                <a:latin typeface="Carlito"/>
              </a:rPr>
              <a:t>November 17th, 2023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4F1E8"/>
        </a:solidFill>
      </p:bgPr>
    </p:bg>
    <p:spTree>
      <p:nvGrpSpPr>
        <p:cNvPr id="1" name=""/>
        <p:cNvGrpSpPr/>
        <p:nvPr/>
      </p:nvGrpSpPr>
      <p:grpSpPr>
        <a:xfrm>
          <a:off x="0" y="0"/>
          <a:ext cx="0" cy="0"/>
          <a:chOff x="0" y="0"/>
          <a:chExt cx="0" cy="0"/>
        </a:xfrm>
      </p:grpSpPr>
      <p:sp>
        <p:nvSpPr>
          <p:cNvPr name="AutoShape 2" id="2"/>
          <p:cNvSpPr/>
          <p:nvPr/>
        </p:nvSpPr>
        <p:spPr>
          <a:xfrm>
            <a:off x="742303" y="9214192"/>
            <a:ext cx="16803394" cy="34583"/>
          </a:xfrm>
          <a:prstGeom prst="line">
            <a:avLst/>
          </a:prstGeom>
          <a:ln cap="flat" w="19050">
            <a:solidFill>
              <a:srgbClr val="BD8F53"/>
            </a:solidFill>
            <a:prstDash val="solid"/>
            <a:headEnd type="none" len="sm" w="sm"/>
            <a:tailEnd type="none" len="sm" w="sm"/>
          </a:ln>
        </p:spPr>
      </p:sp>
      <p:sp>
        <p:nvSpPr>
          <p:cNvPr name="Freeform 3" id="3"/>
          <p:cNvSpPr/>
          <p:nvPr/>
        </p:nvSpPr>
        <p:spPr>
          <a:xfrm flipH="false" flipV="false" rot="0">
            <a:off x="16686260" y="468023"/>
            <a:ext cx="1200265" cy="1228271"/>
          </a:xfrm>
          <a:custGeom>
            <a:avLst/>
            <a:gdLst/>
            <a:ahLst/>
            <a:cxnLst/>
            <a:rect r="r" b="b" t="t" l="l"/>
            <a:pathLst>
              <a:path h="1228271" w="1200265">
                <a:moveTo>
                  <a:pt x="0" y="0"/>
                </a:moveTo>
                <a:lnTo>
                  <a:pt x="1200264" y="0"/>
                </a:lnTo>
                <a:lnTo>
                  <a:pt x="1200264" y="1228271"/>
                </a:lnTo>
                <a:lnTo>
                  <a:pt x="0" y="1228271"/>
                </a:lnTo>
                <a:lnTo>
                  <a:pt x="0" y="0"/>
                </a:lnTo>
                <a:close/>
              </a:path>
            </a:pathLst>
          </a:custGeom>
          <a:blipFill>
            <a:blip r:embed="rId2"/>
            <a:stretch>
              <a:fillRect l="0" t="0" r="0" b="0"/>
            </a:stretch>
          </a:blipFill>
        </p:spPr>
      </p:sp>
      <p:sp>
        <p:nvSpPr>
          <p:cNvPr name="AutoShape 4" id="4"/>
          <p:cNvSpPr/>
          <p:nvPr/>
        </p:nvSpPr>
        <p:spPr>
          <a:xfrm>
            <a:off x="742283" y="1082158"/>
            <a:ext cx="15444961" cy="9525"/>
          </a:xfrm>
          <a:prstGeom prst="line">
            <a:avLst/>
          </a:prstGeom>
          <a:ln cap="flat" w="19050">
            <a:solidFill>
              <a:srgbClr val="BD8F53"/>
            </a:solidFill>
            <a:prstDash val="solid"/>
            <a:headEnd type="none" len="sm" w="sm"/>
            <a:tailEnd type="none" len="sm" w="sm"/>
          </a:ln>
        </p:spPr>
      </p:sp>
      <p:sp>
        <p:nvSpPr>
          <p:cNvPr name="TextBox 5" id="5"/>
          <p:cNvSpPr txBox="true"/>
          <p:nvPr/>
        </p:nvSpPr>
        <p:spPr>
          <a:xfrm rot="0">
            <a:off x="742278" y="1970104"/>
            <a:ext cx="13048334" cy="1004572"/>
          </a:xfrm>
          <a:prstGeom prst="rect">
            <a:avLst/>
          </a:prstGeom>
        </p:spPr>
        <p:txBody>
          <a:bodyPr anchor="t" rtlCol="false" tIns="0" lIns="0" bIns="0" rIns="0">
            <a:spAutoFit/>
          </a:bodyPr>
          <a:lstStyle/>
          <a:p>
            <a:pPr>
              <a:lnSpc>
                <a:spcPts val="7840"/>
              </a:lnSpc>
              <a:spcBef>
                <a:spcPct val="0"/>
              </a:spcBef>
            </a:pPr>
            <a:r>
              <a:rPr lang="en-US" sz="7000">
                <a:solidFill>
                  <a:srgbClr val="9B4819"/>
                </a:solidFill>
                <a:latin typeface="Radley"/>
              </a:rPr>
              <a:t>Method and Approach</a:t>
            </a:r>
          </a:p>
        </p:txBody>
      </p:sp>
      <p:sp>
        <p:nvSpPr>
          <p:cNvPr name="TextBox 6" id="6"/>
          <p:cNvSpPr txBox="true"/>
          <p:nvPr/>
        </p:nvSpPr>
        <p:spPr>
          <a:xfrm rot="0">
            <a:off x="8983087" y="9460615"/>
            <a:ext cx="321826"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14</a:t>
            </a:r>
          </a:p>
        </p:txBody>
      </p:sp>
      <p:sp>
        <p:nvSpPr>
          <p:cNvPr name="TextBox 7" id="7"/>
          <p:cNvSpPr txBox="true"/>
          <p:nvPr/>
        </p:nvSpPr>
        <p:spPr>
          <a:xfrm rot="0">
            <a:off x="532912" y="9460615"/>
            <a:ext cx="1946553"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Monsoon 2023</a:t>
            </a:r>
          </a:p>
        </p:txBody>
      </p:sp>
      <p:sp>
        <p:nvSpPr>
          <p:cNvPr name="TextBox 8" id="8"/>
          <p:cNvSpPr txBox="true"/>
          <p:nvPr/>
        </p:nvSpPr>
        <p:spPr>
          <a:xfrm rot="0">
            <a:off x="952926" y="3855757"/>
            <a:ext cx="15708075" cy="3733800"/>
          </a:xfrm>
          <a:prstGeom prst="rect">
            <a:avLst/>
          </a:prstGeom>
        </p:spPr>
        <p:txBody>
          <a:bodyPr anchor="t" rtlCol="false" tIns="0" lIns="0" bIns="0" rIns="0">
            <a:spAutoFit/>
          </a:bodyPr>
          <a:lstStyle/>
          <a:p>
            <a:pPr marL="866386" indent="-433193" lvl="1">
              <a:lnSpc>
                <a:spcPts val="4815"/>
              </a:lnSpc>
              <a:buFont typeface="Arial"/>
              <a:buChar char="•"/>
            </a:pPr>
            <a:r>
              <a:rPr lang="en-US" sz="4012">
                <a:solidFill>
                  <a:srgbClr val="000000"/>
                </a:solidFill>
                <a:latin typeface="Carlito"/>
              </a:rPr>
              <a:t>From the previous plot we can set some thresholds directly and predict the end of phrases, but we have just plotted averages of the entire dataset and that might not represent the classes correctly.</a:t>
            </a:r>
          </a:p>
          <a:p>
            <a:pPr>
              <a:lnSpc>
                <a:spcPts val="4815"/>
              </a:lnSpc>
            </a:pPr>
          </a:p>
          <a:p>
            <a:pPr marL="866386" indent="-433193" lvl="1">
              <a:lnSpc>
                <a:spcPts val="4815"/>
              </a:lnSpc>
              <a:buFont typeface="Arial"/>
              <a:buChar char="•"/>
            </a:pPr>
            <a:r>
              <a:rPr lang="en-US" sz="4012">
                <a:solidFill>
                  <a:srgbClr val="000000"/>
                </a:solidFill>
                <a:latin typeface="Carlito"/>
              </a:rPr>
              <a:t>We then tried to see if an ML Model like Random Forest regressor which can handle imbalanced data could predict the punctuation marks</a:t>
            </a:r>
          </a:p>
        </p:txBody>
      </p:sp>
      <p:sp>
        <p:nvSpPr>
          <p:cNvPr name="TextBox 9" id="9"/>
          <p:cNvSpPr txBox="true"/>
          <p:nvPr/>
        </p:nvSpPr>
        <p:spPr>
          <a:xfrm rot="0">
            <a:off x="580716" y="372773"/>
            <a:ext cx="3871912"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vii) Method and Approach - IV</a:t>
            </a:r>
          </a:p>
        </p:txBody>
      </p:sp>
      <p:sp>
        <p:nvSpPr>
          <p:cNvPr name="TextBox 10" id="10"/>
          <p:cNvSpPr txBox="true"/>
          <p:nvPr/>
        </p:nvSpPr>
        <p:spPr>
          <a:xfrm rot="0">
            <a:off x="12454045" y="9451090"/>
            <a:ext cx="5110721" cy="479424"/>
          </a:xfrm>
          <a:prstGeom prst="rect">
            <a:avLst/>
          </a:prstGeom>
        </p:spPr>
        <p:txBody>
          <a:bodyPr anchor="t" rtlCol="false" tIns="0" lIns="0" bIns="0" rIns="0">
            <a:spAutoFit/>
          </a:bodyPr>
          <a:lstStyle/>
          <a:p>
            <a:pPr algn="r">
              <a:lnSpc>
                <a:spcPts val="3500"/>
              </a:lnSpc>
              <a:spcBef>
                <a:spcPct val="0"/>
              </a:spcBef>
            </a:pPr>
            <a:r>
              <a:rPr lang="en-US" sz="2500" spc="150">
                <a:solidFill>
                  <a:srgbClr val="9B4819"/>
                </a:solidFill>
                <a:latin typeface="Carlito"/>
              </a:rPr>
              <a:t>November 17th, 2023</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4F1E8"/>
        </a:solidFill>
      </p:bgPr>
    </p:bg>
    <p:spTree>
      <p:nvGrpSpPr>
        <p:cNvPr id="1" name=""/>
        <p:cNvGrpSpPr/>
        <p:nvPr/>
      </p:nvGrpSpPr>
      <p:grpSpPr>
        <a:xfrm>
          <a:off x="0" y="0"/>
          <a:ext cx="0" cy="0"/>
          <a:chOff x="0" y="0"/>
          <a:chExt cx="0" cy="0"/>
        </a:xfrm>
      </p:grpSpPr>
      <p:sp>
        <p:nvSpPr>
          <p:cNvPr name="AutoShape 2" id="2"/>
          <p:cNvSpPr/>
          <p:nvPr/>
        </p:nvSpPr>
        <p:spPr>
          <a:xfrm>
            <a:off x="742303" y="9214192"/>
            <a:ext cx="16803394" cy="34583"/>
          </a:xfrm>
          <a:prstGeom prst="line">
            <a:avLst/>
          </a:prstGeom>
          <a:ln cap="flat" w="19050">
            <a:solidFill>
              <a:srgbClr val="BD8F53"/>
            </a:solidFill>
            <a:prstDash val="solid"/>
            <a:headEnd type="none" len="sm" w="sm"/>
            <a:tailEnd type="none" len="sm" w="sm"/>
          </a:ln>
        </p:spPr>
      </p:sp>
      <p:sp>
        <p:nvSpPr>
          <p:cNvPr name="Freeform 3" id="3"/>
          <p:cNvSpPr/>
          <p:nvPr/>
        </p:nvSpPr>
        <p:spPr>
          <a:xfrm flipH="false" flipV="false" rot="0">
            <a:off x="16686260" y="468023"/>
            <a:ext cx="1200265" cy="1228271"/>
          </a:xfrm>
          <a:custGeom>
            <a:avLst/>
            <a:gdLst/>
            <a:ahLst/>
            <a:cxnLst/>
            <a:rect r="r" b="b" t="t" l="l"/>
            <a:pathLst>
              <a:path h="1228271" w="1200265">
                <a:moveTo>
                  <a:pt x="0" y="0"/>
                </a:moveTo>
                <a:lnTo>
                  <a:pt x="1200264" y="0"/>
                </a:lnTo>
                <a:lnTo>
                  <a:pt x="1200264" y="1228271"/>
                </a:lnTo>
                <a:lnTo>
                  <a:pt x="0" y="1228271"/>
                </a:lnTo>
                <a:lnTo>
                  <a:pt x="0" y="0"/>
                </a:lnTo>
                <a:close/>
              </a:path>
            </a:pathLst>
          </a:custGeom>
          <a:blipFill>
            <a:blip r:embed="rId2"/>
            <a:stretch>
              <a:fillRect l="0" t="0" r="0" b="0"/>
            </a:stretch>
          </a:blipFill>
        </p:spPr>
      </p:sp>
      <p:sp>
        <p:nvSpPr>
          <p:cNvPr name="AutoShape 4" id="4"/>
          <p:cNvSpPr/>
          <p:nvPr/>
        </p:nvSpPr>
        <p:spPr>
          <a:xfrm>
            <a:off x="742283" y="1082158"/>
            <a:ext cx="15444961" cy="9525"/>
          </a:xfrm>
          <a:prstGeom prst="line">
            <a:avLst/>
          </a:prstGeom>
          <a:ln cap="flat" w="19050">
            <a:solidFill>
              <a:srgbClr val="BD8F53"/>
            </a:solidFill>
            <a:prstDash val="solid"/>
            <a:headEnd type="none" len="sm" w="sm"/>
            <a:tailEnd type="none" len="sm" w="sm"/>
          </a:ln>
        </p:spPr>
      </p:sp>
      <p:sp>
        <p:nvSpPr>
          <p:cNvPr name="TextBox 5" id="5"/>
          <p:cNvSpPr txBox="true"/>
          <p:nvPr/>
        </p:nvSpPr>
        <p:spPr>
          <a:xfrm rot="0">
            <a:off x="742278" y="1970104"/>
            <a:ext cx="13048334" cy="1004572"/>
          </a:xfrm>
          <a:prstGeom prst="rect">
            <a:avLst/>
          </a:prstGeom>
        </p:spPr>
        <p:txBody>
          <a:bodyPr anchor="t" rtlCol="false" tIns="0" lIns="0" bIns="0" rIns="0">
            <a:spAutoFit/>
          </a:bodyPr>
          <a:lstStyle/>
          <a:p>
            <a:pPr>
              <a:lnSpc>
                <a:spcPts val="7840"/>
              </a:lnSpc>
              <a:spcBef>
                <a:spcPct val="0"/>
              </a:spcBef>
            </a:pPr>
            <a:r>
              <a:rPr lang="en-US" sz="7000">
                <a:solidFill>
                  <a:srgbClr val="9B4819"/>
                </a:solidFill>
                <a:latin typeface="Radley"/>
              </a:rPr>
              <a:t>Method and Approach</a:t>
            </a:r>
          </a:p>
        </p:txBody>
      </p:sp>
      <p:sp>
        <p:nvSpPr>
          <p:cNvPr name="TextBox 6" id="6"/>
          <p:cNvSpPr txBox="true"/>
          <p:nvPr/>
        </p:nvSpPr>
        <p:spPr>
          <a:xfrm rot="0">
            <a:off x="8983087" y="9460615"/>
            <a:ext cx="321826"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15</a:t>
            </a:r>
          </a:p>
        </p:txBody>
      </p:sp>
      <p:sp>
        <p:nvSpPr>
          <p:cNvPr name="TextBox 7" id="7"/>
          <p:cNvSpPr txBox="true"/>
          <p:nvPr/>
        </p:nvSpPr>
        <p:spPr>
          <a:xfrm rot="0">
            <a:off x="532912" y="9460615"/>
            <a:ext cx="1946553"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Monsoon 2023</a:t>
            </a:r>
          </a:p>
        </p:txBody>
      </p:sp>
      <p:sp>
        <p:nvSpPr>
          <p:cNvPr name="TextBox 8" id="8"/>
          <p:cNvSpPr txBox="true"/>
          <p:nvPr/>
        </p:nvSpPr>
        <p:spPr>
          <a:xfrm rot="0">
            <a:off x="742283" y="2961391"/>
            <a:ext cx="15708075" cy="6781800"/>
          </a:xfrm>
          <a:prstGeom prst="rect">
            <a:avLst/>
          </a:prstGeom>
        </p:spPr>
        <p:txBody>
          <a:bodyPr anchor="t" rtlCol="false" tIns="0" lIns="0" bIns="0" rIns="0">
            <a:spAutoFit/>
          </a:bodyPr>
          <a:lstStyle/>
          <a:p>
            <a:pPr marL="866386" indent="-433193" lvl="1">
              <a:lnSpc>
                <a:spcPts val="4815"/>
              </a:lnSpc>
              <a:buFont typeface="Arial"/>
              <a:buChar char="•"/>
            </a:pPr>
            <a:r>
              <a:rPr lang="en-US" sz="4012">
                <a:solidFill>
                  <a:srgbClr val="000000"/>
                </a:solidFill>
                <a:latin typeface="Carlito"/>
              </a:rPr>
              <a:t>Since we have very limited data , we have used cross validation where each paragraph is taken as test each time to find the accuracy with which we can predict the end of a phrase.</a:t>
            </a:r>
          </a:p>
          <a:p>
            <a:pPr>
              <a:lnSpc>
                <a:spcPts val="4815"/>
              </a:lnSpc>
            </a:pPr>
          </a:p>
          <a:p>
            <a:pPr marL="866386" indent="-433193" lvl="1">
              <a:lnSpc>
                <a:spcPts val="4815"/>
              </a:lnSpc>
              <a:buFont typeface="Arial"/>
              <a:buChar char="•"/>
            </a:pPr>
            <a:r>
              <a:rPr lang="en-US" sz="4012">
                <a:solidFill>
                  <a:srgbClr val="000000"/>
                </a:solidFill>
                <a:latin typeface="Carlito"/>
              </a:rPr>
              <a:t>We have tried building model both with and without VOP features, but we got similar accuracy of around 65%.</a:t>
            </a:r>
          </a:p>
          <a:p>
            <a:pPr>
              <a:lnSpc>
                <a:spcPts val="4815"/>
              </a:lnSpc>
            </a:pPr>
          </a:p>
          <a:p>
            <a:pPr marL="866386" indent="-433193" lvl="1">
              <a:lnSpc>
                <a:spcPts val="4815"/>
              </a:lnSpc>
              <a:buFont typeface="Arial"/>
              <a:buChar char="•"/>
            </a:pPr>
            <a:r>
              <a:rPr lang="en-US" sz="4012">
                <a:solidFill>
                  <a:srgbClr val="000000"/>
                </a:solidFill>
                <a:latin typeface="Carlito"/>
              </a:rPr>
              <a:t>However we can’t take this accuracy to be the accuracy of our model considering that our train dataset and test datset are very small, so thre might   be overfitting.</a:t>
            </a:r>
          </a:p>
          <a:p>
            <a:pPr>
              <a:lnSpc>
                <a:spcPts val="4815"/>
              </a:lnSpc>
            </a:pPr>
          </a:p>
        </p:txBody>
      </p:sp>
      <p:sp>
        <p:nvSpPr>
          <p:cNvPr name="TextBox 9" id="9"/>
          <p:cNvSpPr txBox="true"/>
          <p:nvPr/>
        </p:nvSpPr>
        <p:spPr>
          <a:xfrm rot="0">
            <a:off x="580716" y="372773"/>
            <a:ext cx="3871912"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vii) Method and Approach - IV</a:t>
            </a:r>
          </a:p>
        </p:txBody>
      </p:sp>
      <p:sp>
        <p:nvSpPr>
          <p:cNvPr name="TextBox 10" id="10"/>
          <p:cNvSpPr txBox="true"/>
          <p:nvPr/>
        </p:nvSpPr>
        <p:spPr>
          <a:xfrm rot="0">
            <a:off x="12454045" y="9451090"/>
            <a:ext cx="5110721" cy="479424"/>
          </a:xfrm>
          <a:prstGeom prst="rect">
            <a:avLst/>
          </a:prstGeom>
        </p:spPr>
        <p:txBody>
          <a:bodyPr anchor="t" rtlCol="false" tIns="0" lIns="0" bIns="0" rIns="0">
            <a:spAutoFit/>
          </a:bodyPr>
          <a:lstStyle/>
          <a:p>
            <a:pPr algn="r">
              <a:lnSpc>
                <a:spcPts val="3500"/>
              </a:lnSpc>
              <a:spcBef>
                <a:spcPct val="0"/>
              </a:spcBef>
            </a:pPr>
            <a:r>
              <a:rPr lang="en-US" sz="2500" spc="150">
                <a:solidFill>
                  <a:srgbClr val="9B4819"/>
                </a:solidFill>
                <a:latin typeface="Carlito"/>
              </a:rPr>
              <a:t>November 17th, 2023</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4F1E8"/>
        </a:solidFill>
      </p:bgPr>
    </p:bg>
    <p:spTree>
      <p:nvGrpSpPr>
        <p:cNvPr id="1" name=""/>
        <p:cNvGrpSpPr/>
        <p:nvPr/>
      </p:nvGrpSpPr>
      <p:grpSpPr>
        <a:xfrm>
          <a:off x="0" y="0"/>
          <a:ext cx="0" cy="0"/>
          <a:chOff x="0" y="0"/>
          <a:chExt cx="0" cy="0"/>
        </a:xfrm>
      </p:grpSpPr>
      <p:sp>
        <p:nvSpPr>
          <p:cNvPr name="AutoShape 2" id="2"/>
          <p:cNvSpPr/>
          <p:nvPr/>
        </p:nvSpPr>
        <p:spPr>
          <a:xfrm>
            <a:off x="742303" y="9214192"/>
            <a:ext cx="16803394" cy="34583"/>
          </a:xfrm>
          <a:prstGeom prst="line">
            <a:avLst/>
          </a:prstGeom>
          <a:ln cap="flat" w="19050">
            <a:solidFill>
              <a:srgbClr val="BD8F53"/>
            </a:solidFill>
            <a:prstDash val="solid"/>
            <a:headEnd type="none" len="sm" w="sm"/>
            <a:tailEnd type="none" len="sm" w="sm"/>
          </a:ln>
        </p:spPr>
      </p:sp>
      <p:sp>
        <p:nvSpPr>
          <p:cNvPr name="Freeform 3" id="3"/>
          <p:cNvSpPr/>
          <p:nvPr/>
        </p:nvSpPr>
        <p:spPr>
          <a:xfrm flipH="false" flipV="false" rot="0">
            <a:off x="16686260" y="468023"/>
            <a:ext cx="1200265" cy="1228271"/>
          </a:xfrm>
          <a:custGeom>
            <a:avLst/>
            <a:gdLst/>
            <a:ahLst/>
            <a:cxnLst/>
            <a:rect r="r" b="b" t="t" l="l"/>
            <a:pathLst>
              <a:path h="1228271" w="1200265">
                <a:moveTo>
                  <a:pt x="0" y="0"/>
                </a:moveTo>
                <a:lnTo>
                  <a:pt x="1200264" y="0"/>
                </a:lnTo>
                <a:lnTo>
                  <a:pt x="1200264" y="1228271"/>
                </a:lnTo>
                <a:lnTo>
                  <a:pt x="0" y="1228271"/>
                </a:lnTo>
                <a:lnTo>
                  <a:pt x="0" y="0"/>
                </a:lnTo>
                <a:close/>
              </a:path>
            </a:pathLst>
          </a:custGeom>
          <a:blipFill>
            <a:blip r:embed="rId2"/>
            <a:stretch>
              <a:fillRect l="0" t="0" r="0" b="0"/>
            </a:stretch>
          </a:blipFill>
        </p:spPr>
      </p:sp>
      <p:sp>
        <p:nvSpPr>
          <p:cNvPr name="AutoShape 4" id="4"/>
          <p:cNvSpPr/>
          <p:nvPr/>
        </p:nvSpPr>
        <p:spPr>
          <a:xfrm>
            <a:off x="742283" y="1082158"/>
            <a:ext cx="15444961" cy="9525"/>
          </a:xfrm>
          <a:prstGeom prst="line">
            <a:avLst/>
          </a:prstGeom>
          <a:ln cap="flat" w="19050">
            <a:solidFill>
              <a:srgbClr val="BD8F53"/>
            </a:solidFill>
            <a:prstDash val="solid"/>
            <a:headEnd type="none" len="sm" w="sm"/>
            <a:tailEnd type="none" len="sm" w="sm"/>
          </a:ln>
        </p:spPr>
      </p:sp>
      <p:sp>
        <p:nvSpPr>
          <p:cNvPr name="Freeform 5" id="5"/>
          <p:cNvSpPr/>
          <p:nvPr/>
        </p:nvSpPr>
        <p:spPr>
          <a:xfrm flipH="false" flipV="false" rot="0">
            <a:off x="1652107" y="4431771"/>
            <a:ext cx="6280426" cy="4477621"/>
          </a:xfrm>
          <a:custGeom>
            <a:avLst/>
            <a:gdLst/>
            <a:ahLst/>
            <a:cxnLst/>
            <a:rect r="r" b="b" t="t" l="l"/>
            <a:pathLst>
              <a:path h="4477621" w="6280426">
                <a:moveTo>
                  <a:pt x="0" y="0"/>
                </a:moveTo>
                <a:lnTo>
                  <a:pt x="6280427" y="0"/>
                </a:lnTo>
                <a:lnTo>
                  <a:pt x="6280427" y="4477621"/>
                </a:lnTo>
                <a:lnTo>
                  <a:pt x="0" y="4477621"/>
                </a:lnTo>
                <a:lnTo>
                  <a:pt x="0" y="0"/>
                </a:lnTo>
                <a:close/>
              </a:path>
            </a:pathLst>
          </a:custGeom>
          <a:blipFill>
            <a:blip r:embed="rId3"/>
            <a:stretch>
              <a:fillRect l="0" t="0" r="0" b="0"/>
            </a:stretch>
          </a:blipFill>
        </p:spPr>
      </p:sp>
      <p:sp>
        <p:nvSpPr>
          <p:cNvPr name="TextBox 6" id="6"/>
          <p:cNvSpPr txBox="true"/>
          <p:nvPr/>
        </p:nvSpPr>
        <p:spPr>
          <a:xfrm rot="0">
            <a:off x="742278" y="1970104"/>
            <a:ext cx="13048334" cy="1004572"/>
          </a:xfrm>
          <a:prstGeom prst="rect">
            <a:avLst/>
          </a:prstGeom>
        </p:spPr>
        <p:txBody>
          <a:bodyPr anchor="t" rtlCol="false" tIns="0" lIns="0" bIns="0" rIns="0">
            <a:spAutoFit/>
          </a:bodyPr>
          <a:lstStyle/>
          <a:p>
            <a:pPr>
              <a:lnSpc>
                <a:spcPts val="7840"/>
              </a:lnSpc>
              <a:spcBef>
                <a:spcPct val="0"/>
              </a:spcBef>
            </a:pPr>
            <a:r>
              <a:rPr lang="en-US" sz="7000">
                <a:solidFill>
                  <a:srgbClr val="9B4819"/>
                </a:solidFill>
                <a:latin typeface="Radley"/>
              </a:rPr>
              <a:t>Method and Approach</a:t>
            </a:r>
          </a:p>
        </p:txBody>
      </p:sp>
      <p:sp>
        <p:nvSpPr>
          <p:cNvPr name="TextBox 7" id="7"/>
          <p:cNvSpPr txBox="true"/>
          <p:nvPr/>
        </p:nvSpPr>
        <p:spPr>
          <a:xfrm rot="0">
            <a:off x="8983087" y="9460615"/>
            <a:ext cx="321826"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16</a:t>
            </a:r>
          </a:p>
        </p:txBody>
      </p:sp>
      <p:sp>
        <p:nvSpPr>
          <p:cNvPr name="TextBox 8" id="8"/>
          <p:cNvSpPr txBox="true"/>
          <p:nvPr/>
        </p:nvSpPr>
        <p:spPr>
          <a:xfrm rot="0">
            <a:off x="532912" y="9460615"/>
            <a:ext cx="1946553"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Monsoon 2023</a:t>
            </a:r>
          </a:p>
        </p:txBody>
      </p:sp>
      <p:sp>
        <p:nvSpPr>
          <p:cNvPr name="TextBox 9" id="9"/>
          <p:cNvSpPr txBox="true"/>
          <p:nvPr/>
        </p:nvSpPr>
        <p:spPr>
          <a:xfrm rot="0">
            <a:off x="978184" y="3127076"/>
            <a:ext cx="15708075" cy="1905000"/>
          </a:xfrm>
          <a:prstGeom prst="rect">
            <a:avLst/>
          </a:prstGeom>
        </p:spPr>
        <p:txBody>
          <a:bodyPr anchor="t" rtlCol="false" tIns="0" lIns="0" bIns="0" rIns="0">
            <a:spAutoFit/>
          </a:bodyPr>
          <a:lstStyle/>
          <a:p>
            <a:pPr marL="866386" indent="-433193" lvl="1">
              <a:lnSpc>
                <a:spcPts val="4815"/>
              </a:lnSpc>
              <a:buFont typeface="Arial"/>
              <a:buChar char="•"/>
            </a:pPr>
            <a:r>
              <a:rPr lang="en-US" sz="4012">
                <a:solidFill>
                  <a:srgbClr val="000000"/>
                </a:solidFill>
                <a:latin typeface="Carlito"/>
              </a:rPr>
              <a:t>Additionaly for the random forest classifier , we have analysed how important each feature was in predicting the end of phrase.</a:t>
            </a:r>
          </a:p>
          <a:p>
            <a:pPr>
              <a:lnSpc>
                <a:spcPts val="4815"/>
              </a:lnSpc>
            </a:pPr>
          </a:p>
        </p:txBody>
      </p:sp>
      <p:sp>
        <p:nvSpPr>
          <p:cNvPr name="TextBox 10" id="10"/>
          <p:cNvSpPr txBox="true"/>
          <p:nvPr/>
        </p:nvSpPr>
        <p:spPr>
          <a:xfrm rot="0">
            <a:off x="580716" y="372773"/>
            <a:ext cx="3871912"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vii) Method and Approach - IV</a:t>
            </a:r>
          </a:p>
        </p:txBody>
      </p:sp>
      <p:sp>
        <p:nvSpPr>
          <p:cNvPr name="TextBox 11" id="11"/>
          <p:cNvSpPr txBox="true"/>
          <p:nvPr/>
        </p:nvSpPr>
        <p:spPr>
          <a:xfrm rot="0">
            <a:off x="9144000" y="4565992"/>
            <a:ext cx="7627034" cy="4343400"/>
          </a:xfrm>
          <a:prstGeom prst="rect">
            <a:avLst/>
          </a:prstGeom>
        </p:spPr>
        <p:txBody>
          <a:bodyPr anchor="t" rtlCol="false" tIns="0" lIns="0" bIns="0" rIns="0">
            <a:spAutoFit/>
          </a:bodyPr>
          <a:lstStyle/>
          <a:p>
            <a:pPr marL="866386" indent="-433193" lvl="1">
              <a:lnSpc>
                <a:spcPts val="4815"/>
              </a:lnSpc>
              <a:buFont typeface="Arial"/>
              <a:buChar char="•"/>
            </a:pPr>
            <a:r>
              <a:rPr lang="en-US" sz="4012">
                <a:solidFill>
                  <a:srgbClr val="000000"/>
                </a:solidFill>
                <a:latin typeface="Carlito"/>
              </a:rPr>
              <a:t>As we can see from the graph some of the important features are duration gap between the current and previous sample in the pitch contour and the slope at which the pitch is changing</a:t>
            </a:r>
          </a:p>
          <a:p>
            <a:pPr>
              <a:lnSpc>
                <a:spcPts val="4815"/>
              </a:lnSpc>
            </a:pPr>
          </a:p>
        </p:txBody>
      </p:sp>
      <p:sp>
        <p:nvSpPr>
          <p:cNvPr name="TextBox 12" id="12"/>
          <p:cNvSpPr txBox="true"/>
          <p:nvPr/>
        </p:nvSpPr>
        <p:spPr>
          <a:xfrm rot="0">
            <a:off x="12454045" y="9451090"/>
            <a:ext cx="5110721" cy="479424"/>
          </a:xfrm>
          <a:prstGeom prst="rect">
            <a:avLst/>
          </a:prstGeom>
        </p:spPr>
        <p:txBody>
          <a:bodyPr anchor="t" rtlCol="false" tIns="0" lIns="0" bIns="0" rIns="0">
            <a:spAutoFit/>
          </a:bodyPr>
          <a:lstStyle/>
          <a:p>
            <a:pPr algn="r">
              <a:lnSpc>
                <a:spcPts val="3500"/>
              </a:lnSpc>
              <a:spcBef>
                <a:spcPct val="0"/>
              </a:spcBef>
            </a:pPr>
            <a:r>
              <a:rPr lang="en-US" sz="2500" spc="150">
                <a:solidFill>
                  <a:srgbClr val="9B4819"/>
                </a:solidFill>
                <a:latin typeface="Carlito"/>
              </a:rPr>
              <a:t>November 17th, 2023</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4F1E8"/>
        </a:solidFill>
      </p:bgPr>
    </p:bg>
    <p:spTree>
      <p:nvGrpSpPr>
        <p:cNvPr id="1" name=""/>
        <p:cNvGrpSpPr/>
        <p:nvPr/>
      </p:nvGrpSpPr>
      <p:grpSpPr>
        <a:xfrm>
          <a:off x="0" y="0"/>
          <a:ext cx="0" cy="0"/>
          <a:chOff x="0" y="0"/>
          <a:chExt cx="0" cy="0"/>
        </a:xfrm>
      </p:grpSpPr>
      <p:sp>
        <p:nvSpPr>
          <p:cNvPr name="AutoShape 2" id="2"/>
          <p:cNvSpPr/>
          <p:nvPr/>
        </p:nvSpPr>
        <p:spPr>
          <a:xfrm>
            <a:off x="742303" y="9214192"/>
            <a:ext cx="16803394" cy="34583"/>
          </a:xfrm>
          <a:prstGeom prst="line">
            <a:avLst/>
          </a:prstGeom>
          <a:ln cap="flat" w="19050">
            <a:solidFill>
              <a:srgbClr val="BD8F53"/>
            </a:solidFill>
            <a:prstDash val="solid"/>
            <a:headEnd type="none" len="sm" w="sm"/>
            <a:tailEnd type="none" len="sm" w="sm"/>
          </a:ln>
        </p:spPr>
      </p:sp>
      <p:sp>
        <p:nvSpPr>
          <p:cNvPr name="Freeform 3" id="3"/>
          <p:cNvSpPr/>
          <p:nvPr/>
        </p:nvSpPr>
        <p:spPr>
          <a:xfrm flipH="false" flipV="false" rot="0">
            <a:off x="16686260" y="468023"/>
            <a:ext cx="1200265" cy="1228271"/>
          </a:xfrm>
          <a:custGeom>
            <a:avLst/>
            <a:gdLst/>
            <a:ahLst/>
            <a:cxnLst/>
            <a:rect r="r" b="b" t="t" l="l"/>
            <a:pathLst>
              <a:path h="1228271" w="1200265">
                <a:moveTo>
                  <a:pt x="0" y="0"/>
                </a:moveTo>
                <a:lnTo>
                  <a:pt x="1200264" y="0"/>
                </a:lnTo>
                <a:lnTo>
                  <a:pt x="1200264" y="1228271"/>
                </a:lnTo>
                <a:lnTo>
                  <a:pt x="0" y="1228271"/>
                </a:lnTo>
                <a:lnTo>
                  <a:pt x="0" y="0"/>
                </a:lnTo>
                <a:close/>
              </a:path>
            </a:pathLst>
          </a:custGeom>
          <a:blipFill>
            <a:blip r:embed="rId2"/>
            <a:stretch>
              <a:fillRect l="0" t="0" r="0" b="0"/>
            </a:stretch>
          </a:blipFill>
        </p:spPr>
      </p:sp>
      <p:sp>
        <p:nvSpPr>
          <p:cNvPr name="AutoShape 4" id="4"/>
          <p:cNvSpPr/>
          <p:nvPr/>
        </p:nvSpPr>
        <p:spPr>
          <a:xfrm>
            <a:off x="742283" y="1082158"/>
            <a:ext cx="15444961" cy="9525"/>
          </a:xfrm>
          <a:prstGeom prst="line">
            <a:avLst/>
          </a:prstGeom>
          <a:ln cap="flat" w="19050">
            <a:solidFill>
              <a:srgbClr val="BD8F53"/>
            </a:solidFill>
            <a:prstDash val="solid"/>
            <a:headEnd type="none" len="sm" w="sm"/>
            <a:tailEnd type="none" len="sm" w="sm"/>
          </a:ln>
        </p:spPr>
      </p:sp>
      <p:sp>
        <p:nvSpPr>
          <p:cNvPr name="TextBox 5" id="5"/>
          <p:cNvSpPr txBox="true"/>
          <p:nvPr/>
        </p:nvSpPr>
        <p:spPr>
          <a:xfrm rot="0">
            <a:off x="742278" y="372773"/>
            <a:ext cx="2071788"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vii) Further Plan</a:t>
            </a:r>
          </a:p>
        </p:txBody>
      </p:sp>
      <p:sp>
        <p:nvSpPr>
          <p:cNvPr name="TextBox 6" id="6"/>
          <p:cNvSpPr txBox="true"/>
          <p:nvPr/>
        </p:nvSpPr>
        <p:spPr>
          <a:xfrm rot="0">
            <a:off x="742278" y="1970104"/>
            <a:ext cx="13048334" cy="1004572"/>
          </a:xfrm>
          <a:prstGeom prst="rect">
            <a:avLst/>
          </a:prstGeom>
        </p:spPr>
        <p:txBody>
          <a:bodyPr anchor="t" rtlCol="false" tIns="0" lIns="0" bIns="0" rIns="0">
            <a:spAutoFit/>
          </a:bodyPr>
          <a:lstStyle/>
          <a:p>
            <a:pPr>
              <a:lnSpc>
                <a:spcPts val="7840"/>
              </a:lnSpc>
              <a:spcBef>
                <a:spcPct val="0"/>
              </a:spcBef>
            </a:pPr>
            <a:r>
              <a:rPr lang="en-US" sz="7000">
                <a:solidFill>
                  <a:srgbClr val="9B4819"/>
                </a:solidFill>
                <a:latin typeface="Radley"/>
              </a:rPr>
              <a:t>Further Plan</a:t>
            </a:r>
          </a:p>
        </p:txBody>
      </p:sp>
      <p:sp>
        <p:nvSpPr>
          <p:cNvPr name="TextBox 7" id="7"/>
          <p:cNvSpPr txBox="true"/>
          <p:nvPr/>
        </p:nvSpPr>
        <p:spPr>
          <a:xfrm rot="0">
            <a:off x="8983087" y="9460615"/>
            <a:ext cx="321826"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17</a:t>
            </a:r>
          </a:p>
        </p:txBody>
      </p:sp>
      <p:sp>
        <p:nvSpPr>
          <p:cNvPr name="TextBox 8" id="8"/>
          <p:cNvSpPr txBox="true"/>
          <p:nvPr/>
        </p:nvSpPr>
        <p:spPr>
          <a:xfrm rot="0">
            <a:off x="1028700" y="3903363"/>
            <a:ext cx="15158551" cy="4286250"/>
          </a:xfrm>
          <a:prstGeom prst="rect">
            <a:avLst/>
          </a:prstGeom>
        </p:spPr>
        <p:txBody>
          <a:bodyPr anchor="t" rtlCol="false" tIns="0" lIns="0" bIns="0" rIns="0">
            <a:spAutoFit/>
          </a:bodyPr>
          <a:lstStyle/>
          <a:p>
            <a:pPr marL="863599" indent="-431800" lvl="1">
              <a:lnSpc>
                <a:spcPts val="4799"/>
              </a:lnSpc>
              <a:buFont typeface="Arial"/>
              <a:buChar char="•"/>
            </a:pPr>
            <a:r>
              <a:rPr lang="en-US" sz="3999">
                <a:solidFill>
                  <a:srgbClr val="000000"/>
                </a:solidFill>
                <a:latin typeface="Carlito Bold"/>
              </a:rPr>
              <a:t>Extracting more features from the data:</a:t>
            </a:r>
          </a:p>
          <a:p>
            <a:pPr marL="1727199" indent="-575733" lvl="2">
              <a:lnSpc>
                <a:spcPts val="4799"/>
              </a:lnSpc>
              <a:buFont typeface="Arial"/>
              <a:buChar char="⚬"/>
            </a:pPr>
            <a:r>
              <a:rPr lang="en-US" sz="3999">
                <a:solidFill>
                  <a:srgbClr val="000000"/>
                </a:solidFill>
                <a:latin typeface="Carlito"/>
              </a:rPr>
              <a:t>We can explore what other features can be added in order to get better predictions</a:t>
            </a:r>
          </a:p>
          <a:p>
            <a:pPr>
              <a:lnSpc>
                <a:spcPts val="4799"/>
              </a:lnSpc>
            </a:pPr>
          </a:p>
          <a:p>
            <a:pPr marL="863599" indent="-431800" lvl="1">
              <a:lnSpc>
                <a:spcPts val="4799"/>
              </a:lnSpc>
              <a:buFont typeface="Arial"/>
              <a:buChar char="•"/>
            </a:pPr>
            <a:r>
              <a:rPr lang="en-US" sz="3999">
                <a:solidFill>
                  <a:srgbClr val="000000"/>
                </a:solidFill>
                <a:latin typeface="Carlito Bold"/>
              </a:rPr>
              <a:t>Creating a Bigger Dataset:</a:t>
            </a:r>
          </a:p>
          <a:p>
            <a:pPr marL="1727199" indent="-575733" lvl="2">
              <a:lnSpc>
                <a:spcPts val="4799"/>
              </a:lnSpc>
              <a:buFont typeface="Arial"/>
              <a:buChar char="⚬"/>
            </a:pPr>
            <a:r>
              <a:rPr lang="en-US" sz="3999">
                <a:solidFill>
                  <a:srgbClr val="000000"/>
                </a:solidFill>
                <a:latin typeface="Carlito"/>
              </a:rPr>
              <a:t>We can expect much better results if the model has enough data to train.</a:t>
            </a:r>
          </a:p>
        </p:txBody>
      </p:sp>
      <p:sp>
        <p:nvSpPr>
          <p:cNvPr name="TextBox 9" id="9"/>
          <p:cNvSpPr txBox="true"/>
          <p:nvPr/>
        </p:nvSpPr>
        <p:spPr>
          <a:xfrm rot="0">
            <a:off x="532912" y="9460615"/>
            <a:ext cx="1946553"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Monsoon 2023</a:t>
            </a:r>
          </a:p>
        </p:txBody>
      </p:sp>
      <p:sp>
        <p:nvSpPr>
          <p:cNvPr name="TextBox 10" id="10"/>
          <p:cNvSpPr txBox="true"/>
          <p:nvPr/>
        </p:nvSpPr>
        <p:spPr>
          <a:xfrm rot="0">
            <a:off x="12454045" y="9451090"/>
            <a:ext cx="5110721" cy="479424"/>
          </a:xfrm>
          <a:prstGeom prst="rect">
            <a:avLst/>
          </a:prstGeom>
        </p:spPr>
        <p:txBody>
          <a:bodyPr anchor="t" rtlCol="false" tIns="0" lIns="0" bIns="0" rIns="0">
            <a:spAutoFit/>
          </a:bodyPr>
          <a:lstStyle/>
          <a:p>
            <a:pPr algn="r">
              <a:lnSpc>
                <a:spcPts val="3500"/>
              </a:lnSpc>
              <a:spcBef>
                <a:spcPct val="0"/>
              </a:spcBef>
            </a:pPr>
            <a:r>
              <a:rPr lang="en-US" sz="2500" spc="150">
                <a:solidFill>
                  <a:srgbClr val="9B4819"/>
                </a:solidFill>
                <a:latin typeface="Carlito"/>
              </a:rPr>
              <a:t>November 17th, 2023</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4F1E8"/>
        </a:solidFill>
      </p:bgPr>
    </p:bg>
    <p:spTree>
      <p:nvGrpSpPr>
        <p:cNvPr id="1" name=""/>
        <p:cNvGrpSpPr/>
        <p:nvPr/>
      </p:nvGrpSpPr>
      <p:grpSpPr>
        <a:xfrm>
          <a:off x="0" y="0"/>
          <a:ext cx="0" cy="0"/>
          <a:chOff x="0" y="0"/>
          <a:chExt cx="0" cy="0"/>
        </a:xfrm>
      </p:grpSpPr>
      <p:sp>
        <p:nvSpPr>
          <p:cNvPr name="AutoShape 2" id="2"/>
          <p:cNvSpPr/>
          <p:nvPr/>
        </p:nvSpPr>
        <p:spPr>
          <a:xfrm>
            <a:off x="742303" y="9214192"/>
            <a:ext cx="16803394" cy="34583"/>
          </a:xfrm>
          <a:prstGeom prst="line">
            <a:avLst/>
          </a:prstGeom>
          <a:ln cap="flat" w="19050">
            <a:solidFill>
              <a:srgbClr val="BD8F53"/>
            </a:solidFill>
            <a:prstDash val="solid"/>
            <a:headEnd type="none" len="sm" w="sm"/>
            <a:tailEnd type="none" len="sm" w="sm"/>
          </a:ln>
        </p:spPr>
      </p:sp>
      <p:sp>
        <p:nvSpPr>
          <p:cNvPr name="Freeform 3" id="3"/>
          <p:cNvSpPr/>
          <p:nvPr/>
        </p:nvSpPr>
        <p:spPr>
          <a:xfrm flipH="false" flipV="false" rot="0">
            <a:off x="16686260" y="468023"/>
            <a:ext cx="1200265" cy="1228271"/>
          </a:xfrm>
          <a:custGeom>
            <a:avLst/>
            <a:gdLst/>
            <a:ahLst/>
            <a:cxnLst/>
            <a:rect r="r" b="b" t="t" l="l"/>
            <a:pathLst>
              <a:path h="1228271" w="1200265">
                <a:moveTo>
                  <a:pt x="0" y="0"/>
                </a:moveTo>
                <a:lnTo>
                  <a:pt x="1200264" y="0"/>
                </a:lnTo>
                <a:lnTo>
                  <a:pt x="1200264" y="1228271"/>
                </a:lnTo>
                <a:lnTo>
                  <a:pt x="0" y="1228271"/>
                </a:lnTo>
                <a:lnTo>
                  <a:pt x="0" y="0"/>
                </a:lnTo>
                <a:close/>
              </a:path>
            </a:pathLst>
          </a:custGeom>
          <a:blipFill>
            <a:blip r:embed="rId2"/>
            <a:stretch>
              <a:fillRect l="0" t="0" r="0" b="0"/>
            </a:stretch>
          </a:blipFill>
        </p:spPr>
      </p:sp>
      <p:sp>
        <p:nvSpPr>
          <p:cNvPr name="AutoShape 4" id="4"/>
          <p:cNvSpPr/>
          <p:nvPr/>
        </p:nvSpPr>
        <p:spPr>
          <a:xfrm>
            <a:off x="742283" y="1082158"/>
            <a:ext cx="15444961" cy="9525"/>
          </a:xfrm>
          <a:prstGeom prst="line">
            <a:avLst/>
          </a:prstGeom>
          <a:ln cap="flat" w="19050">
            <a:solidFill>
              <a:srgbClr val="BD8F53"/>
            </a:solidFill>
            <a:prstDash val="solid"/>
            <a:headEnd type="none" len="sm" w="sm"/>
            <a:tailEnd type="none" len="sm" w="sm"/>
          </a:ln>
        </p:spPr>
      </p:sp>
      <p:sp>
        <p:nvSpPr>
          <p:cNvPr name="TextBox 5" id="5"/>
          <p:cNvSpPr txBox="true"/>
          <p:nvPr/>
        </p:nvSpPr>
        <p:spPr>
          <a:xfrm rot="0">
            <a:off x="742278" y="372773"/>
            <a:ext cx="2071788"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viii) References</a:t>
            </a:r>
          </a:p>
        </p:txBody>
      </p:sp>
      <p:sp>
        <p:nvSpPr>
          <p:cNvPr name="TextBox 6" id="6"/>
          <p:cNvSpPr txBox="true"/>
          <p:nvPr/>
        </p:nvSpPr>
        <p:spPr>
          <a:xfrm rot="0">
            <a:off x="742278" y="1970104"/>
            <a:ext cx="13048334" cy="1004572"/>
          </a:xfrm>
          <a:prstGeom prst="rect">
            <a:avLst/>
          </a:prstGeom>
        </p:spPr>
        <p:txBody>
          <a:bodyPr anchor="t" rtlCol="false" tIns="0" lIns="0" bIns="0" rIns="0">
            <a:spAutoFit/>
          </a:bodyPr>
          <a:lstStyle/>
          <a:p>
            <a:pPr>
              <a:lnSpc>
                <a:spcPts val="7840"/>
              </a:lnSpc>
              <a:spcBef>
                <a:spcPct val="0"/>
              </a:spcBef>
            </a:pPr>
            <a:r>
              <a:rPr lang="en-US" sz="7000">
                <a:solidFill>
                  <a:srgbClr val="9B4819"/>
                </a:solidFill>
                <a:latin typeface="Radley"/>
              </a:rPr>
              <a:t>References</a:t>
            </a:r>
          </a:p>
        </p:txBody>
      </p:sp>
      <p:sp>
        <p:nvSpPr>
          <p:cNvPr name="TextBox 7" id="7"/>
          <p:cNvSpPr txBox="true"/>
          <p:nvPr/>
        </p:nvSpPr>
        <p:spPr>
          <a:xfrm rot="0">
            <a:off x="8983087" y="9460615"/>
            <a:ext cx="321826"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10</a:t>
            </a:r>
          </a:p>
        </p:txBody>
      </p:sp>
      <p:sp>
        <p:nvSpPr>
          <p:cNvPr name="TextBox 8" id="8"/>
          <p:cNvSpPr txBox="true"/>
          <p:nvPr/>
        </p:nvSpPr>
        <p:spPr>
          <a:xfrm rot="0">
            <a:off x="885489" y="3698576"/>
            <a:ext cx="15158551" cy="1885950"/>
          </a:xfrm>
          <a:prstGeom prst="rect">
            <a:avLst/>
          </a:prstGeom>
        </p:spPr>
        <p:txBody>
          <a:bodyPr anchor="t" rtlCol="false" tIns="0" lIns="0" bIns="0" rIns="0">
            <a:spAutoFit/>
          </a:bodyPr>
          <a:lstStyle/>
          <a:p>
            <a:pPr>
              <a:lnSpc>
                <a:spcPts val="4799"/>
              </a:lnSpc>
            </a:pPr>
            <a:r>
              <a:rPr lang="en-US" sz="3999">
                <a:solidFill>
                  <a:srgbClr val="000000"/>
                </a:solidFill>
                <a:latin typeface="Carlito Bold Italics"/>
              </a:rPr>
              <a:t>Tanmai Khanna, Ganesh Mirishkar, Dipti M. Sharma, Anil K. Vuppala.</a:t>
            </a:r>
            <a:r>
              <a:rPr lang="en-US" sz="3999">
                <a:solidFill>
                  <a:srgbClr val="000000"/>
                </a:solidFill>
                <a:latin typeface="Carlito"/>
              </a:rPr>
              <a:t> Exploring the role of pitch in predicting clause and sentence boundaries. </a:t>
            </a:r>
            <a:r>
              <a:rPr lang="en-US" sz="3999" u="sng">
                <a:solidFill>
                  <a:srgbClr val="000000"/>
                </a:solidFill>
                <a:latin typeface="Carlito Italics"/>
              </a:rPr>
              <a:t>R &amp; D Showcase 2020.</a:t>
            </a:r>
          </a:p>
        </p:txBody>
      </p:sp>
      <p:sp>
        <p:nvSpPr>
          <p:cNvPr name="TextBox 9" id="9"/>
          <p:cNvSpPr txBox="true"/>
          <p:nvPr/>
        </p:nvSpPr>
        <p:spPr>
          <a:xfrm rot="0">
            <a:off x="532912" y="9460615"/>
            <a:ext cx="1946553"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Monsoon 2023</a:t>
            </a:r>
          </a:p>
        </p:txBody>
      </p:sp>
      <p:sp>
        <p:nvSpPr>
          <p:cNvPr name="TextBox 10" id="10"/>
          <p:cNvSpPr txBox="true"/>
          <p:nvPr/>
        </p:nvSpPr>
        <p:spPr>
          <a:xfrm rot="0">
            <a:off x="12454045" y="9451090"/>
            <a:ext cx="5110721" cy="479424"/>
          </a:xfrm>
          <a:prstGeom prst="rect">
            <a:avLst/>
          </a:prstGeom>
        </p:spPr>
        <p:txBody>
          <a:bodyPr anchor="t" rtlCol="false" tIns="0" lIns="0" bIns="0" rIns="0">
            <a:spAutoFit/>
          </a:bodyPr>
          <a:lstStyle/>
          <a:p>
            <a:pPr algn="r">
              <a:lnSpc>
                <a:spcPts val="3500"/>
              </a:lnSpc>
              <a:spcBef>
                <a:spcPct val="0"/>
              </a:spcBef>
            </a:pPr>
            <a:r>
              <a:rPr lang="en-US" sz="2500" spc="150">
                <a:solidFill>
                  <a:srgbClr val="9B4819"/>
                </a:solidFill>
                <a:latin typeface="Carlito"/>
              </a:rPr>
              <a:t>November 17th, 2023</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4F1E8"/>
        </a:solidFill>
      </p:bgPr>
    </p:bg>
    <p:spTree>
      <p:nvGrpSpPr>
        <p:cNvPr id="1" name=""/>
        <p:cNvGrpSpPr/>
        <p:nvPr/>
      </p:nvGrpSpPr>
      <p:grpSpPr>
        <a:xfrm>
          <a:off x="0" y="0"/>
          <a:ext cx="0" cy="0"/>
          <a:chOff x="0" y="0"/>
          <a:chExt cx="0" cy="0"/>
        </a:xfrm>
      </p:grpSpPr>
      <p:sp>
        <p:nvSpPr>
          <p:cNvPr name="AutoShape 2" id="2"/>
          <p:cNvSpPr/>
          <p:nvPr/>
        </p:nvSpPr>
        <p:spPr>
          <a:xfrm>
            <a:off x="4884853" y="1238789"/>
            <a:ext cx="11417008" cy="0"/>
          </a:xfrm>
          <a:prstGeom prst="line">
            <a:avLst/>
          </a:prstGeom>
          <a:ln cap="flat" w="19050">
            <a:solidFill>
              <a:srgbClr val="BD8F53"/>
            </a:solidFill>
            <a:prstDash val="solid"/>
            <a:headEnd type="none" len="sm" w="sm"/>
            <a:tailEnd type="none" len="sm" w="sm"/>
          </a:ln>
        </p:spPr>
      </p:sp>
      <p:sp>
        <p:nvSpPr>
          <p:cNvPr name="AutoShape 3" id="3"/>
          <p:cNvSpPr/>
          <p:nvPr/>
        </p:nvSpPr>
        <p:spPr>
          <a:xfrm>
            <a:off x="742303" y="9214192"/>
            <a:ext cx="16803394" cy="34583"/>
          </a:xfrm>
          <a:prstGeom prst="line">
            <a:avLst/>
          </a:prstGeom>
          <a:ln cap="flat" w="19050">
            <a:solidFill>
              <a:srgbClr val="BD8F53"/>
            </a:solidFill>
            <a:prstDash val="solid"/>
            <a:headEnd type="none" len="sm" w="sm"/>
            <a:tailEnd type="none" len="sm" w="sm"/>
          </a:ln>
        </p:spPr>
      </p:sp>
      <p:sp>
        <p:nvSpPr>
          <p:cNvPr name="Freeform 4" id="4"/>
          <p:cNvSpPr/>
          <p:nvPr/>
        </p:nvSpPr>
        <p:spPr>
          <a:xfrm flipH="false" flipV="false" rot="0">
            <a:off x="523639" y="490964"/>
            <a:ext cx="1746454" cy="1787205"/>
          </a:xfrm>
          <a:custGeom>
            <a:avLst/>
            <a:gdLst/>
            <a:ahLst/>
            <a:cxnLst/>
            <a:rect r="r" b="b" t="t" l="l"/>
            <a:pathLst>
              <a:path h="1787205" w="1746454">
                <a:moveTo>
                  <a:pt x="0" y="0"/>
                </a:moveTo>
                <a:lnTo>
                  <a:pt x="1746455" y="0"/>
                </a:lnTo>
                <a:lnTo>
                  <a:pt x="1746455" y="1787205"/>
                </a:lnTo>
                <a:lnTo>
                  <a:pt x="0" y="1787205"/>
                </a:lnTo>
                <a:lnTo>
                  <a:pt x="0" y="0"/>
                </a:lnTo>
                <a:close/>
              </a:path>
            </a:pathLst>
          </a:custGeom>
          <a:blipFill>
            <a:blip r:embed="rId2"/>
            <a:stretch>
              <a:fillRect l="0" t="0" r="0" b="0"/>
            </a:stretch>
          </a:blipFill>
        </p:spPr>
      </p:sp>
      <p:sp>
        <p:nvSpPr>
          <p:cNvPr name="TextBox 5" id="5"/>
          <p:cNvSpPr txBox="true"/>
          <p:nvPr/>
        </p:nvSpPr>
        <p:spPr>
          <a:xfrm rot="0">
            <a:off x="4740795" y="2626312"/>
            <a:ext cx="8484569" cy="1253490"/>
          </a:xfrm>
          <a:prstGeom prst="rect">
            <a:avLst/>
          </a:prstGeom>
        </p:spPr>
        <p:txBody>
          <a:bodyPr anchor="t" rtlCol="false" tIns="0" lIns="0" bIns="0" rIns="0">
            <a:spAutoFit/>
          </a:bodyPr>
          <a:lstStyle/>
          <a:p>
            <a:pPr algn="ctr">
              <a:lnSpc>
                <a:spcPts val="9630"/>
              </a:lnSpc>
            </a:pPr>
            <a:r>
              <a:rPr lang="en-US" sz="9000" spc="1287">
                <a:solidFill>
                  <a:srgbClr val="E68239"/>
                </a:solidFill>
                <a:latin typeface="Hammersmith One Bold Italics"/>
              </a:rPr>
              <a:t>THANK YOU</a:t>
            </a:r>
          </a:p>
        </p:txBody>
      </p:sp>
      <p:sp>
        <p:nvSpPr>
          <p:cNvPr name="TextBox 6" id="6"/>
          <p:cNvSpPr txBox="true"/>
          <p:nvPr/>
        </p:nvSpPr>
        <p:spPr>
          <a:xfrm rot="0">
            <a:off x="8983087" y="9460615"/>
            <a:ext cx="321826"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11</a:t>
            </a:r>
          </a:p>
        </p:txBody>
      </p:sp>
      <p:sp>
        <p:nvSpPr>
          <p:cNvPr name="TextBox 7" id="7"/>
          <p:cNvSpPr txBox="true"/>
          <p:nvPr/>
        </p:nvSpPr>
        <p:spPr>
          <a:xfrm rot="0">
            <a:off x="532912" y="9460615"/>
            <a:ext cx="1946553"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Monsoon 2023</a:t>
            </a:r>
          </a:p>
        </p:txBody>
      </p:sp>
      <p:sp>
        <p:nvSpPr>
          <p:cNvPr name="TextBox 8" id="8"/>
          <p:cNvSpPr txBox="true"/>
          <p:nvPr/>
        </p:nvSpPr>
        <p:spPr>
          <a:xfrm rot="0">
            <a:off x="6425301" y="6174912"/>
            <a:ext cx="5437399" cy="669798"/>
          </a:xfrm>
          <a:prstGeom prst="rect">
            <a:avLst/>
          </a:prstGeom>
        </p:spPr>
        <p:txBody>
          <a:bodyPr anchor="t" rtlCol="false" tIns="0" lIns="0" bIns="0" rIns="0">
            <a:spAutoFit/>
          </a:bodyPr>
          <a:lstStyle/>
          <a:p>
            <a:pPr algn="ctr">
              <a:lnSpc>
                <a:spcPts val="5136"/>
              </a:lnSpc>
            </a:pPr>
            <a:r>
              <a:rPr lang="en-US" sz="4800" spc="686">
                <a:solidFill>
                  <a:srgbClr val="A47435"/>
                </a:solidFill>
                <a:latin typeface="Hammersmith One"/>
              </a:rPr>
              <a:t>TEAM</a:t>
            </a:r>
          </a:p>
        </p:txBody>
      </p:sp>
      <p:sp>
        <p:nvSpPr>
          <p:cNvPr name="TextBox 9" id="9"/>
          <p:cNvSpPr txBox="true"/>
          <p:nvPr/>
        </p:nvSpPr>
        <p:spPr>
          <a:xfrm rot="0">
            <a:off x="1184412" y="7564350"/>
            <a:ext cx="6872401" cy="593500"/>
          </a:xfrm>
          <a:prstGeom prst="rect">
            <a:avLst/>
          </a:prstGeom>
        </p:spPr>
        <p:txBody>
          <a:bodyPr anchor="t" rtlCol="false" tIns="0" lIns="0" bIns="0" rIns="0">
            <a:spAutoFit/>
          </a:bodyPr>
          <a:lstStyle/>
          <a:p>
            <a:pPr algn="ctr">
              <a:lnSpc>
                <a:spcPts val="4942"/>
              </a:lnSpc>
              <a:spcBef>
                <a:spcPct val="0"/>
              </a:spcBef>
            </a:pPr>
            <a:r>
              <a:rPr lang="en-US" sz="3530">
                <a:solidFill>
                  <a:srgbClr val="000000"/>
                </a:solidFill>
                <a:latin typeface="Hammersmith One"/>
              </a:rPr>
              <a:t>Srihari Bandarupalli : 2021112006</a:t>
            </a:r>
          </a:p>
        </p:txBody>
      </p:sp>
      <p:sp>
        <p:nvSpPr>
          <p:cNvPr name="TextBox 10" id="10"/>
          <p:cNvSpPr txBox="true"/>
          <p:nvPr/>
        </p:nvSpPr>
        <p:spPr>
          <a:xfrm rot="0">
            <a:off x="10698542" y="7559085"/>
            <a:ext cx="6238875" cy="596138"/>
          </a:xfrm>
          <a:prstGeom prst="rect">
            <a:avLst/>
          </a:prstGeom>
        </p:spPr>
        <p:txBody>
          <a:bodyPr anchor="t" rtlCol="false" tIns="0" lIns="0" bIns="0" rIns="0">
            <a:spAutoFit/>
          </a:bodyPr>
          <a:lstStyle/>
          <a:p>
            <a:pPr algn="ctr">
              <a:lnSpc>
                <a:spcPts val="4942"/>
              </a:lnSpc>
              <a:spcBef>
                <a:spcPct val="0"/>
              </a:spcBef>
            </a:pPr>
            <a:r>
              <a:rPr lang="en-US" sz="3530">
                <a:solidFill>
                  <a:srgbClr val="000000"/>
                </a:solidFill>
                <a:latin typeface="Hammersmith One"/>
              </a:rPr>
              <a:t>Jalluri Ram Gopal: 2021102013</a:t>
            </a:r>
          </a:p>
        </p:txBody>
      </p:sp>
      <p:sp>
        <p:nvSpPr>
          <p:cNvPr name="TextBox 11" id="11"/>
          <p:cNvSpPr txBox="true"/>
          <p:nvPr/>
        </p:nvSpPr>
        <p:spPr>
          <a:xfrm rot="0">
            <a:off x="12454045" y="9451090"/>
            <a:ext cx="5110721" cy="479424"/>
          </a:xfrm>
          <a:prstGeom prst="rect">
            <a:avLst/>
          </a:prstGeom>
        </p:spPr>
        <p:txBody>
          <a:bodyPr anchor="t" rtlCol="false" tIns="0" lIns="0" bIns="0" rIns="0">
            <a:spAutoFit/>
          </a:bodyPr>
          <a:lstStyle/>
          <a:p>
            <a:pPr algn="r">
              <a:lnSpc>
                <a:spcPts val="3500"/>
              </a:lnSpc>
              <a:spcBef>
                <a:spcPct val="0"/>
              </a:spcBef>
            </a:pPr>
            <a:r>
              <a:rPr lang="en-US" sz="2500" spc="150">
                <a:solidFill>
                  <a:srgbClr val="9B4819"/>
                </a:solidFill>
                <a:latin typeface="Carlito"/>
              </a:rPr>
              <a:t>November 17th, 2023</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1E8"/>
        </a:solidFill>
      </p:bgPr>
    </p:bg>
    <p:spTree>
      <p:nvGrpSpPr>
        <p:cNvPr id="1" name=""/>
        <p:cNvGrpSpPr/>
        <p:nvPr/>
      </p:nvGrpSpPr>
      <p:grpSpPr>
        <a:xfrm>
          <a:off x="0" y="0"/>
          <a:ext cx="0" cy="0"/>
          <a:chOff x="0" y="0"/>
          <a:chExt cx="0" cy="0"/>
        </a:xfrm>
      </p:grpSpPr>
      <p:sp>
        <p:nvSpPr>
          <p:cNvPr name="TextBox 2" id="2"/>
          <p:cNvSpPr txBox="true"/>
          <p:nvPr/>
        </p:nvSpPr>
        <p:spPr>
          <a:xfrm rot="0">
            <a:off x="1028700" y="1776385"/>
            <a:ext cx="7539594" cy="1004572"/>
          </a:xfrm>
          <a:prstGeom prst="rect">
            <a:avLst/>
          </a:prstGeom>
        </p:spPr>
        <p:txBody>
          <a:bodyPr anchor="t" rtlCol="false" tIns="0" lIns="0" bIns="0" rIns="0">
            <a:spAutoFit/>
          </a:bodyPr>
          <a:lstStyle/>
          <a:p>
            <a:pPr>
              <a:lnSpc>
                <a:spcPts val="7840"/>
              </a:lnSpc>
              <a:spcBef>
                <a:spcPct val="0"/>
              </a:spcBef>
            </a:pPr>
            <a:r>
              <a:rPr lang="en-US" sz="7000">
                <a:solidFill>
                  <a:srgbClr val="9B4819"/>
                </a:solidFill>
                <a:latin typeface="Radley"/>
              </a:rPr>
              <a:t>Agenda</a:t>
            </a:r>
          </a:p>
        </p:txBody>
      </p:sp>
      <p:sp>
        <p:nvSpPr>
          <p:cNvPr name="AutoShape 3" id="3"/>
          <p:cNvSpPr/>
          <p:nvPr/>
        </p:nvSpPr>
        <p:spPr>
          <a:xfrm flipV="true">
            <a:off x="2670318" y="1091683"/>
            <a:ext cx="13516926" cy="11547"/>
          </a:xfrm>
          <a:prstGeom prst="line">
            <a:avLst/>
          </a:prstGeom>
          <a:ln cap="flat" w="19050">
            <a:solidFill>
              <a:srgbClr val="BD8F53"/>
            </a:solidFill>
            <a:prstDash val="solid"/>
            <a:headEnd type="none" len="sm" w="sm"/>
            <a:tailEnd type="none" len="sm" w="sm"/>
          </a:ln>
        </p:spPr>
      </p:sp>
      <p:grpSp>
        <p:nvGrpSpPr>
          <p:cNvPr name="Group 4" id="4"/>
          <p:cNvGrpSpPr/>
          <p:nvPr/>
        </p:nvGrpSpPr>
        <p:grpSpPr>
          <a:xfrm rot="0">
            <a:off x="16852926" y="769194"/>
            <a:ext cx="433466" cy="668073"/>
            <a:chOff x="0" y="0"/>
            <a:chExt cx="577955" cy="890764"/>
          </a:xfrm>
        </p:grpSpPr>
        <p:sp>
          <p:nvSpPr>
            <p:cNvPr name="TextBox 5" id="5"/>
            <p:cNvSpPr txBox="true"/>
            <p:nvPr/>
          </p:nvSpPr>
          <p:spPr>
            <a:xfrm rot="0">
              <a:off x="0" y="-66675"/>
              <a:ext cx="309823" cy="786266"/>
            </a:xfrm>
            <a:prstGeom prst="rect">
              <a:avLst/>
            </a:prstGeom>
          </p:spPr>
          <p:txBody>
            <a:bodyPr anchor="t" rtlCol="false" tIns="0" lIns="0" bIns="0" rIns="0">
              <a:spAutoFit/>
            </a:bodyPr>
            <a:lstStyle/>
            <a:p>
              <a:pPr algn="l" marL="0" indent="0" lvl="0">
                <a:lnSpc>
                  <a:spcPts val="4975"/>
                </a:lnSpc>
                <a:spcBef>
                  <a:spcPct val="0"/>
                </a:spcBef>
              </a:pPr>
              <a:r>
                <a:rPr lang="en-US" sz="3553" spc="-71">
                  <a:solidFill>
                    <a:srgbClr val="F4F1E8"/>
                  </a:solidFill>
                  <a:latin typeface="Radley Bold Italics"/>
                </a:rPr>
                <a:t>R</a:t>
              </a:r>
            </a:p>
          </p:txBody>
        </p:sp>
        <p:sp>
          <p:nvSpPr>
            <p:cNvPr name="TextBox 6" id="6"/>
            <p:cNvSpPr txBox="true"/>
            <p:nvPr/>
          </p:nvSpPr>
          <p:spPr>
            <a:xfrm rot="0">
              <a:off x="268132" y="104497"/>
              <a:ext cx="309823" cy="786266"/>
            </a:xfrm>
            <a:prstGeom prst="rect">
              <a:avLst/>
            </a:prstGeom>
          </p:spPr>
          <p:txBody>
            <a:bodyPr anchor="t" rtlCol="false" tIns="0" lIns="0" bIns="0" rIns="0">
              <a:spAutoFit/>
            </a:bodyPr>
            <a:lstStyle/>
            <a:p>
              <a:pPr algn="l" marL="0" indent="0" lvl="0">
                <a:lnSpc>
                  <a:spcPts val="4975"/>
                </a:lnSpc>
                <a:spcBef>
                  <a:spcPct val="0"/>
                </a:spcBef>
              </a:pPr>
              <a:r>
                <a:rPr lang="en-US" sz="3553" spc="-71">
                  <a:solidFill>
                    <a:srgbClr val="F4F1E8"/>
                  </a:solidFill>
                  <a:latin typeface="Radley Bold Italics"/>
                </a:rPr>
                <a:t>S</a:t>
              </a:r>
            </a:p>
          </p:txBody>
        </p:sp>
      </p:grpSp>
      <p:graphicFrame>
        <p:nvGraphicFramePr>
          <p:cNvPr name="Table 7" id="7"/>
          <p:cNvGraphicFramePr>
            <a:graphicFrameLocks noGrp="true"/>
          </p:cNvGraphicFramePr>
          <p:nvPr/>
        </p:nvGraphicFramePr>
        <p:xfrm>
          <a:off x="1028700" y="2990507"/>
          <a:ext cx="6288102" cy="5737214"/>
        </p:xfrm>
        <a:graphic>
          <a:graphicData uri="http://schemas.openxmlformats.org/drawingml/2006/table">
            <a:tbl>
              <a:tblPr/>
              <a:tblGrid>
                <a:gridCol w="1241394"/>
                <a:gridCol w="3815001"/>
                <a:gridCol w="1231707"/>
              </a:tblGrid>
              <a:tr h="1433219">
                <a:tc>
                  <a:txBody>
                    <a:bodyPr anchor="t" rtlCol="false"/>
                    <a:lstStyle/>
                    <a:p>
                      <a:pPr algn="ctr">
                        <a:lnSpc>
                          <a:spcPts val="4899"/>
                        </a:lnSpc>
                        <a:defRPr/>
                      </a:pPr>
                      <a:r>
                        <a:rPr lang="en-US" sz="3499">
                          <a:solidFill>
                            <a:srgbClr val="9B4819"/>
                          </a:solidFill>
                          <a:latin typeface="Radley Bold Italics"/>
                        </a:rPr>
                        <a:t>i)</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BD8F53"/>
                      </a:solidFill>
                      <a:prstDash val="solid"/>
                      <a:round/>
                      <a:headEnd type="none" w="med" len="med"/>
                      <a:tailEnd type="none" w="med" len="med"/>
                    </a:lnB>
                  </a:tcPr>
                </a:tc>
                <a:tc>
                  <a:txBody>
                    <a:bodyPr anchor="t" rtlCol="false"/>
                    <a:lstStyle/>
                    <a:p>
                      <a:pPr algn="l">
                        <a:lnSpc>
                          <a:spcPts val="2799"/>
                        </a:lnSpc>
                        <a:defRPr/>
                      </a:pPr>
                      <a:r>
                        <a:rPr lang="en-US" sz="1999" spc="139" u="sng">
                          <a:solidFill>
                            <a:srgbClr val="000000"/>
                          </a:solidFill>
                          <a:latin typeface="Carlito"/>
                          <a:hlinkClick r:id="rId2" action="ppaction://hlinksldjump"/>
                        </a:rPr>
                        <a:t>MID PRESENTATION</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19050">
                      <a:solidFill>
                        <a:srgbClr val="BD8F53"/>
                      </a:solidFill>
                      <a:prstDash val="solid"/>
                      <a:round/>
                      <a:headEnd type="none" w="med" len="med"/>
                      <a:tailEnd type="none" w="med" len="med"/>
                    </a:lnB>
                  </a:tcPr>
                </a:tc>
                <a:tc>
                  <a:txBody>
                    <a:bodyPr anchor="t" rtlCol="false"/>
                    <a:lstStyle/>
                    <a:p>
                      <a:pPr algn="l">
                        <a:lnSpc>
                          <a:spcPts val="2799"/>
                        </a:lnSpc>
                        <a:defRPr/>
                      </a:pPr>
                      <a:r>
                        <a:rPr lang="en-US" sz="1999" spc="139">
                          <a:solidFill>
                            <a:srgbClr val="000000"/>
                          </a:solidFill>
                          <a:latin typeface="Breathing"/>
                        </a:rPr>
                        <a:t>3</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19050">
                      <a:solidFill>
                        <a:srgbClr val="BD8F53"/>
                      </a:solidFill>
                      <a:prstDash val="solid"/>
                      <a:round/>
                      <a:headEnd type="none" w="med" len="med"/>
                      <a:tailEnd type="none" w="med" len="med"/>
                    </a:lnB>
                  </a:tcPr>
                </a:tc>
              </a:tr>
              <a:tr h="1437557">
                <a:tc>
                  <a:txBody>
                    <a:bodyPr anchor="t" rtlCol="false"/>
                    <a:lstStyle/>
                    <a:p>
                      <a:pPr algn="ctr">
                        <a:lnSpc>
                          <a:spcPts val="4899"/>
                        </a:lnSpc>
                        <a:defRPr/>
                      </a:pPr>
                      <a:r>
                        <a:rPr lang="en-US" sz="3499">
                          <a:solidFill>
                            <a:srgbClr val="9B4819"/>
                          </a:solidFill>
                          <a:latin typeface="Radley Bold Italics"/>
                        </a:rPr>
                        <a:t>ii)</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BD8F53"/>
                      </a:solidFill>
                      <a:prstDash val="solid"/>
                      <a:round/>
                      <a:headEnd type="none" w="med" len="med"/>
                      <a:tailEnd type="none" w="med" len="med"/>
                    </a:lnT>
                    <a:lnB cmpd="sng" algn="ctr" cap="flat" w="0">
                      <a:solidFill>
                        <a:srgbClr val="BD8F53"/>
                      </a:solidFill>
                      <a:prstDash val="solid"/>
                      <a:round/>
                      <a:headEnd type="none" w="med" len="med"/>
                      <a:tailEnd type="none" w="med" len="med"/>
                    </a:lnB>
                  </a:tcPr>
                </a:tc>
                <a:tc>
                  <a:txBody>
                    <a:bodyPr anchor="t" rtlCol="false"/>
                    <a:lstStyle/>
                    <a:p>
                      <a:pPr algn="l">
                        <a:lnSpc>
                          <a:spcPts val="2799"/>
                        </a:lnSpc>
                        <a:defRPr/>
                      </a:pPr>
                      <a:r>
                        <a:rPr lang="en-US" sz="1999" spc="139" u="sng">
                          <a:solidFill>
                            <a:srgbClr val="000000"/>
                          </a:solidFill>
                          <a:latin typeface="Carlito"/>
                        </a:rPr>
                        <a:t>METHOD AND APPROACH</a:t>
                      </a:r>
                      <a:r>
                        <a:rPr lang="en-US" sz="1999" spc="139" u="sng">
                          <a:solidFill>
                            <a:srgbClr val="000000"/>
                          </a:solidFill>
                          <a:latin typeface="Carlito"/>
                        </a:rPr>
                        <a:t>-I</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19050">
                      <a:solidFill>
                        <a:srgbClr val="BD8F53"/>
                      </a:solidFill>
                      <a:prstDash val="solid"/>
                      <a:round/>
                      <a:headEnd type="none" w="med" len="med"/>
                      <a:tailEnd type="none" w="med" len="med"/>
                    </a:lnT>
                    <a:lnB cmpd="sng" algn="ctr" cap="flat" w="19050">
                      <a:solidFill>
                        <a:srgbClr val="BD8F53"/>
                      </a:solidFill>
                      <a:prstDash val="solid"/>
                      <a:round/>
                      <a:headEnd type="none" w="med" len="med"/>
                      <a:tailEnd type="none" w="med" len="med"/>
                    </a:lnB>
                  </a:tcPr>
                </a:tc>
                <a:tc>
                  <a:txBody>
                    <a:bodyPr anchor="t" rtlCol="false"/>
                    <a:lstStyle/>
                    <a:p>
                      <a:pPr algn="l">
                        <a:lnSpc>
                          <a:spcPts val="2799"/>
                        </a:lnSpc>
                        <a:defRPr/>
                      </a:pPr>
                      <a:r>
                        <a:rPr lang="en-US" sz="1999" spc="139">
                          <a:solidFill>
                            <a:srgbClr val="000000"/>
                          </a:solidFill>
                          <a:latin typeface="Breathing"/>
                        </a:rPr>
                        <a:t>6</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19050">
                      <a:solidFill>
                        <a:srgbClr val="BD8F53"/>
                      </a:solidFill>
                      <a:prstDash val="solid"/>
                      <a:round/>
                      <a:headEnd type="none" w="med" len="med"/>
                      <a:tailEnd type="none" w="med" len="med"/>
                    </a:lnT>
                    <a:lnB cmpd="sng" algn="ctr" cap="flat" w="19050">
                      <a:solidFill>
                        <a:srgbClr val="BD8F53"/>
                      </a:solidFill>
                      <a:prstDash val="solid"/>
                      <a:round/>
                      <a:headEnd type="none" w="med" len="med"/>
                      <a:tailEnd type="none" w="med" len="med"/>
                    </a:lnB>
                  </a:tcPr>
                </a:tc>
              </a:tr>
              <a:tr h="1433219">
                <a:tc>
                  <a:txBody>
                    <a:bodyPr anchor="t" rtlCol="false"/>
                    <a:lstStyle/>
                    <a:p>
                      <a:pPr algn="ctr">
                        <a:lnSpc>
                          <a:spcPts val="4899"/>
                        </a:lnSpc>
                        <a:defRPr/>
                      </a:pPr>
                      <a:r>
                        <a:rPr lang="en-US" sz="3499">
                          <a:solidFill>
                            <a:srgbClr val="9B4819"/>
                          </a:solidFill>
                          <a:latin typeface="Radley Bold Italics"/>
                        </a:rPr>
                        <a:t>iii)</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BD8F53"/>
                      </a:solidFill>
                      <a:prstDash val="solid"/>
                      <a:round/>
                      <a:headEnd type="none" w="med" len="med"/>
                      <a:tailEnd type="none" w="med" len="med"/>
                    </a:lnT>
                    <a:lnB cmpd="sng" algn="ctr" cap="flat" w="0">
                      <a:solidFill>
                        <a:srgbClr val="BD8F53"/>
                      </a:solidFill>
                      <a:prstDash val="solid"/>
                      <a:round/>
                      <a:headEnd type="none" w="med" len="med"/>
                      <a:tailEnd type="none" w="med" len="med"/>
                    </a:lnB>
                  </a:tcPr>
                </a:tc>
                <a:tc>
                  <a:txBody>
                    <a:bodyPr anchor="t" rtlCol="false"/>
                    <a:lstStyle/>
                    <a:p>
                      <a:pPr algn="l">
                        <a:lnSpc>
                          <a:spcPts val="2799"/>
                        </a:lnSpc>
                        <a:defRPr/>
                      </a:pPr>
                      <a:r>
                        <a:rPr lang="en-US" sz="1999" spc="139" u="sng">
                          <a:solidFill>
                            <a:srgbClr val="000000"/>
                          </a:solidFill>
                          <a:latin typeface="Carlito"/>
                        </a:rPr>
                        <a:t>METHOD AND APPROACH-II</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19050">
                      <a:solidFill>
                        <a:srgbClr val="BD8F53"/>
                      </a:solidFill>
                      <a:prstDash val="solid"/>
                      <a:round/>
                      <a:headEnd type="none" w="med" len="med"/>
                      <a:tailEnd type="none" w="med" len="med"/>
                    </a:lnT>
                    <a:lnB cmpd="sng" algn="ctr" cap="flat" w="19050">
                      <a:solidFill>
                        <a:srgbClr val="BD8F53"/>
                      </a:solidFill>
                      <a:prstDash val="solid"/>
                      <a:round/>
                      <a:headEnd type="none" w="med" len="med"/>
                      <a:tailEnd type="none" w="med" len="med"/>
                    </a:lnB>
                  </a:tcPr>
                </a:tc>
                <a:tc>
                  <a:txBody>
                    <a:bodyPr anchor="t" rtlCol="false"/>
                    <a:lstStyle/>
                    <a:p>
                      <a:pPr algn="l">
                        <a:lnSpc>
                          <a:spcPts val="2799"/>
                        </a:lnSpc>
                        <a:defRPr/>
                      </a:pPr>
                      <a:r>
                        <a:rPr lang="en-US" sz="1999" spc="139">
                          <a:solidFill>
                            <a:srgbClr val="000000"/>
                          </a:solidFill>
                          <a:latin typeface="Breathing"/>
                        </a:rPr>
                        <a:t>7</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19050">
                      <a:solidFill>
                        <a:srgbClr val="BD8F53"/>
                      </a:solidFill>
                      <a:prstDash val="solid"/>
                      <a:round/>
                      <a:headEnd type="none" w="med" len="med"/>
                      <a:tailEnd type="none" w="med" len="med"/>
                    </a:lnT>
                    <a:lnB cmpd="sng" algn="ctr" cap="flat" w="19050">
                      <a:solidFill>
                        <a:srgbClr val="BD8F53"/>
                      </a:solidFill>
                      <a:prstDash val="solid"/>
                      <a:round/>
                      <a:headEnd type="none" w="med" len="med"/>
                      <a:tailEnd type="none" w="med" len="med"/>
                    </a:lnB>
                  </a:tcPr>
                </a:tc>
              </a:tr>
              <a:tr h="1433219">
                <a:tc>
                  <a:txBody>
                    <a:bodyPr anchor="t" rtlCol="false"/>
                    <a:lstStyle/>
                    <a:p>
                      <a:pPr algn="ctr">
                        <a:lnSpc>
                          <a:spcPts val="4900"/>
                        </a:lnSpc>
                        <a:defRPr/>
                      </a:pPr>
                      <a:r>
                        <a:rPr lang="en-US" sz="3500">
                          <a:solidFill>
                            <a:srgbClr val="9B4819"/>
                          </a:solidFill>
                          <a:latin typeface="Radley Bold Italics"/>
                        </a:rPr>
                        <a:t>iv)</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BD8F53"/>
                      </a:solidFill>
                      <a:prstDash val="solid"/>
                      <a:round/>
                      <a:headEnd type="none" w="med" len="med"/>
                      <a:tailEnd type="none" w="med" len="med"/>
                    </a:lnT>
                    <a:lnB cmpd="sng" algn="ctr" cap="flat" w="0">
                      <a:solidFill>
                        <a:srgbClr val="BD8F53"/>
                      </a:solidFill>
                      <a:prstDash val="solid"/>
                      <a:round/>
                      <a:headEnd type="none" w="med" len="med"/>
                      <a:tailEnd type="none" w="med" len="med"/>
                    </a:lnB>
                  </a:tcPr>
                </a:tc>
                <a:tc>
                  <a:txBody>
                    <a:bodyPr anchor="t" rtlCol="false"/>
                    <a:lstStyle/>
                    <a:p>
                      <a:pPr algn="l">
                        <a:lnSpc>
                          <a:spcPts val="2799"/>
                        </a:lnSpc>
                        <a:defRPr/>
                      </a:pPr>
                      <a:r>
                        <a:rPr lang="en-US" sz="1999" spc="139" u="sng">
                          <a:solidFill>
                            <a:srgbClr val="000000"/>
                          </a:solidFill>
                          <a:latin typeface="Carlito"/>
                        </a:rPr>
                        <a:t>DATASET</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19050">
                      <a:solidFill>
                        <a:srgbClr val="BD8F53"/>
                      </a:solidFill>
                      <a:prstDash val="solid"/>
                      <a:round/>
                      <a:headEnd type="none" w="med" len="med"/>
                      <a:tailEnd type="none" w="med" len="med"/>
                    </a:lnT>
                    <a:lnB cmpd="sng" algn="ctr" cap="flat" w="19050">
                      <a:solidFill>
                        <a:srgbClr val="BD8F53"/>
                      </a:solidFill>
                      <a:prstDash val="solid"/>
                      <a:round/>
                      <a:headEnd type="none" w="med" len="med"/>
                      <a:tailEnd type="none" w="med" len="med"/>
                    </a:lnB>
                  </a:tcPr>
                </a:tc>
                <a:tc>
                  <a:txBody>
                    <a:bodyPr anchor="t" rtlCol="false"/>
                    <a:lstStyle/>
                    <a:p>
                      <a:pPr algn="l">
                        <a:lnSpc>
                          <a:spcPts val="2799"/>
                        </a:lnSpc>
                        <a:defRPr/>
                      </a:pPr>
                      <a:r>
                        <a:rPr lang="en-US" sz="1999" spc="139">
                          <a:solidFill>
                            <a:srgbClr val="000000"/>
                          </a:solidFill>
                          <a:latin typeface="Breathing"/>
                        </a:rPr>
                        <a:t>8</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19050">
                      <a:solidFill>
                        <a:srgbClr val="BD8F53"/>
                      </a:solidFill>
                      <a:prstDash val="solid"/>
                      <a:round/>
                      <a:headEnd type="none" w="med" len="med"/>
                      <a:tailEnd type="none" w="med" len="med"/>
                    </a:lnT>
                    <a:lnB cmpd="sng" algn="ctr" cap="flat" w="19050">
                      <a:solidFill>
                        <a:srgbClr val="BD8F53"/>
                      </a:solidFill>
                      <a:prstDash val="solid"/>
                      <a:round/>
                      <a:headEnd type="none" w="med" len="med"/>
                      <a:tailEnd type="none" w="med" len="med"/>
                    </a:lnB>
                  </a:tcPr>
                </a:tc>
              </a:tr>
            </a:tbl>
          </a:graphicData>
        </a:graphic>
      </p:graphicFrame>
      <p:graphicFrame>
        <p:nvGraphicFramePr>
          <p:cNvPr name="Table 8" id="8"/>
          <p:cNvGraphicFramePr>
            <a:graphicFrameLocks noGrp="true"/>
          </p:cNvGraphicFramePr>
          <p:nvPr/>
        </p:nvGraphicFramePr>
        <p:xfrm>
          <a:off x="8568294" y="2990507"/>
          <a:ext cx="8117965" cy="5753771"/>
        </p:xfrm>
        <a:graphic>
          <a:graphicData uri="http://schemas.openxmlformats.org/drawingml/2006/table">
            <a:tbl>
              <a:tblPr/>
              <a:tblGrid>
                <a:gridCol w="1593663"/>
                <a:gridCol w="4828398"/>
                <a:gridCol w="1695904"/>
              </a:tblGrid>
              <a:tr h="1459212">
                <a:tc>
                  <a:txBody>
                    <a:bodyPr anchor="t" rtlCol="false"/>
                    <a:lstStyle/>
                    <a:p>
                      <a:pPr algn="ctr">
                        <a:lnSpc>
                          <a:spcPts val="4900"/>
                        </a:lnSpc>
                        <a:defRPr/>
                      </a:pPr>
                      <a:r>
                        <a:rPr lang="en-US" sz="3500">
                          <a:solidFill>
                            <a:srgbClr val="9B4819"/>
                          </a:solidFill>
                          <a:latin typeface="Radley Bold Italics"/>
                        </a:rPr>
                        <a:t>v)</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BD8F53"/>
                      </a:solidFill>
                      <a:prstDash val="solid"/>
                      <a:round/>
                      <a:headEnd type="none" w="med" len="med"/>
                      <a:tailEnd type="none" w="med" len="med"/>
                    </a:lnT>
                    <a:lnB cmpd="sng" algn="ctr" cap="flat" w="0">
                      <a:solidFill>
                        <a:srgbClr val="BD8F53"/>
                      </a:solidFill>
                      <a:prstDash val="solid"/>
                      <a:round/>
                      <a:headEnd type="none" w="med" len="med"/>
                      <a:tailEnd type="none" w="med" len="med"/>
                    </a:lnB>
                  </a:tcPr>
                </a:tc>
                <a:tc>
                  <a:txBody>
                    <a:bodyPr anchor="t" rtlCol="false"/>
                    <a:lstStyle/>
                    <a:p>
                      <a:pPr algn="l">
                        <a:lnSpc>
                          <a:spcPts val="2799"/>
                        </a:lnSpc>
                        <a:defRPr/>
                      </a:pPr>
                      <a:r>
                        <a:rPr lang="en-US" sz="1999" spc="139" u="sng">
                          <a:solidFill>
                            <a:srgbClr val="000000"/>
                          </a:solidFill>
                          <a:latin typeface="Carlito"/>
                        </a:rPr>
                        <a:t>OBSERVATIONS</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BD8F53"/>
                      </a:solidFill>
                      <a:prstDash val="solid"/>
                      <a:round/>
                      <a:headEnd type="none" w="med" len="med"/>
                      <a:tailEnd type="none" w="med" len="med"/>
                    </a:lnT>
                    <a:lnB cmpd="sng" algn="ctr" cap="flat" w="19050">
                      <a:solidFill>
                        <a:srgbClr val="BD8F53"/>
                      </a:solidFill>
                      <a:prstDash val="solid"/>
                      <a:round/>
                      <a:headEnd type="none" w="med" len="med"/>
                      <a:tailEnd type="none" w="med" len="med"/>
                    </a:lnB>
                  </a:tcPr>
                </a:tc>
                <a:tc>
                  <a:txBody>
                    <a:bodyPr anchor="t" rtlCol="false"/>
                    <a:lstStyle/>
                    <a:p>
                      <a:pPr algn="l">
                        <a:lnSpc>
                          <a:spcPts val="2799"/>
                        </a:lnSpc>
                        <a:defRPr/>
                      </a:pPr>
                      <a:r>
                        <a:rPr lang="en-US" sz="1999" spc="139">
                          <a:solidFill>
                            <a:srgbClr val="000000"/>
                          </a:solidFill>
                          <a:latin typeface="Breathing"/>
                        </a:rPr>
                        <a:t>9</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BD8F53"/>
                      </a:solidFill>
                      <a:prstDash val="solid"/>
                      <a:round/>
                      <a:headEnd type="none" w="med" len="med"/>
                      <a:tailEnd type="none" w="med" len="med"/>
                    </a:lnT>
                    <a:lnB cmpd="sng" algn="ctr" cap="flat" w="19050">
                      <a:solidFill>
                        <a:srgbClr val="BD8F53"/>
                      </a:solidFill>
                      <a:prstDash val="solid"/>
                      <a:round/>
                      <a:headEnd type="none" w="med" len="med"/>
                      <a:tailEnd type="none" w="med" len="med"/>
                    </a:lnB>
                  </a:tcPr>
                </a:tc>
              </a:tr>
              <a:tr h="1414151">
                <a:tc>
                  <a:txBody>
                    <a:bodyPr anchor="t" rtlCol="false"/>
                    <a:lstStyle/>
                    <a:p>
                      <a:pPr algn="ctr">
                        <a:lnSpc>
                          <a:spcPts val="4900"/>
                        </a:lnSpc>
                        <a:defRPr/>
                      </a:pPr>
                      <a:r>
                        <a:rPr lang="en-US" sz="3500">
                          <a:solidFill>
                            <a:srgbClr val="9B4819"/>
                          </a:solidFill>
                          <a:latin typeface="Radley Bold Italics"/>
                        </a:rPr>
                        <a:t>vi)</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BD8F53"/>
                      </a:solidFill>
                      <a:prstDash val="solid"/>
                      <a:round/>
                      <a:headEnd type="none" w="med" len="med"/>
                      <a:tailEnd type="none" w="med" len="med"/>
                    </a:lnT>
                    <a:lnB cmpd="sng" algn="ctr" cap="flat" w="0">
                      <a:solidFill>
                        <a:srgbClr val="BD8F53"/>
                      </a:solidFill>
                      <a:prstDash val="solid"/>
                      <a:round/>
                      <a:headEnd type="none" w="med" len="med"/>
                      <a:tailEnd type="none" w="med" len="med"/>
                    </a:lnB>
                  </a:tcPr>
                </a:tc>
                <a:tc>
                  <a:txBody>
                    <a:bodyPr anchor="t" rtlCol="false"/>
                    <a:lstStyle/>
                    <a:p>
                      <a:pPr algn="l">
                        <a:lnSpc>
                          <a:spcPts val="2799"/>
                        </a:lnSpc>
                        <a:defRPr/>
                      </a:pPr>
                      <a:r>
                        <a:rPr lang="en-US" sz="1999" spc="139" u="sng">
                          <a:solidFill>
                            <a:srgbClr val="000000"/>
                          </a:solidFill>
                          <a:latin typeface="Carlito"/>
                        </a:rPr>
                        <a:t>METHOD AND APPROACH-III</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BD8F53"/>
                      </a:solidFill>
                      <a:prstDash val="solid"/>
                      <a:round/>
                      <a:headEnd type="none" w="med" len="med"/>
                      <a:tailEnd type="none" w="med" len="med"/>
                    </a:lnT>
                    <a:lnB cmpd="sng" algn="ctr" cap="flat" w="19050">
                      <a:solidFill>
                        <a:srgbClr val="BD8F53"/>
                      </a:solidFill>
                      <a:prstDash val="solid"/>
                      <a:round/>
                      <a:headEnd type="none" w="med" len="med"/>
                      <a:tailEnd type="none" w="med" len="med"/>
                    </a:lnB>
                  </a:tcPr>
                </a:tc>
                <a:tc>
                  <a:txBody>
                    <a:bodyPr anchor="t" rtlCol="false"/>
                    <a:lstStyle/>
                    <a:p>
                      <a:pPr algn="l">
                        <a:lnSpc>
                          <a:spcPts val="2799"/>
                        </a:lnSpc>
                        <a:defRPr/>
                      </a:pPr>
                      <a:r>
                        <a:rPr lang="en-US" sz="1999" spc="139">
                          <a:solidFill>
                            <a:srgbClr val="000000"/>
                          </a:solidFill>
                          <a:latin typeface="Breathing"/>
                        </a:rPr>
                        <a:t>11</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BD8F53"/>
                      </a:solidFill>
                      <a:prstDash val="solid"/>
                      <a:round/>
                      <a:headEnd type="none" w="med" len="med"/>
                      <a:tailEnd type="none" w="med" len="med"/>
                    </a:lnT>
                    <a:lnB cmpd="sng" algn="ctr" cap="flat" w="19050">
                      <a:solidFill>
                        <a:srgbClr val="BD8F53"/>
                      </a:solidFill>
                      <a:prstDash val="solid"/>
                      <a:round/>
                      <a:headEnd type="none" w="med" len="med"/>
                      <a:tailEnd type="none" w="med" len="med"/>
                    </a:lnB>
                  </a:tcPr>
                </a:tc>
              </a:tr>
              <a:tr h="1480775">
                <a:tc>
                  <a:txBody>
                    <a:bodyPr anchor="t" rtlCol="false"/>
                    <a:lstStyle/>
                    <a:p>
                      <a:pPr algn="ctr">
                        <a:lnSpc>
                          <a:spcPts val="4900"/>
                        </a:lnSpc>
                        <a:defRPr/>
                      </a:pPr>
                      <a:r>
                        <a:rPr lang="en-US" sz="3500">
                          <a:solidFill>
                            <a:srgbClr val="9B4819"/>
                          </a:solidFill>
                          <a:latin typeface="Radley Bold Italics"/>
                        </a:rPr>
                        <a:t>vii)</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FFFFFF"/>
                      </a:solidFill>
                      <a:prstDash val="solid"/>
                      <a:round/>
                      <a:headEnd type="none" w="med" len="med"/>
                      <a:tailEnd type="none" w="med" len="med"/>
                    </a:lnB>
                  </a:tcPr>
                </a:tc>
                <a:tc>
                  <a:txBody>
                    <a:bodyPr anchor="t" rtlCol="false"/>
                    <a:lstStyle/>
                    <a:p>
                      <a:pPr algn="l">
                        <a:lnSpc>
                          <a:spcPts val="2799"/>
                        </a:lnSpc>
                        <a:defRPr/>
                      </a:pPr>
                      <a:r>
                        <a:rPr lang="en-US" sz="1999" spc="139" u="sng">
                          <a:solidFill>
                            <a:srgbClr val="000000"/>
                          </a:solidFill>
                          <a:latin typeface="Carlito"/>
                        </a:rPr>
                        <a:t>METHOD AND APPROACH-IV</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BD8F53"/>
                      </a:solidFill>
                      <a:prstDash val="solid"/>
                      <a:round/>
                      <a:headEnd type="none" w="med" len="med"/>
                      <a:tailEnd type="none" w="med" len="med"/>
                    </a:lnT>
                    <a:lnB cmpd="sng" algn="ctr" cap="flat" w="19050">
                      <a:solidFill>
                        <a:srgbClr val="BD8F53"/>
                      </a:solidFill>
                      <a:prstDash val="solid"/>
                      <a:round/>
                      <a:headEnd type="none" w="med" len="med"/>
                      <a:tailEnd type="none" w="med" len="med"/>
                    </a:lnB>
                  </a:tcPr>
                </a:tc>
                <a:tc>
                  <a:txBody>
                    <a:bodyPr anchor="t" rtlCol="false"/>
                    <a:lstStyle/>
                    <a:p>
                      <a:pPr algn="l">
                        <a:lnSpc>
                          <a:spcPts val="2799"/>
                        </a:lnSpc>
                        <a:defRPr/>
                      </a:pPr>
                      <a:r>
                        <a:rPr lang="en-US" sz="1999" spc="139">
                          <a:solidFill>
                            <a:srgbClr val="000000"/>
                          </a:solidFill>
                          <a:latin typeface="Breathing"/>
                        </a:rPr>
                        <a:t>14</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BD8F53"/>
                      </a:solidFill>
                      <a:prstDash val="solid"/>
                      <a:round/>
                      <a:headEnd type="none" w="med" len="med"/>
                      <a:tailEnd type="none" w="med" len="med"/>
                    </a:lnT>
                    <a:lnB cmpd="sng" algn="ctr" cap="flat" w="19050">
                      <a:solidFill>
                        <a:srgbClr val="BD8F53"/>
                      </a:solidFill>
                      <a:prstDash val="solid"/>
                      <a:round/>
                      <a:headEnd type="none" w="med" len="med"/>
                      <a:tailEnd type="none" w="med" len="med"/>
                    </a:lnB>
                  </a:tcPr>
                </a:tc>
              </a:tr>
              <a:tr h="1399632">
                <a:tc>
                  <a:txBody>
                    <a:bodyPr anchor="t" rtlCol="false"/>
                    <a:lstStyle/>
                    <a:p>
                      <a:pPr algn="ctr">
                        <a:lnSpc>
                          <a:spcPts val="4900"/>
                        </a:lnSpc>
                        <a:defRPr/>
                      </a:pPr>
                      <a:r>
                        <a:rPr lang="en-US" sz="3500">
                          <a:solidFill>
                            <a:srgbClr val="9B4819"/>
                          </a:solidFill>
                          <a:latin typeface="Radley Bold Italics"/>
                        </a:rPr>
                        <a:t>viii)</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BD8F53"/>
                      </a:solidFill>
                      <a:prstDash val="solid"/>
                      <a:round/>
                      <a:headEnd type="none" w="med" len="med"/>
                      <a:tailEnd type="none" w="med" len="med"/>
                    </a:lnT>
                    <a:lnB cmpd="sng" algn="ctr" cap="flat" w="0">
                      <a:solidFill>
                        <a:srgbClr val="BD8F53"/>
                      </a:solidFill>
                      <a:prstDash val="solid"/>
                      <a:round/>
                      <a:headEnd type="none" w="med" len="med"/>
                      <a:tailEnd type="none" w="med" len="med"/>
                    </a:lnB>
                  </a:tcPr>
                </a:tc>
                <a:tc>
                  <a:txBody>
                    <a:bodyPr anchor="t" rtlCol="false"/>
                    <a:lstStyle/>
                    <a:p>
                      <a:pPr algn="l">
                        <a:lnSpc>
                          <a:spcPts val="2799"/>
                        </a:lnSpc>
                        <a:defRPr/>
                      </a:pPr>
                      <a:r>
                        <a:rPr lang="en-US" sz="1999" spc="139" u="sng">
                          <a:solidFill>
                            <a:srgbClr val="000000"/>
                          </a:solidFill>
                          <a:latin typeface="Carlito"/>
                        </a:rPr>
                        <a:t>REFERENCES</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BD8F53"/>
                      </a:solidFill>
                      <a:prstDash val="solid"/>
                      <a:round/>
                      <a:headEnd type="none" w="med" len="med"/>
                      <a:tailEnd type="none" w="med" len="med"/>
                    </a:lnT>
                    <a:lnB cmpd="sng" algn="ctr" cap="flat" w="19050">
                      <a:solidFill>
                        <a:srgbClr val="BD8F53"/>
                      </a:solidFill>
                      <a:prstDash val="solid"/>
                      <a:round/>
                      <a:headEnd type="none" w="med" len="med"/>
                      <a:tailEnd type="none" w="med" len="med"/>
                    </a:lnB>
                  </a:tcPr>
                </a:tc>
                <a:tc>
                  <a:txBody>
                    <a:bodyPr anchor="t" rtlCol="false"/>
                    <a:lstStyle/>
                    <a:p>
                      <a:pPr algn="l">
                        <a:lnSpc>
                          <a:spcPts val="2799"/>
                        </a:lnSpc>
                        <a:defRPr/>
                      </a:pPr>
                      <a:r>
                        <a:rPr lang="en-US" sz="1999" spc="139">
                          <a:solidFill>
                            <a:srgbClr val="000000"/>
                          </a:solidFill>
                          <a:latin typeface="Breathing"/>
                        </a:rPr>
                        <a:t>10</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BD8F53"/>
                      </a:solidFill>
                      <a:prstDash val="solid"/>
                      <a:round/>
                      <a:headEnd type="none" w="med" len="med"/>
                      <a:tailEnd type="none" w="med" len="med"/>
                    </a:lnT>
                    <a:lnB cmpd="sng" algn="ctr" cap="flat" w="19050">
                      <a:solidFill>
                        <a:srgbClr val="BD8F53"/>
                      </a:solidFill>
                      <a:prstDash val="solid"/>
                      <a:round/>
                      <a:headEnd type="none" w="med" len="med"/>
                      <a:tailEnd type="none" w="med" len="med"/>
                    </a:lnB>
                  </a:tcPr>
                </a:tc>
              </a:tr>
            </a:tbl>
          </a:graphicData>
        </a:graphic>
      </p:graphicFrame>
      <p:sp>
        <p:nvSpPr>
          <p:cNvPr name="Freeform 9" id="9"/>
          <p:cNvSpPr/>
          <p:nvPr/>
        </p:nvSpPr>
        <p:spPr>
          <a:xfrm flipH="false" flipV="false" rot="0">
            <a:off x="16686260" y="468023"/>
            <a:ext cx="1200265" cy="1228271"/>
          </a:xfrm>
          <a:custGeom>
            <a:avLst/>
            <a:gdLst/>
            <a:ahLst/>
            <a:cxnLst/>
            <a:rect r="r" b="b" t="t" l="l"/>
            <a:pathLst>
              <a:path h="1228271" w="1200265">
                <a:moveTo>
                  <a:pt x="0" y="0"/>
                </a:moveTo>
                <a:lnTo>
                  <a:pt x="1200264" y="0"/>
                </a:lnTo>
                <a:lnTo>
                  <a:pt x="1200264" y="1228271"/>
                </a:lnTo>
                <a:lnTo>
                  <a:pt x="0" y="1228271"/>
                </a:lnTo>
                <a:lnTo>
                  <a:pt x="0" y="0"/>
                </a:lnTo>
                <a:close/>
              </a:path>
            </a:pathLst>
          </a:custGeom>
          <a:blipFill>
            <a:blip r:embed="rId3"/>
            <a:stretch>
              <a:fillRect l="0" t="0" r="0" b="0"/>
            </a:stretch>
          </a:blipFill>
        </p:spPr>
      </p:sp>
      <p:sp>
        <p:nvSpPr>
          <p:cNvPr name="AutoShape 10" id="10"/>
          <p:cNvSpPr/>
          <p:nvPr/>
        </p:nvSpPr>
        <p:spPr>
          <a:xfrm>
            <a:off x="742303" y="9214192"/>
            <a:ext cx="16803394" cy="34583"/>
          </a:xfrm>
          <a:prstGeom prst="line">
            <a:avLst/>
          </a:prstGeom>
          <a:ln cap="flat" w="19050">
            <a:solidFill>
              <a:srgbClr val="BD8F53"/>
            </a:solidFill>
            <a:prstDash val="solid"/>
            <a:headEnd type="none" len="sm" w="sm"/>
            <a:tailEnd type="none" len="sm" w="sm"/>
          </a:ln>
        </p:spPr>
      </p:sp>
      <p:sp>
        <p:nvSpPr>
          <p:cNvPr name="TextBox 11" id="11"/>
          <p:cNvSpPr txBox="true"/>
          <p:nvPr/>
        </p:nvSpPr>
        <p:spPr>
          <a:xfrm rot="0">
            <a:off x="9063514" y="9460615"/>
            <a:ext cx="160972"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2</a:t>
            </a:r>
          </a:p>
        </p:txBody>
      </p:sp>
      <p:sp>
        <p:nvSpPr>
          <p:cNvPr name="TextBox 12" id="12"/>
          <p:cNvSpPr txBox="true"/>
          <p:nvPr/>
        </p:nvSpPr>
        <p:spPr>
          <a:xfrm rot="0">
            <a:off x="532912" y="9460615"/>
            <a:ext cx="1946553"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Monsoon 2023</a:t>
            </a:r>
          </a:p>
        </p:txBody>
      </p:sp>
      <p:sp>
        <p:nvSpPr>
          <p:cNvPr name="TextBox 13" id="13"/>
          <p:cNvSpPr txBox="true"/>
          <p:nvPr/>
        </p:nvSpPr>
        <p:spPr>
          <a:xfrm rot="0">
            <a:off x="12454045" y="9451090"/>
            <a:ext cx="5110721" cy="479424"/>
          </a:xfrm>
          <a:prstGeom prst="rect">
            <a:avLst/>
          </a:prstGeom>
        </p:spPr>
        <p:txBody>
          <a:bodyPr anchor="t" rtlCol="false" tIns="0" lIns="0" bIns="0" rIns="0">
            <a:spAutoFit/>
          </a:bodyPr>
          <a:lstStyle/>
          <a:p>
            <a:pPr algn="r">
              <a:lnSpc>
                <a:spcPts val="3500"/>
              </a:lnSpc>
              <a:spcBef>
                <a:spcPct val="0"/>
              </a:spcBef>
            </a:pPr>
            <a:r>
              <a:rPr lang="en-US" sz="2500" spc="150">
                <a:solidFill>
                  <a:srgbClr val="9B4819"/>
                </a:solidFill>
                <a:latin typeface="Carlito"/>
              </a:rPr>
              <a:t>November 17th, 2023</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1E8"/>
        </a:solidFill>
      </p:bgPr>
    </p:bg>
    <p:spTree>
      <p:nvGrpSpPr>
        <p:cNvPr id="1" name=""/>
        <p:cNvGrpSpPr/>
        <p:nvPr/>
      </p:nvGrpSpPr>
      <p:grpSpPr>
        <a:xfrm>
          <a:off x="0" y="0"/>
          <a:ext cx="0" cy="0"/>
          <a:chOff x="0" y="0"/>
          <a:chExt cx="0" cy="0"/>
        </a:xfrm>
      </p:grpSpPr>
      <p:sp>
        <p:nvSpPr>
          <p:cNvPr name="AutoShape 2" id="2"/>
          <p:cNvSpPr/>
          <p:nvPr/>
        </p:nvSpPr>
        <p:spPr>
          <a:xfrm>
            <a:off x="742303" y="9214192"/>
            <a:ext cx="16803394" cy="34583"/>
          </a:xfrm>
          <a:prstGeom prst="line">
            <a:avLst/>
          </a:prstGeom>
          <a:ln cap="flat" w="19050">
            <a:solidFill>
              <a:srgbClr val="BD8F53"/>
            </a:solidFill>
            <a:prstDash val="solid"/>
            <a:headEnd type="none" len="sm" w="sm"/>
            <a:tailEnd type="none" len="sm" w="sm"/>
          </a:ln>
        </p:spPr>
      </p:sp>
      <p:sp>
        <p:nvSpPr>
          <p:cNvPr name="Freeform 3" id="3"/>
          <p:cNvSpPr/>
          <p:nvPr/>
        </p:nvSpPr>
        <p:spPr>
          <a:xfrm flipH="false" flipV="false" rot="0">
            <a:off x="16686260" y="468023"/>
            <a:ext cx="1200265" cy="1228271"/>
          </a:xfrm>
          <a:custGeom>
            <a:avLst/>
            <a:gdLst/>
            <a:ahLst/>
            <a:cxnLst/>
            <a:rect r="r" b="b" t="t" l="l"/>
            <a:pathLst>
              <a:path h="1228271" w="1200265">
                <a:moveTo>
                  <a:pt x="0" y="0"/>
                </a:moveTo>
                <a:lnTo>
                  <a:pt x="1200264" y="0"/>
                </a:lnTo>
                <a:lnTo>
                  <a:pt x="1200264" y="1228271"/>
                </a:lnTo>
                <a:lnTo>
                  <a:pt x="0" y="1228271"/>
                </a:lnTo>
                <a:lnTo>
                  <a:pt x="0" y="0"/>
                </a:lnTo>
                <a:close/>
              </a:path>
            </a:pathLst>
          </a:custGeom>
          <a:blipFill>
            <a:blip r:embed="rId2"/>
            <a:stretch>
              <a:fillRect l="0" t="0" r="0" b="0"/>
            </a:stretch>
          </a:blipFill>
        </p:spPr>
      </p:sp>
      <p:sp>
        <p:nvSpPr>
          <p:cNvPr name="AutoShape 4" id="4"/>
          <p:cNvSpPr/>
          <p:nvPr/>
        </p:nvSpPr>
        <p:spPr>
          <a:xfrm>
            <a:off x="742283" y="1082158"/>
            <a:ext cx="15444961" cy="9525"/>
          </a:xfrm>
          <a:prstGeom prst="line">
            <a:avLst/>
          </a:prstGeom>
          <a:ln cap="flat" w="19050">
            <a:solidFill>
              <a:srgbClr val="BD8F53"/>
            </a:solidFill>
            <a:prstDash val="solid"/>
            <a:headEnd type="none" len="sm" w="sm"/>
            <a:tailEnd type="none" len="sm" w="sm"/>
          </a:ln>
        </p:spPr>
      </p:sp>
      <p:sp>
        <p:nvSpPr>
          <p:cNvPr name="Freeform 5" id="5"/>
          <p:cNvSpPr/>
          <p:nvPr/>
        </p:nvSpPr>
        <p:spPr>
          <a:xfrm flipH="false" flipV="false" rot="0">
            <a:off x="1028700" y="3038695"/>
            <a:ext cx="7184634" cy="3798875"/>
          </a:xfrm>
          <a:custGeom>
            <a:avLst/>
            <a:gdLst/>
            <a:ahLst/>
            <a:cxnLst/>
            <a:rect r="r" b="b" t="t" l="l"/>
            <a:pathLst>
              <a:path h="3798875" w="7184634">
                <a:moveTo>
                  <a:pt x="0" y="0"/>
                </a:moveTo>
                <a:lnTo>
                  <a:pt x="7184634" y="0"/>
                </a:lnTo>
                <a:lnTo>
                  <a:pt x="7184634" y="3798876"/>
                </a:lnTo>
                <a:lnTo>
                  <a:pt x="0" y="3798876"/>
                </a:lnTo>
                <a:lnTo>
                  <a:pt x="0" y="0"/>
                </a:lnTo>
                <a:close/>
              </a:path>
            </a:pathLst>
          </a:custGeom>
          <a:blipFill>
            <a:blip r:embed="rId3"/>
            <a:stretch>
              <a:fillRect l="0" t="0" r="0" b="0"/>
            </a:stretch>
          </a:blipFill>
        </p:spPr>
      </p:sp>
      <p:sp>
        <p:nvSpPr>
          <p:cNvPr name="Freeform 6" id="6"/>
          <p:cNvSpPr/>
          <p:nvPr/>
        </p:nvSpPr>
        <p:spPr>
          <a:xfrm flipH="false" flipV="false" rot="0">
            <a:off x="8464764" y="3193751"/>
            <a:ext cx="9240889" cy="3030242"/>
          </a:xfrm>
          <a:custGeom>
            <a:avLst/>
            <a:gdLst/>
            <a:ahLst/>
            <a:cxnLst/>
            <a:rect r="r" b="b" t="t" l="l"/>
            <a:pathLst>
              <a:path h="3030242" w="9240889">
                <a:moveTo>
                  <a:pt x="0" y="0"/>
                </a:moveTo>
                <a:lnTo>
                  <a:pt x="9240890" y="0"/>
                </a:lnTo>
                <a:lnTo>
                  <a:pt x="9240890" y="3030241"/>
                </a:lnTo>
                <a:lnTo>
                  <a:pt x="0" y="3030241"/>
                </a:lnTo>
                <a:lnTo>
                  <a:pt x="0" y="0"/>
                </a:lnTo>
                <a:close/>
              </a:path>
            </a:pathLst>
          </a:custGeom>
          <a:blipFill>
            <a:blip r:embed="rId4"/>
            <a:stretch>
              <a:fillRect l="0" t="0" r="0" b="0"/>
            </a:stretch>
          </a:blipFill>
        </p:spPr>
      </p:sp>
      <p:sp>
        <p:nvSpPr>
          <p:cNvPr name="TextBox 7" id="7"/>
          <p:cNvSpPr txBox="true"/>
          <p:nvPr/>
        </p:nvSpPr>
        <p:spPr>
          <a:xfrm rot="0">
            <a:off x="742278" y="1970104"/>
            <a:ext cx="13048334" cy="1004572"/>
          </a:xfrm>
          <a:prstGeom prst="rect">
            <a:avLst/>
          </a:prstGeom>
        </p:spPr>
        <p:txBody>
          <a:bodyPr anchor="t" rtlCol="false" tIns="0" lIns="0" bIns="0" rIns="0">
            <a:spAutoFit/>
          </a:bodyPr>
          <a:lstStyle/>
          <a:p>
            <a:pPr>
              <a:lnSpc>
                <a:spcPts val="7840"/>
              </a:lnSpc>
              <a:spcBef>
                <a:spcPct val="0"/>
              </a:spcBef>
            </a:pPr>
            <a:r>
              <a:rPr lang="en-US" sz="7000">
                <a:solidFill>
                  <a:srgbClr val="9B4819"/>
                </a:solidFill>
                <a:latin typeface="Radley"/>
              </a:rPr>
              <a:t>Hindi Example (20 s)</a:t>
            </a:r>
          </a:p>
        </p:txBody>
      </p:sp>
      <p:sp>
        <p:nvSpPr>
          <p:cNvPr name="TextBox 8" id="8"/>
          <p:cNvSpPr txBox="true"/>
          <p:nvPr/>
        </p:nvSpPr>
        <p:spPr>
          <a:xfrm rot="0">
            <a:off x="9063514" y="9460615"/>
            <a:ext cx="160972"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3</a:t>
            </a:r>
          </a:p>
        </p:txBody>
      </p:sp>
      <p:sp>
        <p:nvSpPr>
          <p:cNvPr name="TextBox 9" id="9"/>
          <p:cNvSpPr txBox="true"/>
          <p:nvPr/>
        </p:nvSpPr>
        <p:spPr>
          <a:xfrm rot="0">
            <a:off x="742278" y="372773"/>
            <a:ext cx="2629990"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i) Mid Presentation</a:t>
            </a:r>
          </a:p>
        </p:txBody>
      </p:sp>
      <p:sp>
        <p:nvSpPr>
          <p:cNvPr name="TextBox 10" id="10"/>
          <p:cNvSpPr txBox="true"/>
          <p:nvPr/>
        </p:nvSpPr>
        <p:spPr>
          <a:xfrm rot="0">
            <a:off x="3112495" y="6999496"/>
            <a:ext cx="3017044" cy="580390"/>
          </a:xfrm>
          <a:prstGeom prst="rect">
            <a:avLst/>
          </a:prstGeom>
        </p:spPr>
        <p:txBody>
          <a:bodyPr anchor="t" rtlCol="false" tIns="0" lIns="0" bIns="0" rIns="0">
            <a:spAutoFit/>
          </a:bodyPr>
          <a:lstStyle/>
          <a:p>
            <a:pPr algn="ctr">
              <a:lnSpc>
                <a:spcPts val="4759"/>
              </a:lnSpc>
            </a:pPr>
            <a:r>
              <a:rPr lang="en-US" sz="3399">
                <a:solidFill>
                  <a:srgbClr val="9B4819"/>
                </a:solidFill>
                <a:latin typeface="Canva Sans"/>
              </a:rPr>
              <a:t>Pitch Contour </a:t>
            </a:r>
          </a:p>
        </p:txBody>
      </p:sp>
      <p:sp>
        <p:nvSpPr>
          <p:cNvPr name="TextBox 11" id="11"/>
          <p:cNvSpPr txBox="true"/>
          <p:nvPr/>
        </p:nvSpPr>
        <p:spPr>
          <a:xfrm rot="0">
            <a:off x="11953163" y="6999496"/>
            <a:ext cx="2264092" cy="580390"/>
          </a:xfrm>
          <a:prstGeom prst="rect">
            <a:avLst/>
          </a:prstGeom>
        </p:spPr>
        <p:txBody>
          <a:bodyPr anchor="t" rtlCol="false" tIns="0" lIns="0" bIns="0" rIns="0">
            <a:spAutoFit/>
          </a:bodyPr>
          <a:lstStyle/>
          <a:p>
            <a:pPr algn="ctr">
              <a:lnSpc>
                <a:spcPts val="4759"/>
              </a:lnSpc>
            </a:pPr>
            <a:r>
              <a:rPr lang="en-US" sz="3399">
                <a:solidFill>
                  <a:srgbClr val="9B4819"/>
                </a:solidFill>
                <a:latin typeface="Canva Sans"/>
              </a:rPr>
              <a:t>Prosogram</a:t>
            </a:r>
          </a:p>
        </p:txBody>
      </p:sp>
      <p:sp>
        <p:nvSpPr>
          <p:cNvPr name="TextBox 12" id="12"/>
          <p:cNvSpPr txBox="true"/>
          <p:nvPr/>
        </p:nvSpPr>
        <p:spPr>
          <a:xfrm rot="0">
            <a:off x="1028700" y="8182113"/>
            <a:ext cx="16676954" cy="685800"/>
          </a:xfrm>
          <a:prstGeom prst="rect">
            <a:avLst/>
          </a:prstGeom>
        </p:spPr>
        <p:txBody>
          <a:bodyPr anchor="t" rtlCol="false" tIns="0" lIns="0" bIns="0" rIns="0">
            <a:spAutoFit/>
          </a:bodyPr>
          <a:lstStyle/>
          <a:p>
            <a:pPr marL="863599" indent="-431800" lvl="1">
              <a:lnSpc>
                <a:spcPts val="4799"/>
              </a:lnSpc>
              <a:buFont typeface="Arial"/>
              <a:buChar char="•"/>
            </a:pPr>
            <a:r>
              <a:rPr lang="en-US" sz="3999">
                <a:solidFill>
                  <a:srgbClr val="000000"/>
                </a:solidFill>
                <a:latin typeface="Carlito"/>
              </a:rPr>
              <a:t>We have quantized the Pitch Contour into H,M and L to create a Prosogram</a:t>
            </a:r>
          </a:p>
        </p:txBody>
      </p:sp>
      <p:sp>
        <p:nvSpPr>
          <p:cNvPr name="TextBox 13" id="13"/>
          <p:cNvSpPr txBox="true"/>
          <p:nvPr/>
        </p:nvSpPr>
        <p:spPr>
          <a:xfrm rot="0">
            <a:off x="532912" y="9460615"/>
            <a:ext cx="1946553"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Monsoon 2023</a:t>
            </a:r>
          </a:p>
        </p:txBody>
      </p:sp>
      <p:sp>
        <p:nvSpPr>
          <p:cNvPr name="TextBox 14" id="14"/>
          <p:cNvSpPr txBox="true"/>
          <p:nvPr/>
        </p:nvSpPr>
        <p:spPr>
          <a:xfrm rot="0">
            <a:off x="12454045" y="9451090"/>
            <a:ext cx="5110721" cy="479424"/>
          </a:xfrm>
          <a:prstGeom prst="rect">
            <a:avLst/>
          </a:prstGeom>
        </p:spPr>
        <p:txBody>
          <a:bodyPr anchor="t" rtlCol="false" tIns="0" lIns="0" bIns="0" rIns="0">
            <a:spAutoFit/>
          </a:bodyPr>
          <a:lstStyle/>
          <a:p>
            <a:pPr algn="r">
              <a:lnSpc>
                <a:spcPts val="3500"/>
              </a:lnSpc>
              <a:spcBef>
                <a:spcPct val="0"/>
              </a:spcBef>
            </a:pPr>
            <a:r>
              <a:rPr lang="en-US" sz="2500" spc="150">
                <a:solidFill>
                  <a:srgbClr val="9B4819"/>
                </a:solidFill>
                <a:latin typeface="Carlito"/>
              </a:rPr>
              <a:t>November 17th, 2023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1E8"/>
        </a:solidFill>
      </p:bgPr>
    </p:bg>
    <p:spTree>
      <p:nvGrpSpPr>
        <p:cNvPr id="1" name=""/>
        <p:cNvGrpSpPr/>
        <p:nvPr/>
      </p:nvGrpSpPr>
      <p:grpSpPr>
        <a:xfrm>
          <a:off x="0" y="0"/>
          <a:ext cx="0" cy="0"/>
          <a:chOff x="0" y="0"/>
          <a:chExt cx="0" cy="0"/>
        </a:xfrm>
      </p:grpSpPr>
      <p:sp>
        <p:nvSpPr>
          <p:cNvPr name="AutoShape 2" id="2"/>
          <p:cNvSpPr/>
          <p:nvPr/>
        </p:nvSpPr>
        <p:spPr>
          <a:xfrm>
            <a:off x="742283" y="1082158"/>
            <a:ext cx="15444961" cy="9525"/>
          </a:xfrm>
          <a:prstGeom prst="line">
            <a:avLst/>
          </a:prstGeom>
          <a:ln cap="flat" w="19050">
            <a:solidFill>
              <a:srgbClr val="BD8F53"/>
            </a:solidFill>
            <a:prstDash val="solid"/>
            <a:headEnd type="none" len="sm" w="sm"/>
            <a:tailEnd type="none" len="sm" w="sm"/>
          </a:ln>
        </p:spPr>
      </p:sp>
      <p:sp>
        <p:nvSpPr>
          <p:cNvPr name="Freeform 3" id="3"/>
          <p:cNvSpPr/>
          <p:nvPr/>
        </p:nvSpPr>
        <p:spPr>
          <a:xfrm flipH="false" flipV="false" rot="0">
            <a:off x="16686260" y="468023"/>
            <a:ext cx="1200265" cy="1228271"/>
          </a:xfrm>
          <a:custGeom>
            <a:avLst/>
            <a:gdLst/>
            <a:ahLst/>
            <a:cxnLst/>
            <a:rect r="r" b="b" t="t" l="l"/>
            <a:pathLst>
              <a:path h="1228271" w="1200265">
                <a:moveTo>
                  <a:pt x="0" y="0"/>
                </a:moveTo>
                <a:lnTo>
                  <a:pt x="1200264" y="0"/>
                </a:lnTo>
                <a:lnTo>
                  <a:pt x="1200264" y="1228271"/>
                </a:lnTo>
                <a:lnTo>
                  <a:pt x="0" y="1228271"/>
                </a:lnTo>
                <a:lnTo>
                  <a:pt x="0" y="0"/>
                </a:lnTo>
                <a:close/>
              </a:path>
            </a:pathLst>
          </a:custGeom>
          <a:blipFill>
            <a:blip r:embed="rId2"/>
            <a:stretch>
              <a:fillRect l="0" t="0" r="0" b="0"/>
            </a:stretch>
          </a:blipFill>
        </p:spPr>
      </p:sp>
      <p:sp>
        <p:nvSpPr>
          <p:cNvPr name="AutoShape 4" id="4"/>
          <p:cNvSpPr/>
          <p:nvPr/>
        </p:nvSpPr>
        <p:spPr>
          <a:xfrm>
            <a:off x="742303" y="9214192"/>
            <a:ext cx="16803394" cy="34583"/>
          </a:xfrm>
          <a:prstGeom prst="line">
            <a:avLst/>
          </a:prstGeom>
          <a:ln cap="flat" w="19050">
            <a:solidFill>
              <a:srgbClr val="BD8F53"/>
            </a:solidFill>
            <a:prstDash val="solid"/>
            <a:headEnd type="none" len="sm" w="sm"/>
            <a:tailEnd type="none" len="sm" w="sm"/>
          </a:ln>
        </p:spPr>
      </p:sp>
      <p:sp>
        <p:nvSpPr>
          <p:cNvPr name="TextBox 5" id="5"/>
          <p:cNvSpPr txBox="true"/>
          <p:nvPr/>
        </p:nvSpPr>
        <p:spPr>
          <a:xfrm rot="0">
            <a:off x="742278" y="1969463"/>
            <a:ext cx="7722487" cy="1004572"/>
          </a:xfrm>
          <a:prstGeom prst="rect">
            <a:avLst/>
          </a:prstGeom>
        </p:spPr>
        <p:txBody>
          <a:bodyPr anchor="t" rtlCol="false" tIns="0" lIns="0" bIns="0" rIns="0">
            <a:spAutoFit/>
          </a:bodyPr>
          <a:lstStyle/>
          <a:p>
            <a:pPr>
              <a:lnSpc>
                <a:spcPts val="7840"/>
              </a:lnSpc>
              <a:spcBef>
                <a:spcPct val="0"/>
              </a:spcBef>
            </a:pPr>
            <a:r>
              <a:rPr lang="en-US" sz="7000">
                <a:solidFill>
                  <a:srgbClr val="9B4819"/>
                </a:solidFill>
                <a:latin typeface="Radley"/>
              </a:rPr>
              <a:t>Till Mid evaluation</a:t>
            </a:r>
          </a:p>
        </p:txBody>
      </p:sp>
      <p:sp>
        <p:nvSpPr>
          <p:cNvPr name="TextBox 6" id="6"/>
          <p:cNvSpPr txBox="true"/>
          <p:nvPr/>
        </p:nvSpPr>
        <p:spPr>
          <a:xfrm rot="0">
            <a:off x="1315220" y="3903363"/>
            <a:ext cx="15657560" cy="4286250"/>
          </a:xfrm>
          <a:prstGeom prst="rect">
            <a:avLst/>
          </a:prstGeom>
        </p:spPr>
        <p:txBody>
          <a:bodyPr anchor="t" rtlCol="false" tIns="0" lIns="0" bIns="0" rIns="0">
            <a:spAutoFit/>
          </a:bodyPr>
          <a:lstStyle/>
          <a:p>
            <a:pPr marL="863599" indent="-431800" lvl="1">
              <a:lnSpc>
                <a:spcPts val="4799"/>
              </a:lnSpc>
              <a:buFont typeface="Arial"/>
              <a:buChar char="•"/>
            </a:pPr>
            <a:r>
              <a:rPr lang="en-US" sz="3999">
                <a:solidFill>
                  <a:srgbClr val="000000"/>
                </a:solidFill>
                <a:latin typeface="Carlito"/>
              </a:rPr>
              <a:t>Up until the mid-evaluation, our primary focus was to find some trends in prosogram which will help us detect the punctuations in the telugu audio files.</a:t>
            </a:r>
          </a:p>
          <a:p>
            <a:pPr>
              <a:lnSpc>
                <a:spcPts val="4799"/>
              </a:lnSpc>
            </a:pPr>
          </a:p>
          <a:p>
            <a:pPr marL="863599" indent="-431800" lvl="1">
              <a:lnSpc>
                <a:spcPts val="4799"/>
              </a:lnSpc>
              <a:buFont typeface="Arial"/>
              <a:buChar char="•"/>
            </a:pPr>
            <a:r>
              <a:rPr lang="en-US" sz="3999">
                <a:solidFill>
                  <a:srgbClr val="000000"/>
                </a:solidFill>
                <a:latin typeface="Carlito"/>
              </a:rPr>
              <a:t>But the main problem we faced with telugu data was that there were too many variations in the prosogram even within a word, which made it vary difficult to observe any trends manually</a:t>
            </a:r>
          </a:p>
        </p:txBody>
      </p:sp>
      <p:sp>
        <p:nvSpPr>
          <p:cNvPr name="TextBox 7" id="7"/>
          <p:cNvSpPr txBox="true"/>
          <p:nvPr/>
        </p:nvSpPr>
        <p:spPr>
          <a:xfrm rot="0">
            <a:off x="9063514" y="9460615"/>
            <a:ext cx="160972"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4</a:t>
            </a:r>
          </a:p>
        </p:txBody>
      </p:sp>
      <p:sp>
        <p:nvSpPr>
          <p:cNvPr name="TextBox 8" id="8"/>
          <p:cNvSpPr txBox="true"/>
          <p:nvPr/>
        </p:nvSpPr>
        <p:spPr>
          <a:xfrm rot="0">
            <a:off x="532912" y="9460615"/>
            <a:ext cx="1946553"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Monsoon 2023</a:t>
            </a:r>
          </a:p>
        </p:txBody>
      </p:sp>
      <p:sp>
        <p:nvSpPr>
          <p:cNvPr name="TextBox 9" id="9"/>
          <p:cNvSpPr txBox="true"/>
          <p:nvPr/>
        </p:nvSpPr>
        <p:spPr>
          <a:xfrm rot="0">
            <a:off x="742278" y="372773"/>
            <a:ext cx="2629990"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i) Mid Presentation</a:t>
            </a:r>
          </a:p>
        </p:txBody>
      </p:sp>
      <p:sp>
        <p:nvSpPr>
          <p:cNvPr name="TextBox 10" id="10"/>
          <p:cNvSpPr txBox="true"/>
          <p:nvPr/>
        </p:nvSpPr>
        <p:spPr>
          <a:xfrm rot="0">
            <a:off x="12454045" y="9451090"/>
            <a:ext cx="5110721" cy="479424"/>
          </a:xfrm>
          <a:prstGeom prst="rect">
            <a:avLst/>
          </a:prstGeom>
        </p:spPr>
        <p:txBody>
          <a:bodyPr anchor="t" rtlCol="false" tIns="0" lIns="0" bIns="0" rIns="0">
            <a:spAutoFit/>
          </a:bodyPr>
          <a:lstStyle/>
          <a:p>
            <a:pPr algn="r">
              <a:lnSpc>
                <a:spcPts val="3500"/>
              </a:lnSpc>
              <a:spcBef>
                <a:spcPct val="0"/>
              </a:spcBef>
            </a:pPr>
            <a:r>
              <a:rPr lang="en-US" sz="2500" spc="150">
                <a:solidFill>
                  <a:srgbClr val="9B4819"/>
                </a:solidFill>
                <a:latin typeface="Carlito"/>
              </a:rPr>
              <a:t>November 17th, 2023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1E8"/>
        </a:solidFill>
      </p:bgPr>
    </p:bg>
    <p:spTree>
      <p:nvGrpSpPr>
        <p:cNvPr id="1" name=""/>
        <p:cNvGrpSpPr/>
        <p:nvPr/>
      </p:nvGrpSpPr>
      <p:grpSpPr>
        <a:xfrm>
          <a:off x="0" y="0"/>
          <a:ext cx="0" cy="0"/>
          <a:chOff x="0" y="0"/>
          <a:chExt cx="0" cy="0"/>
        </a:xfrm>
      </p:grpSpPr>
      <p:sp>
        <p:nvSpPr>
          <p:cNvPr name="AutoShape 2" id="2"/>
          <p:cNvSpPr/>
          <p:nvPr/>
        </p:nvSpPr>
        <p:spPr>
          <a:xfrm>
            <a:off x="742303" y="9214192"/>
            <a:ext cx="16803394" cy="34583"/>
          </a:xfrm>
          <a:prstGeom prst="line">
            <a:avLst/>
          </a:prstGeom>
          <a:ln cap="flat" w="19050">
            <a:solidFill>
              <a:srgbClr val="BD8F53"/>
            </a:solidFill>
            <a:prstDash val="solid"/>
            <a:headEnd type="none" len="sm" w="sm"/>
            <a:tailEnd type="none" len="sm" w="sm"/>
          </a:ln>
        </p:spPr>
      </p:sp>
      <p:sp>
        <p:nvSpPr>
          <p:cNvPr name="Freeform 3" id="3"/>
          <p:cNvSpPr/>
          <p:nvPr/>
        </p:nvSpPr>
        <p:spPr>
          <a:xfrm flipH="false" flipV="false" rot="0">
            <a:off x="16686260" y="468023"/>
            <a:ext cx="1200265" cy="1228271"/>
          </a:xfrm>
          <a:custGeom>
            <a:avLst/>
            <a:gdLst/>
            <a:ahLst/>
            <a:cxnLst/>
            <a:rect r="r" b="b" t="t" l="l"/>
            <a:pathLst>
              <a:path h="1228271" w="1200265">
                <a:moveTo>
                  <a:pt x="0" y="0"/>
                </a:moveTo>
                <a:lnTo>
                  <a:pt x="1200264" y="0"/>
                </a:lnTo>
                <a:lnTo>
                  <a:pt x="1200264" y="1228271"/>
                </a:lnTo>
                <a:lnTo>
                  <a:pt x="0" y="1228271"/>
                </a:lnTo>
                <a:lnTo>
                  <a:pt x="0" y="0"/>
                </a:lnTo>
                <a:close/>
              </a:path>
            </a:pathLst>
          </a:custGeom>
          <a:blipFill>
            <a:blip r:embed="rId2"/>
            <a:stretch>
              <a:fillRect l="0" t="0" r="0" b="0"/>
            </a:stretch>
          </a:blipFill>
        </p:spPr>
      </p:sp>
      <p:sp>
        <p:nvSpPr>
          <p:cNvPr name="AutoShape 4" id="4"/>
          <p:cNvSpPr/>
          <p:nvPr/>
        </p:nvSpPr>
        <p:spPr>
          <a:xfrm>
            <a:off x="742283" y="1082158"/>
            <a:ext cx="15444961" cy="9525"/>
          </a:xfrm>
          <a:prstGeom prst="line">
            <a:avLst/>
          </a:prstGeom>
          <a:ln cap="flat" w="19050">
            <a:solidFill>
              <a:srgbClr val="BD8F53"/>
            </a:solidFill>
            <a:prstDash val="solid"/>
            <a:headEnd type="none" len="sm" w="sm"/>
            <a:tailEnd type="none" len="sm" w="sm"/>
          </a:ln>
        </p:spPr>
      </p:sp>
      <p:sp>
        <p:nvSpPr>
          <p:cNvPr name="Freeform 5" id="5"/>
          <p:cNvSpPr/>
          <p:nvPr/>
        </p:nvSpPr>
        <p:spPr>
          <a:xfrm flipH="false" flipV="false" rot="0">
            <a:off x="1028700" y="2972020"/>
            <a:ext cx="7184634" cy="3798875"/>
          </a:xfrm>
          <a:custGeom>
            <a:avLst/>
            <a:gdLst/>
            <a:ahLst/>
            <a:cxnLst/>
            <a:rect r="r" b="b" t="t" l="l"/>
            <a:pathLst>
              <a:path h="3798875" w="7184634">
                <a:moveTo>
                  <a:pt x="0" y="0"/>
                </a:moveTo>
                <a:lnTo>
                  <a:pt x="7184634" y="0"/>
                </a:lnTo>
                <a:lnTo>
                  <a:pt x="7184634" y="3798876"/>
                </a:lnTo>
                <a:lnTo>
                  <a:pt x="0" y="3798876"/>
                </a:lnTo>
                <a:lnTo>
                  <a:pt x="0" y="0"/>
                </a:lnTo>
                <a:close/>
              </a:path>
            </a:pathLst>
          </a:custGeom>
          <a:blipFill>
            <a:blip r:embed="rId3"/>
            <a:stretch>
              <a:fillRect l="0" t="0" r="0" b="0"/>
            </a:stretch>
          </a:blipFill>
        </p:spPr>
      </p:sp>
      <p:sp>
        <p:nvSpPr>
          <p:cNvPr name="Freeform 6" id="6"/>
          <p:cNvSpPr/>
          <p:nvPr/>
        </p:nvSpPr>
        <p:spPr>
          <a:xfrm flipH="false" flipV="false" rot="0">
            <a:off x="9367177" y="2972020"/>
            <a:ext cx="6365898" cy="3798875"/>
          </a:xfrm>
          <a:custGeom>
            <a:avLst/>
            <a:gdLst/>
            <a:ahLst/>
            <a:cxnLst/>
            <a:rect r="r" b="b" t="t" l="l"/>
            <a:pathLst>
              <a:path h="3798875" w="6365898">
                <a:moveTo>
                  <a:pt x="0" y="0"/>
                </a:moveTo>
                <a:lnTo>
                  <a:pt x="6365898" y="0"/>
                </a:lnTo>
                <a:lnTo>
                  <a:pt x="6365898" y="3798876"/>
                </a:lnTo>
                <a:lnTo>
                  <a:pt x="0" y="3798876"/>
                </a:lnTo>
                <a:lnTo>
                  <a:pt x="0" y="0"/>
                </a:lnTo>
                <a:close/>
              </a:path>
            </a:pathLst>
          </a:custGeom>
          <a:blipFill>
            <a:blip r:embed="rId4"/>
            <a:stretch>
              <a:fillRect l="0" t="0" r="0" b="0"/>
            </a:stretch>
          </a:blipFill>
        </p:spPr>
      </p:sp>
      <p:sp>
        <p:nvSpPr>
          <p:cNvPr name="TextBox 7" id="7"/>
          <p:cNvSpPr txBox="true"/>
          <p:nvPr/>
        </p:nvSpPr>
        <p:spPr>
          <a:xfrm rot="0">
            <a:off x="742278" y="1970104"/>
            <a:ext cx="13048334" cy="1004572"/>
          </a:xfrm>
          <a:prstGeom prst="rect">
            <a:avLst/>
          </a:prstGeom>
        </p:spPr>
        <p:txBody>
          <a:bodyPr anchor="t" rtlCol="false" tIns="0" lIns="0" bIns="0" rIns="0">
            <a:spAutoFit/>
          </a:bodyPr>
          <a:lstStyle/>
          <a:p>
            <a:pPr>
              <a:lnSpc>
                <a:spcPts val="7840"/>
              </a:lnSpc>
              <a:spcBef>
                <a:spcPct val="0"/>
              </a:spcBef>
            </a:pPr>
            <a:r>
              <a:rPr lang="en-US" sz="7000">
                <a:solidFill>
                  <a:srgbClr val="9B4819"/>
                </a:solidFill>
                <a:latin typeface="Radley"/>
              </a:rPr>
              <a:t>Telugu Example</a:t>
            </a:r>
          </a:p>
        </p:txBody>
      </p:sp>
      <p:sp>
        <p:nvSpPr>
          <p:cNvPr name="TextBox 8" id="8"/>
          <p:cNvSpPr txBox="true"/>
          <p:nvPr/>
        </p:nvSpPr>
        <p:spPr>
          <a:xfrm rot="0">
            <a:off x="9063514" y="9460615"/>
            <a:ext cx="160972"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5</a:t>
            </a:r>
          </a:p>
        </p:txBody>
      </p:sp>
      <p:sp>
        <p:nvSpPr>
          <p:cNvPr name="TextBox 9" id="9"/>
          <p:cNvSpPr txBox="true"/>
          <p:nvPr/>
        </p:nvSpPr>
        <p:spPr>
          <a:xfrm rot="0">
            <a:off x="3112495" y="6999496"/>
            <a:ext cx="3017044" cy="580390"/>
          </a:xfrm>
          <a:prstGeom prst="rect">
            <a:avLst/>
          </a:prstGeom>
        </p:spPr>
        <p:txBody>
          <a:bodyPr anchor="t" rtlCol="false" tIns="0" lIns="0" bIns="0" rIns="0">
            <a:spAutoFit/>
          </a:bodyPr>
          <a:lstStyle/>
          <a:p>
            <a:pPr algn="ctr">
              <a:lnSpc>
                <a:spcPts val="4759"/>
              </a:lnSpc>
            </a:pPr>
            <a:r>
              <a:rPr lang="en-US" sz="3399">
                <a:solidFill>
                  <a:srgbClr val="9B4819"/>
                </a:solidFill>
                <a:latin typeface="Canva Sans"/>
              </a:rPr>
              <a:t>Pitch Contour </a:t>
            </a:r>
          </a:p>
        </p:txBody>
      </p:sp>
      <p:sp>
        <p:nvSpPr>
          <p:cNvPr name="TextBox 10" id="10"/>
          <p:cNvSpPr txBox="true"/>
          <p:nvPr/>
        </p:nvSpPr>
        <p:spPr>
          <a:xfrm rot="0">
            <a:off x="11418080" y="6999496"/>
            <a:ext cx="2264092" cy="580390"/>
          </a:xfrm>
          <a:prstGeom prst="rect">
            <a:avLst/>
          </a:prstGeom>
        </p:spPr>
        <p:txBody>
          <a:bodyPr anchor="t" rtlCol="false" tIns="0" lIns="0" bIns="0" rIns="0">
            <a:spAutoFit/>
          </a:bodyPr>
          <a:lstStyle/>
          <a:p>
            <a:pPr algn="ctr">
              <a:lnSpc>
                <a:spcPts val="4759"/>
              </a:lnSpc>
            </a:pPr>
            <a:r>
              <a:rPr lang="en-US" sz="3399">
                <a:solidFill>
                  <a:srgbClr val="9B4819"/>
                </a:solidFill>
                <a:latin typeface="Canva Sans"/>
              </a:rPr>
              <a:t>Prosogram</a:t>
            </a:r>
          </a:p>
        </p:txBody>
      </p:sp>
      <p:sp>
        <p:nvSpPr>
          <p:cNvPr name="TextBox 11" id="11"/>
          <p:cNvSpPr txBox="true"/>
          <p:nvPr/>
        </p:nvSpPr>
        <p:spPr>
          <a:xfrm rot="0">
            <a:off x="1028700" y="8182113"/>
            <a:ext cx="16676954" cy="685800"/>
          </a:xfrm>
          <a:prstGeom prst="rect">
            <a:avLst/>
          </a:prstGeom>
        </p:spPr>
        <p:txBody>
          <a:bodyPr anchor="t" rtlCol="false" tIns="0" lIns="0" bIns="0" rIns="0">
            <a:spAutoFit/>
          </a:bodyPr>
          <a:lstStyle/>
          <a:p>
            <a:pPr marL="863599" indent="-431800" lvl="1">
              <a:lnSpc>
                <a:spcPts val="4799"/>
              </a:lnSpc>
              <a:buFont typeface="Arial"/>
              <a:buChar char="•"/>
            </a:pPr>
            <a:r>
              <a:rPr lang="en-US" sz="3999">
                <a:solidFill>
                  <a:srgbClr val="000000"/>
                </a:solidFill>
                <a:latin typeface="Carlito"/>
              </a:rPr>
              <a:t>We have quantized the Pitch Contour into H,M and L to create a Prosogram</a:t>
            </a:r>
          </a:p>
        </p:txBody>
      </p:sp>
      <p:sp>
        <p:nvSpPr>
          <p:cNvPr name="TextBox 12" id="12"/>
          <p:cNvSpPr txBox="true"/>
          <p:nvPr/>
        </p:nvSpPr>
        <p:spPr>
          <a:xfrm rot="0">
            <a:off x="532912" y="9460615"/>
            <a:ext cx="1946553"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Monsoon 2023</a:t>
            </a:r>
          </a:p>
        </p:txBody>
      </p:sp>
      <p:sp>
        <p:nvSpPr>
          <p:cNvPr name="TextBox 13" id="13"/>
          <p:cNvSpPr txBox="true"/>
          <p:nvPr/>
        </p:nvSpPr>
        <p:spPr>
          <a:xfrm rot="0">
            <a:off x="742278" y="372773"/>
            <a:ext cx="2629990"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i) Mid Presentation</a:t>
            </a:r>
          </a:p>
        </p:txBody>
      </p:sp>
      <p:sp>
        <p:nvSpPr>
          <p:cNvPr name="TextBox 14" id="14"/>
          <p:cNvSpPr txBox="true"/>
          <p:nvPr/>
        </p:nvSpPr>
        <p:spPr>
          <a:xfrm rot="0">
            <a:off x="12454045" y="9451090"/>
            <a:ext cx="5110721" cy="479424"/>
          </a:xfrm>
          <a:prstGeom prst="rect">
            <a:avLst/>
          </a:prstGeom>
        </p:spPr>
        <p:txBody>
          <a:bodyPr anchor="t" rtlCol="false" tIns="0" lIns="0" bIns="0" rIns="0">
            <a:spAutoFit/>
          </a:bodyPr>
          <a:lstStyle/>
          <a:p>
            <a:pPr algn="r">
              <a:lnSpc>
                <a:spcPts val="3500"/>
              </a:lnSpc>
              <a:spcBef>
                <a:spcPct val="0"/>
              </a:spcBef>
            </a:pPr>
            <a:r>
              <a:rPr lang="en-US" sz="2500" spc="150">
                <a:solidFill>
                  <a:srgbClr val="9B4819"/>
                </a:solidFill>
                <a:latin typeface="Carlito"/>
              </a:rPr>
              <a:t>November 17th, 2023</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1E8"/>
        </a:solidFill>
      </p:bgPr>
    </p:bg>
    <p:spTree>
      <p:nvGrpSpPr>
        <p:cNvPr id="1" name=""/>
        <p:cNvGrpSpPr/>
        <p:nvPr/>
      </p:nvGrpSpPr>
      <p:grpSpPr>
        <a:xfrm>
          <a:off x="0" y="0"/>
          <a:ext cx="0" cy="0"/>
          <a:chOff x="0" y="0"/>
          <a:chExt cx="0" cy="0"/>
        </a:xfrm>
      </p:grpSpPr>
      <p:grpSp>
        <p:nvGrpSpPr>
          <p:cNvPr name="Group 2" id="2"/>
          <p:cNvGrpSpPr/>
          <p:nvPr/>
        </p:nvGrpSpPr>
        <p:grpSpPr>
          <a:xfrm rot="0">
            <a:off x="16852926" y="769194"/>
            <a:ext cx="433466" cy="668073"/>
            <a:chOff x="0" y="0"/>
            <a:chExt cx="577955" cy="890764"/>
          </a:xfrm>
        </p:grpSpPr>
        <p:sp>
          <p:nvSpPr>
            <p:cNvPr name="TextBox 3" id="3"/>
            <p:cNvSpPr txBox="true"/>
            <p:nvPr/>
          </p:nvSpPr>
          <p:spPr>
            <a:xfrm rot="0">
              <a:off x="0" y="-66675"/>
              <a:ext cx="309823" cy="786266"/>
            </a:xfrm>
            <a:prstGeom prst="rect">
              <a:avLst/>
            </a:prstGeom>
          </p:spPr>
          <p:txBody>
            <a:bodyPr anchor="t" rtlCol="false" tIns="0" lIns="0" bIns="0" rIns="0">
              <a:spAutoFit/>
            </a:bodyPr>
            <a:lstStyle/>
            <a:p>
              <a:pPr algn="l" marL="0" indent="0" lvl="0">
                <a:lnSpc>
                  <a:spcPts val="4975"/>
                </a:lnSpc>
                <a:spcBef>
                  <a:spcPct val="0"/>
                </a:spcBef>
              </a:pPr>
              <a:r>
                <a:rPr lang="en-US" sz="3553" spc="-71">
                  <a:solidFill>
                    <a:srgbClr val="F4F1E8"/>
                  </a:solidFill>
                  <a:latin typeface="Radley Bold Italics"/>
                </a:rPr>
                <a:t>R</a:t>
              </a:r>
            </a:p>
          </p:txBody>
        </p:sp>
        <p:sp>
          <p:nvSpPr>
            <p:cNvPr name="TextBox 4" id="4"/>
            <p:cNvSpPr txBox="true"/>
            <p:nvPr/>
          </p:nvSpPr>
          <p:spPr>
            <a:xfrm rot="0">
              <a:off x="268132" y="104497"/>
              <a:ext cx="309823" cy="786266"/>
            </a:xfrm>
            <a:prstGeom prst="rect">
              <a:avLst/>
            </a:prstGeom>
          </p:spPr>
          <p:txBody>
            <a:bodyPr anchor="t" rtlCol="false" tIns="0" lIns="0" bIns="0" rIns="0">
              <a:spAutoFit/>
            </a:bodyPr>
            <a:lstStyle/>
            <a:p>
              <a:pPr algn="l" marL="0" indent="0" lvl="0">
                <a:lnSpc>
                  <a:spcPts val="4975"/>
                </a:lnSpc>
                <a:spcBef>
                  <a:spcPct val="0"/>
                </a:spcBef>
              </a:pPr>
              <a:r>
                <a:rPr lang="en-US" sz="3553" spc="-71">
                  <a:solidFill>
                    <a:srgbClr val="F4F1E8"/>
                  </a:solidFill>
                  <a:latin typeface="Radley Bold Italics"/>
                </a:rPr>
                <a:t>S</a:t>
              </a:r>
            </a:p>
          </p:txBody>
        </p:sp>
      </p:grpSp>
      <p:sp>
        <p:nvSpPr>
          <p:cNvPr name="Freeform 5" id="5"/>
          <p:cNvSpPr/>
          <p:nvPr/>
        </p:nvSpPr>
        <p:spPr>
          <a:xfrm flipH="false" flipV="false" rot="0">
            <a:off x="8806964" y="4236680"/>
            <a:ext cx="674072" cy="654462"/>
          </a:xfrm>
          <a:custGeom>
            <a:avLst/>
            <a:gdLst/>
            <a:ahLst/>
            <a:cxnLst/>
            <a:rect r="r" b="b" t="t" l="l"/>
            <a:pathLst>
              <a:path h="654462" w="674072">
                <a:moveTo>
                  <a:pt x="0" y="0"/>
                </a:moveTo>
                <a:lnTo>
                  <a:pt x="674072" y="0"/>
                </a:lnTo>
                <a:lnTo>
                  <a:pt x="674072" y="654462"/>
                </a:lnTo>
                <a:lnTo>
                  <a:pt x="0" y="654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750518" y="4194596"/>
            <a:ext cx="738629" cy="738629"/>
          </a:xfrm>
          <a:custGeom>
            <a:avLst/>
            <a:gdLst/>
            <a:ahLst/>
            <a:cxnLst/>
            <a:rect r="r" b="b" t="t" l="l"/>
            <a:pathLst>
              <a:path h="738629" w="738629">
                <a:moveTo>
                  <a:pt x="0" y="0"/>
                </a:moveTo>
                <a:lnTo>
                  <a:pt x="738630" y="0"/>
                </a:lnTo>
                <a:lnTo>
                  <a:pt x="738630" y="738630"/>
                </a:lnTo>
                <a:lnTo>
                  <a:pt x="0" y="7386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2807048" y="4255730"/>
            <a:ext cx="736271" cy="654462"/>
            <a:chOff x="0" y="0"/>
            <a:chExt cx="981694" cy="872617"/>
          </a:xfrm>
        </p:grpSpPr>
        <p:sp>
          <p:nvSpPr>
            <p:cNvPr name="Freeform 8" id="8"/>
            <p:cNvSpPr/>
            <p:nvPr/>
          </p:nvSpPr>
          <p:spPr>
            <a:xfrm flipH="false" flipV="false" rot="0">
              <a:off x="0" y="0"/>
              <a:ext cx="981694" cy="872617"/>
            </a:xfrm>
            <a:custGeom>
              <a:avLst/>
              <a:gdLst/>
              <a:ahLst/>
              <a:cxnLst/>
              <a:rect r="r" b="b" t="t" l="l"/>
              <a:pathLst>
                <a:path h="872617" w="981694">
                  <a:moveTo>
                    <a:pt x="0" y="0"/>
                  </a:moveTo>
                  <a:lnTo>
                    <a:pt x="981694" y="0"/>
                  </a:lnTo>
                  <a:lnTo>
                    <a:pt x="981694" y="872617"/>
                  </a:lnTo>
                  <a:lnTo>
                    <a:pt x="0" y="872617"/>
                  </a:lnTo>
                  <a:lnTo>
                    <a:pt x="0" y="0"/>
                  </a:lnTo>
                  <a:close/>
                </a:path>
              </a:pathLst>
            </a:custGeom>
            <a:blipFill>
              <a:blip r:embed="rId6">
                <a:extLst>
                  <a:ext uri="{96DAC541-7B7A-43D3-8B79-37D633B846F1}">
                    <asvg:svgBlip xmlns:asvg="http://schemas.microsoft.com/office/drawing/2016/SVG/main" r:embed="rId7"/>
                  </a:ext>
                </a:extLst>
              </a:blip>
              <a:stretch>
                <a:fillRect l="0" t="-82" r="0" b="-82"/>
              </a:stretch>
            </a:blipFill>
          </p:spPr>
        </p:sp>
        <p:sp>
          <p:nvSpPr>
            <p:cNvPr name="Freeform 9" id="9"/>
            <p:cNvSpPr/>
            <p:nvPr/>
          </p:nvSpPr>
          <p:spPr>
            <a:xfrm flipH="false" flipV="false" rot="0">
              <a:off x="280488" y="171155"/>
              <a:ext cx="420718" cy="403124"/>
            </a:xfrm>
            <a:custGeom>
              <a:avLst/>
              <a:gdLst/>
              <a:ahLst/>
              <a:cxnLst/>
              <a:rect r="r" b="b" t="t" l="l"/>
              <a:pathLst>
                <a:path h="403124" w="420718">
                  <a:moveTo>
                    <a:pt x="0" y="0"/>
                  </a:moveTo>
                  <a:lnTo>
                    <a:pt x="420718" y="0"/>
                  </a:lnTo>
                  <a:lnTo>
                    <a:pt x="420718" y="403124"/>
                  </a:lnTo>
                  <a:lnTo>
                    <a:pt x="0" y="4031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AutoShape 10" id="10"/>
          <p:cNvSpPr/>
          <p:nvPr/>
        </p:nvSpPr>
        <p:spPr>
          <a:xfrm>
            <a:off x="742303" y="9214192"/>
            <a:ext cx="16803394" cy="34583"/>
          </a:xfrm>
          <a:prstGeom prst="line">
            <a:avLst/>
          </a:prstGeom>
          <a:ln cap="flat" w="19050">
            <a:solidFill>
              <a:srgbClr val="BD8F53"/>
            </a:solidFill>
            <a:prstDash val="solid"/>
            <a:headEnd type="none" len="sm" w="sm"/>
            <a:tailEnd type="none" len="sm" w="sm"/>
          </a:ln>
        </p:spPr>
      </p:sp>
      <p:sp>
        <p:nvSpPr>
          <p:cNvPr name="Freeform 11" id="11"/>
          <p:cNvSpPr/>
          <p:nvPr/>
        </p:nvSpPr>
        <p:spPr>
          <a:xfrm flipH="false" flipV="false" rot="0">
            <a:off x="16686260" y="468023"/>
            <a:ext cx="1200265" cy="1228271"/>
          </a:xfrm>
          <a:custGeom>
            <a:avLst/>
            <a:gdLst/>
            <a:ahLst/>
            <a:cxnLst/>
            <a:rect r="r" b="b" t="t" l="l"/>
            <a:pathLst>
              <a:path h="1228271" w="1200265">
                <a:moveTo>
                  <a:pt x="0" y="0"/>
                </a:moveTo>
                <a:lnTo>
                  <a:pt x="1200264" y="0"/>
                </a:lnTo>
                <a:lnTo>
                  <a:pt x="1200264" y="1228271"/>
                </a:lnTo>
                <a:lnTo>
                  <a:pt x="0" y="1228271"/>
                </a:lnTo>
                <a:lnTo>
                  <a:pt x="0" y="0"/>
                </a:lnTo>
                <a:close/>
              </a:path>
            </a:pathLst>
          </a:custGeom>
          <a:blipFill>
            <a:blip r:embed="rId10"/>
            <a:stretch>
              <a:fillRect l="0" t="0" r="0" b="0"/>
            </a:stretch>
          </a:blipFill>
        </p:spPr>
      </p:sp>
      <p:sp>
        <p:nvSpPr>
          <p:cNvPr name="AutoShape 12" id="12"/>
          <p:cNvSpPr/>
          <p:nvPr/>
        </p:nvSpPr>
        <p:spPr>
          <a:xfrm>
            <a:off x="742283" y="1082158"/>
            <a:ext cx="15444961" cy="9525"/>
          </a:xfrm>
          <a:prstGeom prst="line">
            <a:avLst/>
          </a:prstGeom>
          <a:ln cap="flat" w="19050">
            <a:solidFill>
              <a:srgbClr val="BD8F53"/>
            </a:solidFill>
            <a:prstDash val="solid"/>
            <a:headEnd type="none" len="sm" w="sm"/>
            <a:tailEnd type="none" len="sm" w="sm"/>
          </a:ln>
        </p:spPr>
      </p:sp>
      <p:sp>
        <p:nvSpPr>
          <p:cNvPr name="TextBox 13" id="13"/>
          <p:cNvSpPr txBox="true"/>
          <p:nvPr/>
        </p:nvSpPr>
        <p:spPr>
          <a:xfrm rot="0">
            <a:off x="742283" y="372773"/>
            <a:ext cx="3548777"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ii) Method and Approach - I</a:t>
            </a:r>
          </a:p>
        </p:txBody>
      </p:sp>
      <p:sp>
        <p:nvSpPr>
          <p:cNvPr name="TextBox 14" id="14"/>
          <p:cNvSpPr txBox="true"/>
          <p:nvPr/>
        </p:nvSpPr>
        <p:spPr>
          <a:xfrm rot="0">
            <a:off x="742278" y="1969463"/>
            <a:ext cx="13048334" cy="1004572"/>
          </a:xfrm>
          <a:prstGeom prst="rect">
            <a:avLst/>
          </a:prstGeom>
        </p:spPr>
        <p:txBody>
          <a:bodyPr anchor="t" rtlCol="false" tIns="0" lIns="0" bIns="0" rIns="0">
            <a:spAutoFit/>
          </a:bodyPr>
          <a:lstStyle/>
          <a:p>
            <a:pPr>
              <a:lnSpc>
                <a:spcPts val="7840"/>
              </a:lnSpc>
              <a:spcBef>
                <a:spcPct val="0"/>
              </a:spcBef>
            </a:pPr>
            <a:r>
              <a:rPr lang="en-US" sz="7000">
                <a:solidFill>
                  <a:srgbClr val="9B4819"/>
                </a:solidFill>
                <a:latin typeface="Radley"/>
              </a:rPr>
              <a:t>Method and Approach - I</a:t>
            </a:r>
          </a:p>
        </p:txBody>
      </p:sp>
      <p:sp>
        <p:nvSpPr>
          <p:cNvPr name="TextBox 15" id="15"/>
          <p:cNvSpPr txBox="true"/>
          <p:nvPr/>
        </p:nvSpPr>
        <p:spPr>
          <a:xfrm rot="0">
            <a:off x="952926" y="3276513"/>
            <a:ext cx="15708075" cy="4892288"/>
          </a:xfrm>
          <a:prstGeom prst="rect">
            <a:avLst/>
          </a:prstGeom>
        </p:spPr>
        <p:txBody>
          <a:bodyPr anchor="t" rtlCol="false" tIns="0" lIns="0" bIns="0" rIns="0">
            <a:spAutoFit/>
          </a:bodyPr>
          <a:lstStyle/>
          <a:p>
            <a:pPr marL="866386" indent="-433193" lvl="1">
              <a:lnSpc>
                <a:spcPts val="4815"/>
              </a:lnSpc>
              <a:buFont typeface="Arial"/>
              <a:buChar char="•"/>
            </a:pPr>
            <a:r>
              <a:rPr lang="en-US" sz="4012">
                <a:solidFill>
                  <a:srgbClr val="000000"/>
                </a:solidFill>
                <a:latin typeface="Carlito"/>
              </a:rPr>
              <a:t>Our first approach was to analyse only those parts of prosogram which are close to silence regions as there is a more likely chance of end of phrase there</a:t>
            </a:r>
          </a:p>
          <a:p>
            <a:pPr>
              <a:lnSpc>
                <a:spcPts val="4815"/>
              </a:lnSpc>
            </a:pPr>
          </a:p>
          <a:p>
            <a:pPr marL="866386" indent="-433193" lvl="1">
              <a:lnSpc>
                <a:spcPts val="4815"/>
              </a:lnSpc>
              <a:buFont typeface="Arial"/>
              <a:buChar char="•"/>
            </a:pPr>
            <a:r>
              <a:rPr lang="en-US" sz="4012">
                <a:solidFill>
                  <a:srgbClr val="000000"/>
                </a:solidFill>
                <a:latin typeface="Carlito"/>
              </a:rPr>
              <a:t>But we discarded this idea, as this involves a silence detection block which fails in cases of noise and might add additional error to our model.</a:t>
            </a:r>
          </a:p>
          <a:p>
            <a:pPr>
              <a:lnSpc>
                <a:spcPts val="4815"/>
              </a:lnSpc>
            </a:pPr>
          </a:p>
        </p:txBody>
      </p:sp>
      <p:sp>
        <p:nvSpPr>
          <p:cNvPr name="TextBox 16" id="16"/>
          <p:cNvSpPr txBox="true"/>
          <p:nvPr/>
        </p:nvSpPr>
        <p:spPr>
          <a:xfrm rot="0">
            <a:off x="9063514" y="9460615"/>
            <a:ext cx="160972"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6</a:t>
            </a:r>
          </a:p>
        </p:txBody>
      </p:sp>
      <p:sp>
        <p:nvSpPr>
          <p:cNvPr name="TextBox 17" id="17"/>
          <p:cNvSpPr txBox="true"/>
          <p:nvPr/>
        </p:nvSpPr>
        <p:spPr>
          <a:xfrm rot="0">
            <a:off x="532912" y="9460615"/>
            <a:ext cx="1946553"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Monsoon 2023</a:t>
            </a:r>
          </a:p>
        </p:txBody>
      </p:sp>
      <p:sp>
        <p:nvSpPr>
          <p:cNvPr name="TextBox 18" id="18"/>
          <p:cNvSpPr txBox="true"/>
          <p:nvPr/>
        </p:nvSpPr>
        <p:spPr>
          <a:xfrm rot="0">
            <a:off x="12454045" y="9451090"/>
            <a:ext cx="5110721" cy="479424"/>
          </a:xfrm>
          <a:prstGeom prst="rect">
            <a:avLst/>
          </a:prstGeom>
        </p:spPr>
        <p:txBody>
          <a:bodyPr anchor="t" rtlCol="false" tIns="0" lIns="0" bIns="0" rIns="0">
            <a:spAutoFit/>
          </a:bodyPr>
          <a:lstStyle/>
          <a:p>
            <a:pPr algn="r">
              <a:lnSpc>
                <a:spcPts val="3500"/>
              </a:lnSpc>
              <a:spcBef>
                <a:spcPct val="0"/>
              </a:spcBef>
            </a:pPr>
            <a:r>
              <a:rPr lang="en-US" sz="2500" spc="150">
                <a:solidFill>
                  <a:srgbClr val="9B4819"/>
                </a:solidFill>
                <a:latin typeface="Carlito"/>
              </a:rPr>
              <a:t>November 17th, 2023</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1E8"/>
        </a:solidFill>
      </p:bgPr>
    </p:bg>
    <p:spTree>
      <p:nvGrpSpPr>
        <p:cNvPr id="1" name=""/>
        <p:cNvGrpSpPr/>
        <p:nvPr/>
      </p:nvGrpSpPr>
      <p:grpSpPr>
        <a:xfrm>
          <a:off x="0" y="0"/>
          <a:ext cx="0" cy="0"/>
          <a:chOff x="0" y="0"/>
          <a:chExt cx="0" cy="0"/>
        </a:xfrm>
      </p:grpSpPr>
      <p:grpSp>
        <p:nvGrpSpPr>
          <p:cNvPr name="Group 2" id="2"/>
          <p:cNvGrpSpPr/>
          <p:nvPr/>
        </p:nvGrpSpPr>
        <p:grpSpPr>
          <a:xfrm rot="0">
            <a:off x="16852926" y="769194"/>
            <a:ext cx="433466" cy="668073"/>
            <a:chOff x="0" y="0"/>
            <a:chExt cx="577955" cy="890764"/>
          </a:xfrm>
        </p:grpSpPr>
        <p:sp>
          <p:nvSpPr>
            <p:cNvPr name="TextBox 3" id="3"/>
            <p:cNvSpPr txBox="true"/>
            <p:nvPr/>
          </p:nvSpPr>
          <p:spPr>
            <a:xfrm rot="0">
              <a:off x="0" y="-66675"/>
              <a:ext cx="309823" cy="786266"/>
            </a:xfrm>
            <a:prstGeom prst="rect">
              <a:avLst/>
            </a:prstGeom>
          </p:spPr>
          <p:txBody>
            <a:bodyPr anchor="t" rtlCol="false" tIns="0" lIns="0" bIns="0" rIns="0">
              <a:spAutoFit/>
            </a:bodyPr>
            <a:lstStyle/>
            <a:p>
              <a:pPr algn="l" marL="0" indent="0" lvl="0">
                <a:lnSpc>
                  <a:spcPts val="4975"/>
                </a:lnSpc>
                <a:spcBef>
                  <a:spcPct val="0"/>
                </a:spcBef>
              </a:pPr>
              <a:r>
                <a:rPr lang="en-US" sz="3553" spc="-71">
                  <a:solidFill>
                    <a:srgbClr val="F4F1E8"/>
                  </a:solidFill>
                  <a:latin typeface="Radley Bold Italics"/>
                </a:rPr>
                <a:t>R</a:t>
              </a:r>
            </a:p>
          </p:txBody>
        </p:sp>
        <p:sp>
          <p:nvSpPr>
            <p:cNvPr name="TextBox 4" id="4"/>
            <p:cNvSpPr txBox="true"/>
            <p:nvPr/>
          </p:nvSpPr>
          <p:spPr>
            <a:xfrm rot="0">
              <a:off x="268132" y="104497"/>
              <a:ext cx="309823" cy="786266"/>
            </a:xfrm>
            <a:prstGeom prst="rect">
              <a:avLst/>
            </a:prstGeom>
          </p:spPr>
          <p:txBody>
            <a:bodyPr anchor="t" rtlCol="false" tIns="0" lIns="0" bIns="0" rIns="0">
              <a:spAutoFit/>
            </a:bodyPr>
            <a:lstStyle/>
            <a:p>
              <a:pPr algn="l" marL="0" indent="0" lvl="0">
                <a:lnSpc>
                  <a:spcPts val="4975"/>
                </a:lnSpc>
                <a:spcBef>
                  <a:spcPct val="0"/>
                </a:spcBef>
              </a:pPr>
              <a:r>
                <a:rPr lang="en-US" sz="3553" spc="-71">
                  <a:solidFill>
                    <a:srgbClr val="F4F1E8"/>
                  </a:solidFill>
                  <a:latin typeface="Radley Bold Italics"/>
                </a:rPr>
                <a:t>S</a:t>
              </a:r>
            </a:p>
          </p:txBody>
        </p:sp>
      </p:grpSp>
      <p:sp>
        <p:nvSpPr>
          <p:cNvPr name="Freeform 5" id="5"/>
          <p:cNvSpPr/>
          <p:nvPr/>
        </p:nvSpPr>
        <p:spPr>
          <a:xfrm flipH="false" flipV="false" rot="0">
            <a:off x="8806964" y="3908003"/>
            <a:ext cx="674072" cy="654462"/>
          </a:xfrm>
          <a:custGeom>
            <a:avLst/>
            <a:gdLst/>
            <a:ahLst/>
            <a:cxnLst/>
            <a:rect r="r" b="b" t="t" l="l"/>
            <a:pathLst>
              <a:path h="654462" w="674072">
                <a:moveTo>
                  <a:pt x="0" y="0"/>
                </a:moveTo>
                <a:lnTo>
                  <a:pt x="674072" y="0"/>
                </a:lnTo>
                <a:lnTo>
                  <a:pt x="674072" y="654463"/>
                </a:lnTo>
                <a:lnTo>
                  <a:pt x="0" y="6544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750518" y="4194596"/>
            <a:ext cx="738629" cy="738629"/>
          </a:xfrm>
          <a:custGeom>
            <a:avLst/>
            <a:gdLst/>
            <a:ahLst/>
            <a:cxnLst/>
            <a:rect r="r" b="b" t="t" l="l"/>
            <a:pathLst>
              <a:path h="738629" w="738629">
                <a:moveTo>
                  <a:pt x="0" y="0"/>
                </a:moveTo>
                <a:lnTo>
                  <a:pt x="738630" y="0"/>
                </a:lnTo>
                <a:lnTo>
                  <a:pt x="738630" y="738630"/>
                </a:lnTo>
                <a:lnTo>
                  <a:pt x="0" y="7386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2807048" y="4255730"/>
            <a:ext cx="736271" cy="654462"/>
            <a:chOff x="0" y="0"/>
            <a:chExt cx="981694" cy="872617"/>
          </a:xfrm>
        </p:grpSpPr>
        <p:sp>
          <p:nvSpPr>
            <p:cNvPr name="Freeform 8" id="8"/>
            <p:cNvSpPr/>
            <p:nvPr/>
          </p:nvSpPr>
          <p:spPr>
            <a:xfrm flipH="false" flipV="false" rot="0">
              <a:off x="0" y="0"/>
              <a:ext cx="981694" cy="872617"/>
            </a:xfrm>
            <a:custGeom>
              <a:avLst/>
              <a:gdLst/>
              <a:ahLst/>
              <a:cxnLst/>
              <a:rect r="r" b="b" t="t" l="l"/>
              <a:pathLst>
                <a:path h="872617" w="981694">
                  <a:moveTo>
                    <a:pt x="0" y="0"/>
                  </a:moveTo>
                  <a:lnTo>
                    <a:pt x="981694" y="0"/>
                  </a:lnTo>
                  <a:lnTo>
                    <a:pt x="981694" y="872617"/>
                  </a:lnTo>
                  <a:lnTo>
                    <a:pt x="0" y="872617"/>
                  </a:lnTo>
                  <a:lnTo>
                    <a:pt x="0" y="0"/>
                  </a:lnTo>
                  <a:close/>
                </a:path>
              </a:pathLst>
            </a:custGeom>
            <a:blipFill>
              <a:blip r:embed="rId6">
                <a:extLst>
                  <a:ext uri="{96DAC541-7B7A-43D3-8B79-37D633B846F1}">
                    <asvg:svgBlip xmlns:asvg="http://schemas.microsoft.com/office/drawing/2016/SVG/main" r:embed="rId7"/>
                  </a:ext>
                </a:extLst>
              </a:blip>
              <a:stretch>
                <a:fillRect l="0" t="-82" r="0" b="-82"/>
              </a:stretch>
            </a:blipFill>
          </p:spPr>
        </p:sp>
        <p:sp>
          <p:nvSpPr>
            <p:cNvPr name="Freeform 9" id="9"/>
            <p:cNvSpPr/>
            <p:nvPr/>
          </p:nvSpPr>
          <p:spPr>
            <a:xfrm flipH="false" flipV="false" rot="0">
              <a:off x="280488" y="171155"/>
              <a:ext cx="420718" cy="403124"/>
            </a:xfrm>
            <a:custGeom>
              <a:avLst/>
              <a:gdLst/>
              <a:ahLst/>
              <a:cxnLst/>
              <a:rect r="r" b="b" t="t" l="l"/>
              <a:pathLst>
                <a:path h="403124" w="420718">
                  <a:moveTo>
                    <a:pt x="0" y="0"/>
                  </a:moveTo>
                  <a:lnTo>
                    <a:pt x="420718" y="0"/>
                  </a:lnTo>
                  <a:lnTo>
                    <a:pt x="420718" y="403124"/>
                  </a:lnTo>
                  <a:lnTo>
                    <a:pt x="0" y="4031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AutoShape 10" id="10"/>
          <p:cNvSpPr/>
          <p:nvPr/>
        </p:nvSpPr>
        <p:spPr>
          <a:xfrm>
            <a:off x="742303" y="9214192"/>
            <a:ext cx="16803394" cy="34583"/>
          </a:xfrm>
          <a:prstGeom prst="line">
            <a:avLst/>
          </a:prstGeom>
          <a:ln cap="flat" w="19050">
            <a:solidFill>
              <a:srgbClr val="BD8F53"/>
            </a:solidFill>
            <a:prstDash val="solid"/>
            <a:headEnd type="none" len="sm" w="sm"/>
            <a:tailEnd type="none" len="sm" w="sm"/>
          </a:ln>
        </p:spPr>
      </p:sp>
      <p:sp>
        <p:nvSpPr>
          <p:cNvPr name="Freeform 11" id="11"/>
          <p:cNvSpPr/>
          <p:nvPr/>
        </p:nvSpPr>
        <p:spPr>
          <a:xfrm flipH="false" flipV="false" rot="0">
            <a:off x="16686260" y="468023"/>
            <a:ext cx="1200265" cy="1228271"/>
          </a:xfrm>
          <a:custGeom>
            <a:avLst/>
            <a:gdLst/>
            <a:ahLst/>
            <a:cxnLst/>
            <a:rect r="r" b="b" t="t" l="l"/>
            <a:pathLst>
              <a:path h="1228271" w="1200265">
                <a:moveTo>
                  <a:pt x="0" y="0"/>
                </a:moveTo>
                <a:lnTo>
                  <a:pt x="1200264" y="0"/>
                </a:lnTo>
                <a:lnTo>
                  <a:pt x="1200264" y="1228271"/>
                </a:lnTo>
                <a:lnTo>
                  <a:pt x="0" y="1228271"/>
                </a:lnTo>
                <a:lnTo>
                  <a:pt x="0" y="0"/>
                </a:lnTo>
                <a:close/>
              </a:path>
            </a:pathLst>
          </a:custGeom>
          <a:blipFill>
            <a:blip r:embed="rId10"/>
            <a:stretch>
              <a:fillRect l="0" t="0" r="0" b="0"/>
            </a:stretch>
          </a:blipFill>
        </p:spPr>
      </p:sp>
      <p:sp>
        <p:nvSpPr>
          <p:cNvPr name="AutoShape 12" id="12"/>
          <p:cNvSpPr/>
          <p:nvPr/>
        </p:nvSpPr>
        <p:spPr>
          <a:xfrm>
            <a:off x="742283" y="1082158"/>
            <a:ext cx="15444961" cy="9525"/>
          </a:xfrm>
          <a:prstGeom prst="line">
            <a:avLst/>
          </a:prstGeom>
          <a:ln cap="flat" w="19050">
            <a:solidFill>
              <a:srgbClr val="BD8F53"/>
            </a:solidFill>
            <a:prstDash val="solid"/>
            <a:headEnd type="none" len="sm" w="sm"/>
            <a:tailEnd type="none" len="sm" w="sm"/>
          </a:ln>
        </p:spPr>
      </p:sp>
      <p:sp>
        <p:nvSpPr>
          <p:cNvPr name="TextBox 13" id="13"/>
          <p:cNvSpPr txBox="true"/>
          <p:nvPr/>
        </p:nvSpPr>
        <p:spPr>
          <a:xfrm rot="0">
            <a:off x="742278" y="1969463"/>
            <a:ext cx="13048334" cy="1004572"/>
          </a:xfrm>
          <a:prstGeom prst="rect">
            <a:avLst/>
          </a:prstGeom>
        </p:spPr>
        <p:txBody>
          <a:bodyPr anchor="t" rtlCol="false" tIns="0" lIns="0" bIns="0" rIns="0">
            <a:spAutoFit/>
          </a:bodyPr>
          <a:lstStyle/>
          <a:p>
            <a:pPr>
              <a:lnSpc>
                <a:spcPts val="7840"/>
              </a:lnSpc>
              <a:spcBef>
                <a:spcPct val="0"/>
              </a:spcBef>
            </a:pPr>
            <a:r>
              <a:rPr lang="en-US" sz="7000">
                <a:solidFill>
                  <a:srgbClr val="9B4819"/>
                </a:solidFill>
                <a:latin typeface="Radley"/>
              </a:rPr>
              <a:t>Method and Approach - II</a:t>
            </a:r>
          </a:p>
        </p:txBody>
      </p:sp>
      <p:sp>
        <p:nvSpPr>
          <p:cNvPr name="TextBox 14" id="14"/>
          <p:cNvSpPr txBox="true"/>
          <p:nvPr/>
        </p:nvSpPr>
        <p:spPr>
          <a:xfrm rot="0">
            <a:off x="952926" y="3878524"/>
            <a:ext cx="15708075" cy="3688266"/>
          </a:xfrm>
          <a:prstGeom prst="rect">
            <a:avLst/>
          </a:prstGeom>
        </p:spPr>
        <p:txBody>
          <a:bodyPr anchor="t" rtlCol="false" tIns="0" lIns="0" bIns="0" rIns="0">
            <a:spAutoFit/>
          </a:bodyPr>
          <a:lstStyle/>
          <a:p>
            <a:pPr marL="866386" indent="-433193" lvl="1">
              <a:lnSpc>
                <a:spcPts val="4815"/>
              </a:lnSpc>
              <a:buFont typeface="Arial"/>
              <a:buChar char="•"/>
            </a:pPr>
            <a:r>
              <a:rPr lang="en-US" sz="4012">
                <a:solidFill>
                  <a:srgbClr val="000000"/>
                </a:solidFill>
                <a:latin typeface="Carlito"/>
              </a:rPr>
              <a:t>Our next idea was to try to predict punctuations directly from the prosogram by using the below features for each sample</a:t>
            </a:r>
          </a:p>
          <a:p>
            <a:pPr>
              <a:lnSpc>
                <a:spcPts val="4815"/>
              </a:lnSpc>
            </a:pPr>
          </a:p>
          <a:p>
            <a:pPr marL="866386" indent="-433193" lvl="1">
              <a:lnSpc>
                <a:spcPts val="4815"/>
              </a:lnSpc>
              <a:buFont typeface="Arial"/>
              <a:buChar char="•"/>
            </a:pPr>
            <a:r>
              <a:rPr lang="en-US" sz="4012">
                <a:solidFill>
                  <a:srgbClr val="000000"/>
                </a:solidFill>
                <a:latin typeface="Carlito"/>
              </a:rPr>
              <a:t>But f</a:t>
            </a:r>
            <a:r>
              <a:rPr lang="en-US" sz="4012">
                <a:solidFill>
                  <a:srgbClr val="000000"/>
                </a:solidFill>
                <a:latin typeface="Carlito"/>
              </a:rPr>
              <a:t>or this we needed at least a few paragraphs of annotated data for analysing the trends</a:t>
            </a:r>
          </a:p>
          <a:p>
            <a:pPr>
              <a:lnSpc>
                <a:spcPts val="4815"/>
              </a:lnSpc>
            </a:pPr>
          </a:p>
        </p:txBody>
      </p:sp>
      <p:sp>
        <p:nvSpPr>
          <p:cNvPr name="TextBox 15" id="15"/>
          <p:cNvSpPr txBox="true"/>
          <p:nvPr/>
        </p:nvSpPr>
        <p:spPr>
          <a:xfrm rot="0">
            <a:off x="9063514" y="9460615"/>
            <a:ext cx="160972"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7</a:t>
            </a:r>
          </a:p>
        </p:txBody>
      </p:sp>
      <p:sp>
        <p:nvSpPr>
          <p:cNvPr name="TextBox 16" id="16"/>
          <p:cNvSpPr txBox="true"/>
          <p:nvPr/>
        </p:nvSpPr>
        <p:spPr>
          <a:xfrm rot="0">
            <a:off x="532912" y="9460615"/>
            <a:ext cx="1946553"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Monsoon 2023</a:t>
            </a:r>
          </a:p>
        </p:txBody>
      </p:sp>
      <p:sp>
        <p:nvSpPr>
          <p:cNvPr name="TextBox 17" id="17"/>
          <p:cNvSpPr txBox="true"/>
          <p:nvPr/>
        </p:nvSpPr>
        <p:spPr>
          <a:xfrm rot="0">
            <a:off x="665905" y="372773"/>
            <a:ext cx="3701534"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iii) Method and Approach - II</a:t>
            </a:r>
          </a:p>
        </p:txBody>
      </p:sp>
      <p:sp>
        <p:nvSpPr>
          <p:cNvPr name="TextBox 18" id="18"/>
          <p:cNvSpPr txBox="true"/>
          <p:nvPr/>
        </p:nvSpPr>
        <p:spPr>
          <a:xfrm rot="0">
            <a:off x="12454045" y="9451090"/>
            <a:ext cx="5110721" cy="479424"/>
          </a:xfrm>
          <a:prstGeom prst="rect">
            <a:avLst/>
          </a:prstGeom>
        </p:spPr>
        <p:txBody>
          <a:bodyPr anchor="t" rtlCol="false" tIns="0" lIns="0" bIns="0" rIns="0">
            <a:spAutoFit/>
          </a:bodyPr>
          <a:lstStyle/>
          <a:p>
            <a:pPr algn="r">
              <a:lnSpc>
                <a:spcPts val="3500"/>
              </a:lnSpc>
              <a:spcBef>
                <a:spcPct val="0"/>
              </a:spcBef>
            </a:pPr>
            <a:r>
              <a:rPr lang="en-US" sz="2500" spc="150">
                <a:solidFill>
                  <a:srgbClr val="9B4819"/>
                </a:solidFill>
                <a:latin typeface="Carlito"/>
              </a:rPr>
              <a:t>November 17th, 2023</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1E8"/>
        </a:solidFill>
      </p:bgPr>
    </p:bg>
    <p:spTree>
      <p:nvGrpSpPr>
        <p:cNvPr id="1" name=""/>
        <p:cNvGrpSpPr/>
        <p:nvPr/>
      </p:nvGrpSpPr>
      <p:grpSpPr>
        <a:xfrm>
          <a:off x="0" y="0"/>
          <a:ext cx="0" cy="0"/>
          <a:chOff x="0" y="0"/>
          <a:chExt cx="0" cy="0"/>
        </a:xfrm>
      </p:grpSpPr>
      <p:grpSp>
        <p:nvGrpSpPr>
          <p:cNvPr name="Group 2" id="2"/>
          <p:cNvGrpSpPr/>
          <p:nvPr/>
        </p:nvGrpSpPr>
        <p:grpSpPr>
          <a:xfrm rot="0">
            <a:off x="16852926" y="769194"/>
            <a:ext cx="433466" cy="668073"/>
            <a:chOff x="0" y="0"/>
            <a:chExt cx="577955" cy="890764"/>
          </a:xfrm>
        </p:grpSpPr>
        <p:sp>
          <p:nvSpPr>
            <p:cNvPr name="TextBox 3" id="3"/>
            <p:cNvSpPr txBox="true"/>
            <p:nvPr/>
          </p:nvSpPr>
          <p:spPr>
            <a:xfrm rot="0">
              <a:off x="0" y="-66675"/>
              <a:ext cx="309823" cy="786266"/>
            </a:xfrm>
            <a:prstGeom prst="rect">
              <a:avLst/>
            </a:prstGeom>
          </p:spPr>
          <p:txBody>
            <a:bodyPr anchor="t" rtlCol="false" tIns="0" lIns="0" bIns="0" rIns="0">
              <a:spAutoFit/>
            </a:bodyPr>
            <a:lstStyle/>
            <a:p>
              <a:pPr algn="l" marL="0" indent="0" lvl="0">
                <a:lnSpc>
                  <a:spcPts val="4975"/>
                </a:lnSpc>
                <a:spcBef>
                  <a:spcPct val="0"/>
                </a:spcBef>
              </a:pPr>
              <a:r>
                <a:rPr lang="en-US" sz="3553" spc="-71">
                  <a:solidFill>
                    <a:srgbClr val="F4F1E8"/>
                  </a:solidFill>
                  <a:latin typeface="Radley Bold Italics"/>
                </a:rPr>
                <a:t>R</a:t>
              </a:r>
            </a:p>
          </p:txBody>
        </p:sp>
        <p:sp>
          <p:nvSpPr>
            <p:cNvPr name="TextBox 4" id="4"/>
            <p:cNvSpPr txBox="true"/>
            <p:nvPr/>
          </p:nvSpPr>
          <p:spPr>
            <a:xfrm rot="0">
              <a:off x="268132" y="104497"/>
              <a:ext cx="309823" cy="786266"/>
            </a:xfrm>
            <a:prstGeom prst="rect">
              <a:avLst/>
            </a:prstGeom>
          </p:spPr>
          <p:txBody>
            <a:bodyPr anchor="t" rtlCol="false" tIns="0" lIns="0" bIns="0" rIns="0">
              <a:spAutoFit/>
            </a:bodyPr>
            <a:lstStyle/>
            <a:p>
              <a:pPr algn="l" marL="0" indent="0" lvl="0">
                <a:lnSpc>
                  <a:spcPts val="4975"/>
                </a:lnSpc>
                <a:spcBef>
                  <a:spcPct val="0"/>
                </a:spcBef>
              </a:pPr>
              <a:r>
                <a:rPr lang="en-US" sz="3553" spc="-71">
                  <a:solidFill>
                    <a:srgbClr val="F4F1E8"/>
                  </a:solidFill>
                  <a:latin typeface="Radley Bold Italics"/>
                </a:rPr>
                <a:t>S</a:t>
              </a:r>
            </a:p>
          </p:txBody>
        </p:sp>
      </p:grpSp>
      <p:sp>
        <p:nvSpPr>
          <p:cNvPr name="Freeform 5" id="5"/>
          <p:cNvSpPr/>
          <p:nvPr/>
        </p:nvSpPr>
        <p:spPr>
          <a:xfrm flipH="false" flipV="false" rot="0">
            <a:off x="8806964" y="3908003"/>
            <a:ext cx="674072" cy="654462"/>
          </a:xfrm>
          <a:custGeom>
            <a:avLst/>
            <a:gdLst/>
            <a:ahLst/>
            <a:cxnLst/>
            <a:rect r="r" b="b" t="t" l="l"/>
            <a:pathLst>
              <a:path h="654462" w="674072">
                <a:moveTo>
                  <a:pt x="0" y="0"/>
                </a:moveTo>
                <a:lnTo>
                  <a:pt x="674072" y="0"/>
                </a:lnTo>
                <a:lnTo>
                  <a:pt x="674072" y="654463"/>
                </a:lnTo>
                <a:lnTo>
                  <a:pt x="0" y="6544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750518" y="4194596"/>
            <a:ext cx="738629" cy="738629"/>
          </a:xfrm>
          <a:custGeom>
            <a:avLst/>
            <a:gdLst/>
            <a:ahLst/>
            <a:cxnLst/>
            <a:rect r="r" b="b" t="t" l="l"/>
            <a:pathLst>
              <a:path h="738629" w="738629">
                <a:moveTo>
                  <a:pt x="0" y="0"/>
                </a:moveTo>
                <a:lnTo>
                  <a:pt x="738630" y="0"/>
                </a:lnTo>
                <a:lnTo>
                  <a:pt x="738630" y="738630"/>
                </a:lnTo>
                <a:lnTo>
                  <a:pt x="0" y="7386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2807048" y="4255730"/>
            <a:ext cx="736271" cy="654462"/>
            <a:chOff x="0" y="0"/>
            <a:chExt cx="981694" cy="872617"/>
          </a:xfrm>
        </p:grpSpPr>
        <p:sp>
          <p:nvSpPr>
            <p:cNvPr name="Freeform 8" id="8"/>
            <p:cNvSpPr/>
            <p:nvPr/>
          </p:nvSpPr>
          <p:spPr>
            <a:xfrm flipH="false" flipV="false" rot="0">
              <a:off x="0" y="0"/>
              <a:ext cx="981694" cy="872617"/>
            </a:xfrm>
            <a:custGeom>
              <a:avLst/>
              <a:gdLst/>
              <a:ahLst/>
              <a:cxnLst/>
              <a:rect r="r" b="b" t="t" l="l"/>
              <a:pathLst>
                <a:path h="872617" w="981694">
                  <a:moveTo>
                    <a:pt x="0" y="0"/>
                  </a:moveTo>
                  <a:lnTo>
                    <a:pt x="981694" y="0"/>
                  </a:lnTo>
                  <a:lnTo>
                    <a:pt x="981694" y="872617"/>
                  </a:lnTo>
                  <a:lnTo>
                    <a:pt x="0" y="872617"/>
                  </a:lnTo>
                  <a:lnTo>
                    <a:pt x="0" y="0"/>
                  </a:lnTo>
                  <a:close/>
                </a:path>
              </a:pathLst>
            </a:custGeom>
            <a:blipFill>
              <a:blip r:embed="rId6">
                <a:extLst>
                  <a:ext uri="{96DAC541-7B7A-43D3-8B79-37D633B846F1}">
                    <asvg:svgBlip xmlns:asvg="http://schemas.microsoft.com/office/drawing/2016/SVG/main" r:embed="rId7"/>
                  </a:ext>
                </a:extLst>
              </a:blip>
              <a:stretch>
                <a:fillRect l="0" t="-82" r="0" b="-82"/>
              </a:stretch>
            </a:blipFill>
          </p:spPr>
        </p:sp>
        <p:sp>
          <p:nvSpPr>
            <p:cNvPr name="Freeform 9" id="9"/>
            <p:cNvSpPr/>
            <p:nvPr/>
          </p:nvSpPr>
          <p:spPr>
            <a:xfrm flipH="false" flipV="false" rot="0">
              <a:off x="280488" y="171155"/>
              <a:ext cx="420718" cy="403124"/>
            </a:xfrm>
            <a:custGeom>
              <a:avLst/>
              <a:gdLst/>
              <a:ahLst/>
              <a:cxnLst/>
              <a:rect r="r" b="b" t="t" l="l"/>
              <a:pathLst>
                <a:path h="403124" w="420718">
                  <a:moveTo>
                    <a:pt x="0" y="0"/>
                  </a:moveTo>
                  <a:lnTo>
                    <a:pt x="420718" y="0"/>
                  </a:lnTo>
                  <a:lnTo>
                    <a:pt x="420718" y="403124"/>
                  </a:lnTo>
                  <a:lnTo>
                    <a:pt x="0" y="4031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AutoShape 10" id="10"/>
          <p:cNvSpPr/>
          <p:nvPr/>
        </p:nvSpPr>
        <p:spPr>
          <a:xfrm>
            <a:off x="742303" y="9214192"/>
            <a:ext cx="16803394" cy="34583"/>
          </a:xfrm>
          <a:prstGeom prst="line">
            <a:avLst/>
          </a:prstGeom>
          <a:ln cap="flat" w="19050">
            <a:solidFill>
              <a:srgbClr val="BD8F53"/>
            </a:solidFill>
            <a:prstDash val="solid"/>
            <a:headEnd type="none" len="sm" w="sm"/>
            <a:tailEnd type="none" len="sm" w="sm"/>
          </a:ln>
        </p:spPr>
      </p:sp>
      <p:sp>
        <p:nvSpPr>
          <p:cNvPr name="Freeform 11" id="11"/>
          <p:cNvSpPr/>
          <p:nvPr/>
        </p:nvSpPr>
        <p:spPr>
          <a:xfrm flipH="false" flipV="false" rot="0">
            <a:off x="16686260" y="468023"/>
            <a:ext cx="1200265" cy="1228271"/>
          </a:xfrm>
          <a:custGeom>
            <a:avLst/>
            <a:gdLst/>
            <a:ahLst/>
            <a:cxnLst/>
            <a:rect r="r" b="b" t="t" l="l"/>
            <a:pathLst>
              <a:path h="1228271" w="1200265">
                <a:moveTo>
                  <a:pt x="0" y="0"/>
                </a:moveTo>
                <a:lnTo>
                  <a:pt x="1200264" y="0"/>
                </a:lnTo>
                <a:lnTo>
                  <a:pt x="1200264" y="1228271"/>
                </a:lnTo>
                <a:lnTo>
                  <a:pt x="0" y="1228271"/>
                </a:lnTo>
                <a:lnTo>
                  <a:pt x="0" y="0"/>
                </a:lnTo>
                <a:close/>
              </a:path>
            </a:pathLst>
          </a:custGeom>
          <a:blipFill>
            <a:blip r:embed="rId10"/>
            <a:stretch>
              <a:fillRect l="0" t="0" r="0" b="0"/>
            </a:stretch>
          </a:blipFill>
        </p:spPr>
      </p:sp>
      <p:sp>
        <p:nvSpPr>
          <p:cNvPr name="AutoShape 12" id="12"/>
          <p:cNvSpPr/>
          <p:nvPr/>
        </p:nvSpPr>
        <p:spPr>
          <a:xfrm>
            <a:off x="742283" y="1082158"/>
            <a:ext cx="15444961" cy="9525"/>
          </a:xfrm>
          <a:prstGeom prst="line">
            <a:avLst/>
          </a:prstGeom>
          <a:ln cap="flat" w="19050">
            <a:solidFill>
              <a:srgbClr val="BD8F53"/>
            </a:solidFill>
            <a:prstDash val="solid"/>
            <a:headEnd type="none" len="sm" w="sm"/>
            <a:tailEnd type="none" len="sm" w="sm"/>
          </a:ln>
        </p:spPr>
      </p:sp>
      <p:sp>
        <p:nvSpPr>
          <p:cNvPr name="Freeform 13" id="13"/>
          <p:cNvSpPr/>
          <p:nvPr/>
        </p:nvSpPr>
        <p:spPr>
          <a:xfrm flipH="false" flipV="false" rot="0">
            <a:off x="1809084" y="4781541"/>
            <a:ext cx="5503801" cy="4127851"/>
          </a:xfrm>
          <a:custGeom>
            <a:avLst/>
            <a:gdLst/>
            <a:ahLst/>
            <a:cxnLst/>
            <a:rect r="r" b="b" t="t" l="l"/>
            <a:pathLst>
              <a:path h="4127851" w="5503801">
                <a:moveTo>
                  <a:pt x="0" y="0"/>
                </a:moveTo>
                <a:lnTo>
                  <a:pt x="5503801" y="0"/>
                </a:lnTo>
                <a:lnTo>
                  <a:pt x="5503801" y="4127851"/>
                </a:lnTo>
                <a:lnTo>
                  <a:pt x="0" y="4127851"/>
                </a:lnTo>
                <a:lnTo>
                  <a:pt x="0" y="0"/>
                </a:lnTo>
                <a:close/>
              </a:path>
            </a:pathLst>
          </a:custGeom>
          <a:blipFill>
            <a:blip r:embed="rId11"/>
            <a:stretch>
              <a:fillRect l="0" t="0" r="0" b="0"/>
            </a:stretch>
          </a:blipFill>
        </p:spPr>
      </p:sp>
      <p:sp>
        <p:nvSpPr>
          <p:cNvPr name="TextBox 14" id="14"/>
          <p:cNvSpPr txBox="true"/>
          <p:nvPr/>
        </p:nvSpPr>
        <p:spPr>
          <a:xfrm rot="0">
            <a:off x="742278" y="1969463"/>
            <a:ext cx="13048334" cy="1004572"/>
          </a:xfrm>
          <a:prstGeom prst="rect">
            <a:avLst/>
          </a:prstGeom>
        </p:spPr>
        <p:txBody>
          <a:bodyPr anchor="t" rtlCol="false" tIns="0" lIns="0" bIns="0" rIns="0">
            <a:spAutoFit/>
          </a:bodyPr>
          <a:lstStyle/>
          <a:p>
            <a:pPr>
              <a:lnSpc>
                <a:spcPts val="7840"/>
              </a:lnSpc>
              <a:spcBef>
                <a:spcPct val="0"/>
              </a:spcBef>
            </a:pPr>
            <a:r>
              <a:rPr lang="en-US" sz="7000">
                <a:solidFill>
                  <a:srgbClr val="9B4819"/>
                </a:solidFill>
                <a:latin typeface="Radley"/>
              </a:rPr>
              <a:t>Mann - ki - Baat Telugu Audio</a:t>
            </a:r>
          </a:p>
        </p:txBody>
      </p:sp>
      <p:sp>
        <p:nvSpPr>
          <p:cNvPr name="TextBox 15" id="15"/>
          <p:cNvSpPr txBox="true"/>
          <p:nvPr/>
        </p:nvSpPr>
        <p:spPr>
          <a:xfrm rot="0">
            <a:off x="1028700" y="3116910"/>
            <a:ext cx="15708075" cy="1280222"/>
          </a:xfrm>
          <a:prstGeom prst="rect">
            <a:avLst/>
          </a:prstGeom>
        </p:spPr>
        <p:txBody>
          <a:bodyPr anchor="t" rtlCol="false" tIns="0" lIns="0" bIns="0" rIns="0">
            <a:spAutoFit/>
          </a:bodyPr>
          <a:lstStyle/>
          <a:p>
            <a:pPr marL="866386" indent="-433193" lvl="1">
              <a:lnSpc>
                <a:spcPts val="4815"/>
              </a:lnSpc>
              <a:buFont typeface="Arial"/>
              <a:buChar char="•"/>
            </a:pPr>
            <a:r>
              <a:rPr lang="en-US" sz="4012">
                <a:solidFill>
                  <a:srgbClr val="000000"/>
                </a:solidFill>
                <a:latin typeface="Carlito"/>
              </a:rPr>
              <a:t>We have taken we telugu audio files from PM Modi’s Man ki baat in telugu and have manually annotated to mark the punctuation marks.</a:t>
            </a:r>
          </a:p>
        </p:txBody>
      </p:sp>
      <p:sp>
        <p:nvSpPr>
          <p:cNvPr name="TextBox 16" id="16"/>
          <p:cNvSpPr txBox="true"/>
          <p:nvPr/>
        </p:nvSpPr>
        <p:spPr>
          <a:xfrm rot="0">
            <a:off x="9063514" y="9460615"/>
            <a:ext cx="160972"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8</a:t>
            </a:r>
          </a:p>
        </p:txBody>
      </p:sp>
      <p:sp>
        <p:nvSpPr>
          <p:cNvPr name="TextBox 17" id="17"/>
          <p:cNvSpPr txBox="true"/>
          <p:nvPr/>
        </p:nvSpPr>
        <p:spPr>
          <a:xfrm rot="0">
            <a:off x="532912" y="9460615"/>
            <a:ext cx="1946553"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Monsoon 2023</a:t>
            </a:r>
          </a:p>
        </p:txBody>
      </p:sp>
      <p:sp>
        <p:nvSpPr>
          <p:cNvPr name="TextBox 18" id="18"/>
          <p:cNvSpPr txBox="true"/>
          <p:nvPr/>
        </p:nvSpPr>
        <p:spPr>
          <a:xfrm rot="0">
            <a:off x="742278" y="372773"/>
            <a:ext cx="1415177"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iV) Dataset</a:t>
            </a:r>
          </a:p>
        </p:txBody>
      </p:sp>
      <p:sp>
        <p:nvSpPr>
          <p:cNvPr name="TextBox 19" id="19"/>
          <p:cNvSpPr txBox="true"/>
          <p:nvPr/>
        </p:nvSpPr>
        <p:spPr>
          <a:xfrm rot="0">
            <a:off x="7805271" y="5586739"/>
            <a:ext cx="8880989" cy="1280222"/>
          </a:xfrm>
          <a:prstGeom prst="rect">
            <a:avLst/>
          </a:prstGeom>
        </p:spPr>
        <p:txBody>
          <a:bodyPr anchor="t" rtlCol="false" tIns="0" lIns="0" bIns="0" rIns="0">
            <a:spAutoFit/>
          </a:bodyPr>
          <a:lstStyle/>
          <a:p>
            <a:pPr marL="866386" indent="-433193" lvl="1">
              <a:lnSpc>
                <a:spcPts val="4815"/>
              </a:lnSpc>
              <a:buFont typeface="Arial"/>
              <a:buChar char="•"/>
            </a:pPr>
            <a:r>
              <a:rPr lang="en-US" sz="4012">
                <a:solidFill>
                  <a:srgbClr val="000000"/>
                </a:solidFill>
                <a:latin typeface="Carlito"/>
              </a:rPr>
              <a:t>We have considered only “,” and “.” punctuations</a:t>
            </a:r>
          </a:p>
        </p:txBody>
      </p:sp>
      <p:sp>
        <p:nvSpPr>
          <p:cNvPr name="TextBox 20" id="20"/>
          <p:cNvSpPr txBox="true"/>
          <p:nvPr/>
        </p:nvSpPr>
        <p:spPr>
          <a:xfrm rot="0">
            <a:off x="12454045" y="9451090"/>
            <a:ext cx="5110721" cy="479424"/>
          </a:xfrm>
          <a:prstGeom prst="rect">
            <a:avLst/>
          </a:prstGeom>
        </p:spPr>
        <p:txBody>
          <a:bodyPr anchor="t" rtlCol="false" tIns="0" lIns="0" bIns="0" rIns="0">
            <a:spAutoFit/>
          </a:bodyPr>
          <a:lstStyle/>
          <a:p>
            <a:pPr algn="r">
              <a:lnSpc>
                <a:spcPts val="3500"/>
              </a:lnSpc>
              <a:spcBef>
                <a:spcPct val="0"/>
              </a:spcBef>
            </a:pPr>
            <a:r>
              <a:rPr lang="en-US" sz="2500" spc="150">
                <a:solidFill>
                  <a:srgbClr val="9B4819"/>
                </a:solidFill>
                <a:latin typeface="Carlito"/>
              </a:rPr>
              <a:t>November 17th, 2023</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1E8"/>
        </a:solidFill>
      </p:bgPr>
    </p:bg>
    <p:spTree>
      <p:nvGrpSpPr>
        <p:cNvPr id="1" name=""/>
        <p:cNvGrpSpPr/>
        <p:nvPr/>
      </p:nvGrpSpPr>
      <p:grpSpPr>
        <a:xfrm>
          <a:off x="0" y="0"/>
          <a:ext cx="0" cy="0"/>
          <a:chOff x="0" y="0"/>
          <a:chExt cx="0" cy="0"/>
        </a:xfrm>
      </p:grpSpPr>
      <p:grpSp>
        <p:nvGrpSpPr>
          <p:cNvPr name="Group 2" id="2"/>
          <p:cNvGrpSpPr/>
          <p:nvPr/>
        </p:nvGrpSpPr>
        <p:grpSpPr>
          <a:xfrm rot="0">
            <a:off x="16852926" y="769194"/>
            <a:ext cx="433466" cy="668073"/>
            <a:chOff x="0" y="0"/>
            <a:chExt cx="577955" cy="890764"/>
          </a:xfrm>
        </p:grpSpPr>
        <p:sp>
          <p:nvSpPr>
            <p:cNvPr name="TextBox 3" id="3"/>
            <p:cNvSpPr txBox="true"/>
            <p:nvPr/>
          </p:nvSpPr>
          <p:spPr>
            <a:xfrm rot="0">
              <a:off x="0" y="-66675"/>
              <a:ext cx="309823" cy="786266"/>
            </a:xfrm>
            <a:prstGeom prst="rect">
              <a:avLst/>
            </a:prstGeom>
          </p:spPr>
          <p:txBody>
            <a:bodyPr anchor="t" rtlCol="false" tIns="0" lIns="0" bIns="0" rIns="0">
              <a:spAutoFit/>
            </a:bodyPr>
            <a:lstStyle/>
            <a:p>
              <a:pPr algn="l" marL="0" indent="0" lvl="0">
                <a:lnSpc>
                  <a:spcPts val="4975"/>
                </a:lnSpc>
                <a:spcBef>
                  <a:spcPct val="0"/>
                </a:spcBef>
              </a:pPr>
              <a:r>
                <a:rPr lang="en-US" sz="3553" spc="-71">
                  <a:solidFill>
                    <a:srgbClr val="F4F1E8"/>
                  </a:solidFill>
                  <a:latin typeface="Radley Bold Italics"/>
                </a:rPr>
                <a:t>R</a:t>
              </a:r>
            </a:p>
          </p:txBody>
        </p:sp>
        <p:sp>
          <p:nvSpPr>
            <p:cNvPr name="TextBox 4" id="4"/>
            <p:cNvSpPr txBox="true"/>
            <p:nvPr/>
          </p:nvSpPr>
          <p:spPr>
            <a:xfrm rot="0">
              <a:off x="268132" y="104497"/>
              <a:ext cx="309823" cy="786266"/>
            </a:xfrm>
            <a:prstGeom prst="rect">
              <a:avLst/>
            </a:prstGeom>
          </p:spPr>
          <p:txBody>
            <a:bodyPr anchor="t" rtlCol="false" tIns="0" lIns="0" bIns="0" rIns="0">
              <a:spAutoFit/>
            </a:bodyPr>
            <a:lstStyle/>
            <a:p>
              <a:pPr algn="l" marL="0" indent="0" lvl="0">
                <a:lnSpc>
                  <a:spcPts val="4975"/>
                </a:lnSpc>
                <a:spcBef>
                  <a:spcPct val="0"/>
                </a:spcBef>
              </a:pPr>
              <a:r>
                <a:rPr lang="en-US" sz="3553" spc="-71">
                  <a:solidFill>
                    <a:srgbClr val="F4F1E8"/>
                  </a:solidFill>
                  <a:latin typeface="Radley Bold Italics"/>
                </a:rPr>
                <a:t>S</a:t>
              </a:r>
            </a:p>
          </p:txBody>
        </p:sp>
      </p:grpSp>
      <p:sp>
        <p:nvSpPr>
          <p:cNvPr name="Freeform 5" id="5"/>
          <p:cNvSpPr/>
          <p:nvPr/>
        </p:nvSpPr>
        <p:spPr>
          <a:xfrm flipH="false" flipV="false" rot="0">
            <a:off x="8806964" y="4236680"/>
            <a:ext cx="674072" cy="654462"/>
          </a:xfrm>
          <a:custGeom>
            <a:avLst/>
            <a:gdLst/>
            <a:ahLst/>
            <a:cxnLst/>
            <a:rect r="r" b="b" t="t" l="l"/>
            <a:pathLst>
              <a:path h="654462" w="674072">
                <a:moveTo>
                  <a:pt x="0" y="0"/>
                </a:moveTo>
                <a:lnTo>
                  <a:pt x="674072" y="0"/>
                </a:lnTo>
                <a:lnTo>
                  <a:pt x="674072" y="654462"/>
                </a:lnTo>
                <a:lnTo>
                  <a:pt x="0" y="654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750518" y="4194596"/>
            <a:ext cx="738629" cy="738629"/>
          </a:xfrm>
          <a:custGeom>
            <a:avLst/>
            <a:gdLst/>
            <a:ahLst/>
            <a:cxnLst/>
            <a:rect r="r" b="b" t="t" l="l"/>
            <a:pathLst>
              <a:path h="738629" w="738629">
                <a:moveTo>
                  <a:pt x="0" y="0"/>
                </a:moveTo>
                <a:lnTo>
                  <a:pt x="738630" y="0"/>
                </a:lnTo>
                <a:lnTo>
                  <a:pt x="738630" y="738630"/>
                </a:lnTo>
                <a:lnTo>
                  <a:pt x="0" y="7386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2807048" y="4255730"/>
            <a:ext cx="736271" cy="654462"/>
            <a:chOff x="0" y="0"/>
            <a:chExt cx="981694" cy="872617"/>
          </a:xfrm>
        </p:grpSpPr>
        <p:sp>
          <p:nvSpPr>
            <p:cNvPr name="Freeform 8" id="8"/>
            <p:cNvSpPr/>
            <p:nvPr/>
          </p:nvSpPr>
          <p:spPr>
            <a:xfrm flipH="false" flipV="false" rot="0">
              <a:off x="0" y="0"/>
              <a:ext cx="981694" cy="872617"/>
            </a:xfrm>
            <a:custGeom>
              <a:avLst/>
              <a:gdLst/>
              <a:ahLst/>
              <a:cxnLst/>
              <a:rect r="r" b="b" t="t" l="l"/>
              <a:pathLst>
                <a:path h="872617" w="981694">
                  <a:moveTo>
                    <a:pt x="0" y="0"/>
                  </a:moveTo>
                  <a:lnTo>
                    <a:pt x="981694" y="0"/>
                  </a:lnTo>
                  <a:lnTo>
                    <a:pt x="981694" y="872617"/>
                  </a:lnTo>
                  <a:lnTo>
                    <a:pt x="0" y="872617"/>
                  </a:lnTo>
                  <a:lnTo>
                    <a:pt x="0" y="0"/>
                  </a:lnTo>
                  <a:close/>
                </a:path>
              </a:pathLst>
            </a:custGeom>
            <a:blipFill>
              <a:blip r:embed="rId6">
                <a:extLst>
                  <a:ext uri="{96DAC541-7B7A-43D3-8B79-37D633B846F1}">
                    <asvg:svgBlip xmlns:asvg="http://schemas.microsoft.com/office/drawing/2016/SVG/main" r:embed="rId7"/>
                  </a:ext>
                </a:extLst>
              </a:blip>
              <a:stretch>
                <a:fillRect l="0" t="-82" r="0" b="-82"/>
              </a:stretch>
            </a:blipFill>
          </p:spPr>
        </p:sp>
        <p:sp>
          <p:nvSpPr>
            <p:cNvPr name="Freeform 9" id="9"/>
            <p:cNvSpPr/>
            <p:nvPr/>
          </p:nvSpPr>
          <p:spPr>
            <a:xfrm flipH="false" flipV="false" rot="0">
              <a:off x="280488" y="171155"/>
              <a:ext cx="420718" cy="403124"/>
            </a:xfrm>
            <a:custGeom>
              <a:avLst/>
              <a:gdLst/>
              <a:ahLst/>
              <a:cxnLst/>
              <a:rect r="r" b="b" t="t" l="l"/>
              <a:pathLst>
                <a:path h="403124" w="420718">
                  <a:moveTo>
                    <a:pt x="0" y="0"/>
                  </a:moveTo>
                  <a:lnTo>
                    <a:pt x="420718" y="0"/>
                  </a:lnTo>
                  <a:lnTo>
                    <a:pt x="420718" y="403124"/>
                  </a:lnTo>
                  <a:lnTo>
                    <a:pt x="0" y="4031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AutoShape 10" id="10"/>
          <p:cNvSpPr/>
          <p:nvPr/>
        </p:nvSpPr>
        <p:spPr>
          <a:xfrm>
            <a:off x="742303" y="9214192"/>
            <a:ext cx="16803394" cy="34583"/>
          </a:xfrm>
          <a:prstGeom prst="line">
            <a:avLst/>
          </a:prstGeom>
          <a:ln cap="flat" w="19050">
            <a:solidFill>
              <a:srgbClr val="BD8F53"/>
            </a:solidFill>
            <a:prstDash val="solid"/>
            <a:headEnd type="none" len="sm" w="sm"/>
            <a:tailEnd type="none" len="sm" w="sm"/>
          </a:ln>
        </p:spPr>
      </p:sp>
      <p:sp>
        <p:nvSpPr>
          <p:cNvPr name="Freeform 11" id="11"/>
          <p:cNvSpPr/>
          <p:nvPr/>
        </p:nvSpPr>
        <p:spPr>
          <a:xfrm flipH="false" flipV="false" rot="0">
            <a:off x="16686260" y="468023"/>
            <a:ext cx="1200265" cy="1228271"/>
          </a:xfrm>
          <a:custGeom>
            <a:avLst/>
            <a:gdLst/>
            <a:ahLst/>
            <a:cxnLst/>
            <a:rect r="r" b="b" t="t" l="l"/>
            <a:pathLst>
              <a:path h="1228271" w="1200265">
                <a:moveTo>
                  <a:pt x="0" y="0"/>
                </a:moveTo>
                <a:lnTo>
                  <a:pt x="1200264" y="0"/>
                </a:lnTo>
                <a:lnTo>
                  <a:pt x="1200264" y="1228271"/>
                </a:lnTo>
                <a:lnTo>
                  <a:pt x="0" y="1228271"/>
                </a:lnTo>
                <a:lnTo>
                  <a:pt x="0" y="0"/>
                </a:lnTo>
                <a:close/>
              </a:path>
            </a:pathLst>
          </a:custGeom>
          <a:blipFill>
            <a:blip r:embed="rId10"/>
            <a:stretch>
              <a:fillRect l="0" t="0" r="0" b="0"/>
            </a:stretch>
          </a:blipFill>
        </p:spPr>
      </p:sp>
      <p:sp>
        <p:nvSpPr>
          <p:cNvPr name="AutoShape 12" id="12"/>
          <p:cNvSpPr/>
          <p:nvPr/>
        </p:nvSpPr>
        <p:spPr>
          <a:xfrm>
            <a:off x="742283" y="1082158"/>
            <a:ext cx="15444961" cy="9525"/>
          </a:xfrm>
          <a:prstGeom prst="line">
            <a:avLst/>
          </a:prstGeom>
          <a:ln cap="flat" w="19050">
            <a:solidFill>
              <a:srgbClr val="BD8F53"/>
            </a:solidFill>
            <a:prstDash val="solid"/>
            <a:headEnd type="none" len="sm" w="sm"/>
            <a:tailEnd type="none" len="sm" w="sm"/>
          </a:ln>
        </p:spPr>
      </p:sp>
      <p:sp>
        <p:nvSpPr>
          <p:cNvPr name="Freeform 13" id="13"/>
          <p:cNvSpPr/>
          <p:nvPr/>
        </p:nvSpPr>
        <p:spPr>
          <a:xfrm flipH="false" flipV="false" rot="0">
            <a:off x="3957797" y="4033246"/>
            <a:ext cx="9698334" cy="4928531"/>
          </a:xfrm>
          <a:custGeom>
            <a:avLst/>
            <a:gdLst/>
            <a:ahLst/>
            <a:cxnLst/>
            <a:rect r="r" b="b" t="t" l="l"/>
            <a:pathLst>
              <a:path h="4928531" w="9698334">
                <a:moveTo>
                  <a:pt x="0" y="0"/>
                </a:moveTo>
                <a:lnTo>
                  <a:pt x="9698334" y="0"/>
                </a:lnTo>
                <a:lnTo>
                  <a:pt x="9698334" y="4928531"/>
                </a:lnTo>
                <a:lnTo>
                  <a:pt x="0" y="4928531"/>
                </a:lnTo>
                <a:lnTo>
                  <a:pt x="0" y="0"/>
                </a:lnTo>
                <a:close/>
              </a:path>
            </a:pathLst>
          </a:custGeom>
          <a:blipFill>
            <a:blip r:embed="rId11"/>
            <a:stretch>
              <a:fillRect l="0" t="0" r="0" b="0"/>
            </a:stretch>
          </a:blipFill>
        </p:spPr>
      </p:sp>
      <p:sp>
        <p:nvSpPr>
          <p:cNvPr name="TextBox 14" id="14"/>
          <p:cNvSpPr txBox="true"/>
          <p:nvPr/>
        </p:nvSpPr>
        <p:spPr>
          <a:xfrm rot="0">
            <a:off x="853309" y="372773"/>
            <a:ext cx="2014061"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v) Observations</a:t>
            </a:r>
          </a:p>
        </p:txBody>
      </p:sp>
      <p:sp>
        <p:nvSpPr>
          <p:cNvPr name="TextBox 15" id="15"/>
          <p:cNvSpPr txBox="true"/>
          <p:nvPr/>
        </p:nvSpPr>
        <p:spPr>
          <a:xfrm rot="0">
            <a:off x="742278" y="1969463"/>
            <a:ext cx="13048334" cy="1004572"/>
          </a:xfrm>
          <a:prstGeom prst="rect">
            <a:avLst/>
          </a:prstGeom>
        </p:spPr>
        <p:txBody>
          <a:bodyPr anchor="t" rtlCol="false" tIns="0" lIns="0" bIns="0" rIns="0">
            <a:spAutoFit/>
          </a:bodyPr>
          <a:lstStyle/>
          <a:p>
            <a:pPr>
              <a:lnSpc>
                <a:spcPts val="7840"/>
              </a:lnSpc>
              <a:spcBef>
                <a:spcPct val="0"/>
              </a:spcBef>
            </a:pPr>
            <a:r>
              <a:rPr lang="en-US" sz="7000">
                <a:solidFill>
                  <a:srgbClr val="9B4819"/>
                </a:solidFill>
                <a:latin typeface="Radley"/>
              </a:rPr>
              <a:t>Observation</a:t>
            </a:r>
          </a:p>
        </p:txBody>
      </p:sp>
      <p:sp>
        <p:nvSpPr>
          <p:cNvPr name="TextBox 16" id="16"/>
          <p:cNvSpPr txBox="true"/>
          <p:nvPr/>
        </p:nvSpPr>
        <p:spPr>
          <a:xfrm rot="0">
            <a:off x="853309" y="3126435"/>
            <a:ext cx="15708075" cy="678211"/>
          </a:xfrm>
          <a:prstGeom prst="rect">
            <a:avLst/>
          </a:prstGeom>
        </p:spPr>
        <p:txBody>
          <a:bodyPr anchor="t" rtlCol="false" tIns="0" lIns="0" bIns="0" rIns="0">
            <a:spAutoFit/>
          </a:bodyPr>
          <a:lstStyle/>
          <a:p>
            <a:pPr marL="866386" indent="-433193" lvl="1">
              <a:lnSpc>
                <a:spcPts val="4815"/>
              </a:lnSpc>
              <a:buFont typeface="Arial"/>
              <a:buChar char="•"/>
            </a:pPr>
            <a:r>
              <a:rPr lang="en-US" sz="4012">
                <a:solidFill>
                  <a:srgbClr val="000000"/>
                </a:solidFill>
                <a:latin typeface="Carlito"/>
              </a:rPr>
              <a:t>We have observed the following on the dataset that we annotated</a:t>
            </a:r>
          </a:p>
        </p:txBody>
      </p:sp>
      <p:sp>
        <p:nvSpPr>
          <p:cNvPr name="TextBox 17" id="17"/>
          <p:cNvSpPr txBox="true"/>
          <p:nvPr/>
        </p:nvSpPr>
        <p:spPr>
          <a:xfrm rot="0">
            <a:off x="9063514" y="9460615"/>
            <a:ext cx="160972"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9</a:t>
            </a:r>
          </a:p>
        </p:txBody>
      </p:sp>
      <p:sp>
        <p:nvSpPr>
          <p:cNvPr name="TextBox 18" id="18"/>
          <p:cNvSpPr txBox="true"/>
          <p:nvPr/>
        </p:nvSpPr>
        <p:spPr>
          <a:xfrm rot="0">
            <a:off x="532912" y="9460615"/>
            <a:ext cx="1946553" cy="469900"/>
          </a:xfrm>
          <a:prstGeom prst="rect">
            <a:avLst/>
          </a:prstGeom>
        </p:spPr>
        <p:txBody>
          <a:bodyPr anchor="t" rtlCol="false" tIns="0" lIns="0" bIns="0" rIns="0">
            <a:spAutoFit/>
          </a:bodyPr>
          <a:lstStyle/>
          <a:p>
            <a:pPr algn="ctr">
              <a:lnSpc>
                <a:spcPts val="3499"/>
              </a:lnSpc>
              <a:spcBef>
                <a:spcPct val="0"/>
              </a:spcBef>
            </a:pPr>
            <a:r>
              <a:rPr lang="en-US" sz="2499">
                <a:solidFill>
                  <a:srgbClr val="9B4819"/>
                </a:solidFill>
                <a:latin typeface="Carlito"/>
              </a:rPr>
              <a:t>Monsoon 2023</a:t>
            </a:r>
          </a:p>
        </p:txBody>
      </p:sp>
      <p:sp>
        <p:nvSpPr>
          <p:cNvPr name="TextBox 19" id="19"/>
          <p:cNvSpPr txBox="true"/>
          <p:nvPr/>
        </p:nvSpPr>
        <p:spPr>
          <a:xfrm rot="0">
            <a:off x="12454045" y="9451090"/>
            <a:ext cx="5110721" cy="479424"/>
          </a:xfrm>
          <a:prstGeom prst="rect">
            <a:avLst/>
          </a:prstGeom>
        </p:spPr>
        <p:txBody>
          <a:bodyPr anchor="t" rtlCol="false" tIns="0" lIns="0" bIns="0" rIns="0">
            <a:spAutoFit/>
          </a:bodyPr>
          <a:lstStyle/>
          <a:p>
            <a:pPr algn="r">
              <a:lnSpc>
                <a:spcPts val="3500"/>
              </a:lnSpc>
              <a:spcBef>
                <a:spcPct val="0"/>
              </a:spcBef>
            </a:pPr>
            <a:r>
              <a:rPr lang="en-US" sz="2500" spc="150">
                <a:solidFill>
                  <a:srgbClr val="9B4819"/>
                </a:solidFill>
                <a:latin typeface="Carlito"/>
              </a:rPr>
              <a:t>November 17th, 2023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DAF0XUuuLDM</dc:identifier>
  <dcterms:modified xsi:type="dcterms:W3CDTF">2011-08-01T06:04:30Z</dcterms:modified>
  <cp:revision>1</cp:revision>
  <dc:title>Copy of SSP Midsem</dc:title>
</cp:coreProperties>
</file>