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ileron" charset="1" panose="00000500000000000000"/>
      <p:regular r:id="rId10"/>
    </p:embeddedFont>
    <p:embeddedFont>
      <p:font typeface="Aileron Bold" charset="1" panose="00000800000000000000"/>
      <p:regular r:id="rId11"/>
    </p:embeddedFont>
    <p:embeddedFont>
      <p:font typeface="Aileron Italics" charset="1" panose="00000500000000000000"/>
      <p:regular r:id="rId12"/>
    </p:embeddedFont>
    <p:embeddedFont>
      <p:font typeface="Aileron Bold Italics" charset="1" panose="00000800000000000000"/>
      <p:regular r:id="rId13"/>
    </p:embeddedFont>
    <p:embeddedFont>
      <p:font typeface="Aileron Thin" charset="1" panose="00000300000000000000"/>
      <p:regular r:id="rId14"/>
    </p:embeddedFont>
    <p:embeddedFont>
      <p:font typeface="Aileron Thin Italics" charset="1" panose="00000300000000000000"/>
      <p:regular r:id="rId15"/>
    </p:embeddedFont>
    <p:embeddedFont>
      <p:font typeface="Aileron Light" charset="1" panose="00000400000000000000"/>
      <p:regular r:id="rId16"/>
    </p:embeddedFont>
    <p:embeddedFont>
      <p:font typeface="Aileron Light Italics" charset="1" panose="00000400000000000000"/>
      <p:regular r:id="rId17"/>
    </p:embeddedFont>
    <p:embeddedFont>
      <p:font typeface="Aileron Ultra-Bold" charset="1" panose="00000A00000000000000"/>
      <p:regular r:id="rId18"/>
    </p:embeddedFont>
    <p:embeddedFont>
      <p:font typeface="Aileron Ultra-Bold Italics" charset="1" panose="00000A00000000000000"/>
      <p:regular r:id="rId19"/>
    </p:embeddedFont>
    <p:embeddedFont>
      <p:font typeface="Aileron Heavy" charset="1" panose="00000A00000000000000"/>
      <p:regular r:id="rId20"/>
    </p:embeddedFont>
    <p:embeddedFont>
      <p:font typeface="Aileron Heavy Italics" charset="1" panose="00000A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992934" y="1146449"/>
            <a:ext cx="8302132" cy="1452326"/>
          </a:xfrm>
          <a:prstGeom prst="rect">
            <a:avLst/>
          </a:prstGeom>
        </p:spPr>
        <p:txBody>
          <a:bodyPr anchor="t" rtlCol="false" tIns="0" lIns="0" bIns="0" rIns="0">
            <a:spAutoFit/>
          </a:bodyPr>
          <a:lstStyle/>
          <a:p>
            <a:pPr algn="ctr">
              <a:lnSpc>
                <a:spcPts val="6721"/>
              </a:lnSpc>
            </a:pPr>
            <a:r>
              <a:rPr lang="en-US" sz="4481" spc="134">
                <a:solidFill>
                  <a:srgbClr val="191919"/>
                </a:solidFill>
                <a:latin typeface="Aileron"/>
              </a:rPr>
              <a:t>SPEECH SIGNAL PROCESSING</a:t>
            </a:r>
          </a:p>
          <a:p>
            <a:pPr algn="ctr">
              <a:lnSpc>
                <a:spcPts val="4921"/>
              </a:lnSpc>
            </a:pPr>
            <a:r>
              <a:rPr lang="en-US" sz="3281" spc="98">
                <a:solidFill>
                  <a:srgbClr val="191919"/>
                </a:solidFill>
                <a:latin typeface="Aileron Bold"/>
              </a:rPr>
              <a:t>PROJECT MID EVALUATION</a:t>
            </a:r>
          </a:p>
        </p:txBody>
      </p:sp>
      <p:sp>
        <p:nvSpPr>
          <p:cNvPr name="TextBox 3" id="3"/>
          <p:cNvSpPr txBox="true"/>
          <p:nvPr/>
        </p:nvSpPr>
        <p:spPr>
          <a:xfrm rot="0">
            <a:off x="8957168" y="8835517"/>
            <a:ext cx="8302132" cy="422783"/>
          </a:xfrm>
          <a:prstGeom prst="rect">
            <a:avLst/>
          </a:prstGeom>
        </p:spPr>
        <p:txBody>
          <a:bodyPr anchor="t" rtlCol="false" tIns="0" lIns="0" bIns="0" rIns="0">
            <a:spAutoFit/>
          </a:bodyPr>
          <a:lstStyle/>
          <a:p>
            <a:pPr marL="0" indent="0" lvl="0">
              <a:lnSpc>
                <a:spcPts val="3472"/>
              </a:lnSpc>
            </a:pPr>
            <a:r>
              <a:rPr lang="en-US" sz="2480" spc="96">
                <a:solidFill>
                  <a:srgbClr val="191919"/>
                </a:solidFill>
                <a:latin typeface="Aileron Bold"/>
              </a:rPr>
              <a:t>TEAM: </a:t>
            </a:r>
            <a:r>
              <a:rPr lang="en-US" sz="2480" spc="96">
                <a:solidFill>
                  <a:srgbClr val="191919"/>
                </a:solidFill>
                <a:latin typeface="Aileron"/>
              </a:rPr>
              <a:t>Srihari Bandarupalli, Jalluri Ram Gopal</a:t>
            </a:r>
          </a:p>
        </p:txBody>
      </p:sp>
      <p:sp>
        <p:nvSpPr>
          <p:cNvPr name="TextBox 4" id="4"/>
          <p:cNvSpPr txBox="true"/>
          <p:nvPr/>
        </p:nvSpPr>
        <p:spPr>
          <a:xfrm rot="0">
            <a:off x="10059129" y="4454380"/>
            <a:ext cx="1118701" cy="400050"/>
          </a:xfrm>
          <a:prstGeom prst="rect">
            <a:avLst/>
          </a:prstGeom>
        </p:spPr>
        <p:txBody>
          <a:bodyPr anchor="t" rtlCol="false" tIns="0" lIns="0" bIns="0" rIns="0">
            <a:spAutoFit/>
          </a:bodyPr>
          <a:lstStyle/>
          <a:p>
            <a:pPr algn="ctr" marL="0" indent="0" lvl="0">
              <a:lnSpc>
                <a:spcPts val="3225"/>
              </a:lnSpc>
              <a:spcBef>
                <a:spcPct val="0"/>
              </a:spcBef>
            </a:pPr>
            <a:r>
              <a:rPr lang="en-US" sz="2500" spc="97" u="none">
                <a:solidFill>
                  <a:srgbClr val="FFFFFF"/>
                </a:solidFill>
                <a:latin typeface="Aileron Bold"/>
              </a:rPr>
              <a:t>03</a:t>
            </a:r>
          </a:p>
        </p:txBody>
      </p:sp>
      <p:sp>
        <p:nvSpPr>
          <p:cNvPr name="TextBox 5" id="5"/>
          <p:cNvSpPr txBox="true"/>
          <p:nvPr/>
        </p:nvSpPr>
        <p:spPr>
          <a:xfrm rot="0">
            <a:off x="6551225" y="6155873"/>
            <a:ext cx="1118701" cy="400050"/>
          </a:xfrm>
          <a:prstGeom prst="rect">
            <a:avLst/>
          </a:prstGeom>
        </p:spPr>
        <p:txBody>
          <a:bodyPr anchor="t" rtlCol="false" tIns="0" lIns="0" bIns="0" rIns="0">
            <a:spAutoFit/>
          </a:bodyPr>
          <a:lstStyle/>
          <a:p>
            <a:pPr algn="ctr" marL="0" indent="0" lvl="0">
              <a:lnSpc>
                <a:spcPts val="3225"/>
              </a:lnSpc>
              <a:spcBef>
                <a:spcPct val="0"/>
              </a:spcBef>
            </a:pPr>
            <a:r>
              <a:rPr lang="en-US" sz="2500" spc="97" u="none">
                <a:solidFill>
                  <a:srgbClr val="FFFFFF"/>
                </a:solidFill>
                <a:latin typeface="Aileron Bold"/>
              </a:rPr>
              <a:t>06</a:t>
            </a:r>
          </a:p>
        </p:txBody>
      </p:sp>
      <p:sp>
        <p:nvSpPr>
          <p:cNvPr name="TextBox 6" id="6"/>
          <p:cNvSpPr txBox="true"/>
          <p:nvPr/>
        </p:nvSpPr>
        <p:spPr>
          <a:xfrm rot="0">
            <a:off x="8166553" y="7970721"/>
            <a:ext cx="1118701" cy="400050"/>
          </a:xfrm>
          <a:prstGeom prst="rect">
            <a:avLst/>
          </a:prstGeom>
        </p:spPr>
        <p:txBody>
          <a:bodyPr anchor="t" rtlCol="false" tIns="0" lIns="0" bIns="0" rIns="0">
            <a:spAutoFit/>
          </a:bodyPr>
          <a:lstStyle/>
          <a:p>
            <a:pPr algn="ctr" marL="0" indent="0" lvl="0">
              <a:lnSpc>
                <a:spcPts val="3225"/>
              </a:lnSpc>
              <a:spcBef>
                <a:spcPct val="0"/>
              </a:spcBef>
            </a:pPr>
            <a:r>
              <a:rPr lang="en-US" sz="2500" spc="97" u="none">
                <a:solidFill>
                  <a:srgbClr val="FFFFFF"/>
                </a:solidFill>
                <a:latin typeface="Aileron Bold"/>
              </a:rPr>
              <a:t>05</a:t>
            </a:r>
          </a:p>
        </p:txBody>
      </p:sp>
      <p:sp>
        <p:nvSpPr>
          <p:cNvPr name="TextBox 7" id="7"/>
          <p:cNvSpPr txBox="true"/>
          <p:nvPr/>
        </p:nvSpPr>
        <p:spPr>
          <a:xfrm rot="0">
            <a:off x="10426247" y="6808571"/>
            <a:ext cx="1118701" cy="400050"/>
          </a:xfrm>
          <a:prstGeom prst="rect">
            <a:avLst/>
          </a:prstGeom>
        </p:spPr>
        <p:txBody>
          <a:bodyPr anchor="t" rtlCol="false" tIns="0" lIns="0" bIns="0" rIns="0">
            <a:spAutoFit/>
          </a:bodyPr>
          <a:lstStyle/>
          <a:p>
            <a:pPr algn="ctr" marL="0" indent="0" lvl="0">
              <a:lnSpc>
                <a:spcPts val="3225"/>
              </a:lnSpc>
              <a:spcBef>
                <a:spcPct val="0"/>
              </a:spcBef>
            </a:pPr>
            <a:r>
              <a:rPr lang="en-US" sz="2500" spc="97" u="none">
                <a:solidFill>
                  <a:srgbClr val="FFFFFF"/>
                </a:solidFill>
                <a:latin typeface="Aileron Bold"/>
              </a:rPr>
              <a:t>04</a:t>
            </a:r>
          </a:p>
        </p:txBody>
      </p:sp>
      <p:sp>
        <p:nvSpPr>
          <p:cNvPr name="TextBox 8" id="8"/>
          <p:cNvSpPr txBox="true"/>
          <p:nvPr/>
        </p:nvSpPr>
        <p:spPr>
          <a:xfrm rot="0">
            <a:off x="5134187" y="5211127"/>
            <a:ext cx="8302132" cy="598886"/>
          </a:xfrm>
          <a:prstGeom prst="rect">
            <a:avLst/>
          </a:prstGeom>
        </p:spPr>
        <p:txBody>
          <a:bodyPr anchor="t" rtlCol="false" tIns="0" lIns="0" bIns="0" rIns="0">
            <a:spAutoFit/>
          </a:bodyPr>
          <a:lstStyle/>
          <a:p>
            <a:pPr algn="ctr">
              <a:lnSpc>
                <a:spcPts val="4921"/>
              </a:lnSpc>
            </a:pPr>
            <a:r>
              <a:rPr lang="en-US" sz="3281" spc="98">
                <a:solidFill>
                  <a:srgbClr val="191919"/>
                </a:solidFill>
                <a:latin typeface="Aileron Bold"/>
              </a:rPr>
              <a:t>Project :</a:t>
            </a:r>
            <a:r>
              <a:rPr lang="en-US" sz="3281" spc="98">
                <a:solidFill>
                  <a:srgbClr val="191919"/>
                </a:solidFill>
                <a:latin typeface="Aileron"/>
              </a:rPr>
              <a:t> </a:t>
            </a:r>
            <a:r>
              <a:rPr lang="en-US" sz="3281" spc="98">
                <a:solidFill>
                  <a:srgbClr val="191919"/>
                </a:solidFill>
                <a:latin typeface="Aileron Bold"/>
              </a:rPr>
              <a:t>End of Phrase Detection.</a:t>
            </a:r>
            <a:r>
              <a:rPr lang="en-US" sz="3281" spc="98">
                <a:solidFill>
                  <a:srgbClr val="191919"/>
                </a:solidFill>
                <a:latin typeface="Aileron"/>
              </a:rPr>
              <a:t> </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316632" y="1413901"/>
            <a:ext cx="9594118" cy="597820"/>
          </a:xfrm>
          <a:prstGeom prst="rect">
            <a:avLst/>
          </a:prstGeom>
        </p:spPr>
        <p:txBody>
          <a:bodyPr anchor="t" rtlCol="false" tIns="0" lIns="0" bIns="0" rIns="0">
            <a:spAutoFit/>
          </a:bodyPr>
          <a:lstStyle/>
          <a:p>
            <a:pPr algn="ctr" marL="0" indent="0" lvl="0">
              <a:lnSpc>
                <a:spcPts val="4802"/>
              </a:lnSpc>
              <a:spcBef>
                <a:spcPct val="0"/>
              </a:spcBef>
            </a:pPr>
            <a:r>
              <a:rPr lang="en-US" sz="3666" spc="109">
                <a:solidFill>
                  <a:srgbClr val="191919"/>
                </a:solidFill>
                <a:latin typeface="Aileron Ultra-Bold"/>
              </a:rPr>
              <a:t>USE CASE</a:t>
            </a:r>
          </a:p>
        </p:txBody>
      </p:sp>
      <p:sp>
        <p:nvSpPr>
          <p:cNvPr name="TextBox 3" id="3"/>
          <p:cNvSpPr txBox="true"/>
          <p:nvPr/>
        </p:nvSpPr>
        <p:spPr>
          <a:xfrm rot="0">
            <a:off x="1028700" y="2347273"/>
            <a:ext cx="16230600" cy="1516129"/>
          </a:xfrm>
          <a:prstGeom prst="rect">
            <a:avLst/>
          </a:prstGeom>
        </p:spPr>
        <p:txBody>
          <a:bodyPr anchor="t" rtlCol="false" tIns="0" lIns="0" bIns="0" rIns="0">
            <a:spAutoFit/>
          </a:bodyPr>
          <a:lstStyle/>
          <a:p>
            <a:pPr>
              <a:lnSpc>
                <a:spcPts val="4059"/>
              </a:lnSpc>
              <a:spcBef>
                <a:spcPct val="0"/>
              </a:spcBef>
            </a:pPr>
            <a:r>
              <a:rPr lang="en-US" sz="2706" spc="81">
                <a:solidFill>
                  <a:srgbClr val="191919"/>
                </a:solidFill>
                <a:latin typeface="Aileron"/>
              </a:rPr>
              <a:t>Mainly our aim of our project is to predict end of clause. For that, basic approach can be to find the silenced part in the speech and that can be the end of clause. But differentiating whether it is comma or full stop is the challenge. For that, we need to use trends from pitch contour. </a:t>
            </a:r>
          </a:p>
        </p:txBody>
      </p:sp>
      <p:sp>
        <p:nvSpPr>
          <p:cNvPr name="TextBox 4" id="4"/>
          <p:cNvSpPr txBox="true"/>
          <p:nvPr/>
        </p:nvSpPr>
        <p:spPr>
          <a:xfrm rot="0">
            <a:off x="998391" y="4196777"/>
            <a:ext cx="16230600" cy="4087749"/>
          </a:xfrm>
          <a:prstGeom prst="rect">
            <a:avLst/>
          </a:prstGeom>
        </p:spPr>
        <p:txBody>
          <a:bodyPr anchor="t" rtlCol="false" tIns="0" lIns="0" bIns="0" rIns="0">
            <a:spAutoFit/>
          </a:bodyPr>
          <a:lstStyle/>
          <a:p>
            <a:pPr>
              <a:lnSpc>
                <a:spcPts val="4064"/>
              </a:lnSpc>
            </a:pPr>
            <a:r>
              <a:rPr lang="en-US" sz="2709" spc="81">
                <a:solidFill>
                  <a:srgbClr val="191919"/>
                </a:solidFill>
                <a:latin typeface="Aileron"/>
              </a:rPr>
              <a:t>A pitch contour, in the context of linguistics and phonetics, refers to the pattern of changes in pitch or intonation in spoken language. Pitch is the perceptual quality of sound that allows us to distinguish between high and low tones in speech. In a pitch contour, the pitch of a person's voice rises and falls, creating patterns that contribute to the meaning and expression of speech. Ideally,</a:t>
            </a:r>
          </a:p>
          <a:p>
            <a:pPr marL="585088" indent="-292544" lvl="1">
              <a:lnSpc>
                <a:spcPts val="4064"/>
              </a:lnSpc>
              <a:buFont typeface="Arial"/>
              <a:buChar char="•"/>
            </a:pPr>
            <a:r>
              <a:rPr lang="en-US" sz="2709" spc="81">
                <a:solidFill>
                  <a:srgbClr val="191919"/>
                </a:solidFill>
                <a:latin typeface="Aileron"/>
              </a:rPr>
              <a:t> Rising pitch contour at the end of a sentence often indicates a question.</a:t>
            </a:r>
          </a:p>
          <a:p>
            <a:pPr marL="585088" indent="-292544" lvl="1">
              <a:lnSpc>
                <a:spcPts val="4064"/>
              </a:lnSpc>
              <a:buFont typeface="Arial"/>
              <a:buChar char="•"/>
            </a:pPr>
            <a:r>
              <a:rPr lang="en-US" sz="2709" spc="81">
                <a:solidFill>
                  <a:srgbClr val="191919"/>
                </a:solidFill>
                <a:latin typeface="Aileron"/>
              </a:rPr>
              <a:t> Falling pitch contours are typically used in declarative statements. </a:t>
            </a:r>
          </a:p>
          <a:p>
            <a:pPr marL="585088" indent="-292544" lvl="1">
              <a:lnSpc>
                <a:spcPts val="4064"/>
              </a:lnSpc>
              <a:buFont typeface="Arial"/>
              <a:buChar char="•"/>
            </a:pPr>
            <a:r>
              <a:rPr lang="en-US" sz="2709" spc="81">
                <a:solidFill>
                  <a:srgbClr val="191919"/>
                </a:solidFill>
                <a:latin typeface="Aileron"/>
              </a:rPr>
              <a:t>Sharp and noticeable rise in pitch, often used to emphasize a particular word or phrase within a sentence.</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316632" y="1413901"/>
            <a:ext cx="9594118" cy="597820"/>
          </a:xfrm>
          <a:prstGeom prst="rect">
            <a:avLst/>
          </a:prstGeom>
        </p:spPr>
        <p:txBody>
          <a:bodyPr anchor="t" rtlCol="false" tIns="0" lIns="0" bIns="0" rIns="0">
            <a:spAutoFit/>
          </a:bodyPr>
          <a:lstStyle/>
          <a:p>
            <a:pPr algn="ctr" marL="0" indent="0" lvl="0">
              <a:lnSpc>
                <a:spcPts val="4802"/>
              </a:lnSpc>
              <a:spcBef>
                <a:spcPct val="0"/>
              </a:spcBef>
            </a:pPr>
            <a:r>
              <a:rPr lang="en-US" sz="3666" spc="109">
                <a:solidFill>
                  <a:srgbClr val="191919"/>
                </a:solidFill>
                <a:latin typeface="Aileron Ultra-Bold"/>
              </a:rPr>
              <a:t>USE OF PITCH CONTOUR</a:t>
            </a:r>
          </a:p>
        </p:txBody>
      </p:sp>
      <p:sp>
        <p:nvSpPr>
          <p:cNvPr name="TextBox 3" id="3"/>
          <p:cNvSpPr txBox="true"/>
          <p:nvPr/>
        </p:nvSpPr>
        <p:spPr>
          <a:xfrm rot="0">
            <a:off x="1028700" y="2347273"/>
            <a:ext cx="16230600" cy="1516129"/>
          </a:xfrm>
          <a:prstGeom prst="rect">
            <a:avLst/>
          </a:prstGeom>
        </p:spPr>
        <p:txBody>
          <a:bodyPr anchor="t" rtlCol="false" tIns="0" lIns="0" bIns="0" rIns="0">
            <a:spAutoFit/>
          </a:bodyPr>
          <a:lstStyle/>
          <a:p>
            <a:pPr>
              <a:lnSpc>
                <a:spcPts val="4059"/>
              </a:lnSpc>
              <a:spcBef>
                <a:spcPct val="0"/>
              </a:spcBef>
            </a:pPr>
            <a:r>
              <a:rPr lang="en-US" sz="2706" spc="81">
                <a:solidFill>
                  <a:srgbClr val="191919"/>
                </a:solidFill>
                <a:latin typeface="Aileron"/>
              </a:rPr>
              <a:t>Mainly our aim of our project is to predict end of clause. For that, basic approach can be to find the silenced part in the speech and that can be the end of clause. But differentiating whether it is comma or full stop is the challenge. For that, we need to use trends from pitch contour. </a:t>
            </a:r>
          </a:p>
        </p:txBody>
      </p:sp>
      <p:sp>
        <p:nvSpPr>
          <p:cNvPr name="TextBox 4" id="4"/>
          <p:cNvSpPr txBox="true"/>
          <p:nvPr/>
        </p:nvSpPr>
        <p:spPr>
          <a:xfrm rot="0">
            <a:off x="998391" y="4196777"/>
            <a:ext cx="16230600" cy="4087749"/>
          </a:xfrm>
          <a:prstGeom prst="rect">
            <a:avLst/>
          </a:prstGeom>
        </p:spPr>
        <p:txBody>
          <a:bodyPr anchor="t" rtlCol="false" tIns="0" lIns="0" bIns="0" rIns="0">
            <a:spAutoFit/>
          </a:bodyPr>
          <a:lstStyle/>
          <a:p>
            <a:pPr>
              <a:lnSpc>
                <a:spcPts val="4064"/>
              </a:lnSpc>
            </a:pPr>
            <a:r>
              <a:rPr lang="en-US" sz="2709" spc="81">
                <a:solidFill>
                  <a:srgbClr val="191919"/>
                </a:solidFill>
                <a:latin typeface="Aileron"/>
              </a:rPr>
              <a:t>A pitch contour, in the context of linguistics and phonetics, refers to the pattern of changes in pitch or intonation in spoken language. Pitch is the perceptual quality of sound that allows us to distinguish between high and low tones in speech. In a pitch contour, the pitch of a person's voice rises and falls, creating patterns that contribute to the meaning and expression of speech. Ideally,</a:t>
            </a:r>
          </a:p>
          <a:p>
            <a:pPr marL="585088" indent="-292544" lvl="1">
              <a:lnSpc>
                <a:spcPts val="4064"/>
              </a:lnSpc>
              <a:buFont typeface="Arial"/>
              <a:buChar char="•"/>
            </a:pPr>
            <a:r>
              <a:rPr lang="en-US" sz="2709" spc="81">
                <a:solidFill>
                  <a:srgbClr val="191919"/>
                </a:solidFill>
                <a:latin typeface="Aileron"/>
              </a:rPr>
              <a:t> Rising pitch contour at the end of a sentence often indicates a question.</a:t>
            </a:r>
          </a:p>
          <a:p>
            <a:pPr marL="585088" indent="-292544" lvl="1">
              <a:lnSpc>
                <a:spcPts val="4064"/>
              </a:lnSpc>
              <a:buFont typeface="Arial"/>
              <a:buChar char="•"/>
            </a:pPr>
            <a:r>
              <a:rPr lang="en-US" sz="2709" spc="81">
                <a:solidFill>
                  <a:srgbClr val="191919"/>
                </a:solidFill>
                <a:latin typeface="Aileron"/>
              </a:rPr>
              <a:t> Falling pitch contours are typically used in declarative statements. </a:t>
            </a:r>
          </a:p>
          <a:p>
            <a:pPr marL="585088" indent="-292544" lvl="1">
              <a:lnSpc>
                <a:spcPts val="4064"/>
              </a:lnSpc>
              <a:buFont typeface="Arial"/>
              <a:buChar char="•"/>
            </a:pPr>
            <a:r>
              <a:rPr lang="en-US" sz="2709" spc="81">
                <a:solidFill>
                  <a:srgbClr val="191919"/>
                </a:solidFill>
                <a:latin typeface="Aileron"/>
              </a:rPr>
              <a:t>Sharp and noticeable rise in pitch, often used to emphasize a particular word or phrase within a sentence.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2446747"/>
            <a:ext cx="8115300" cy="1195253"/>
          </a:xfrm>
          <a:custGeom>
            <a:avLst/>
            <a:gdLst/>
            <a:ahLst/>
            <a:cxnLst/>
            <a:rect r="r" b="b" t="t" l="l"/>
            <a:pathLst>
              <a:path h="1195253" w="8115300">
                <a:moveTo>
                  <a:pt x="0" y="0"/>
                </a:moveTo>
                <a:lnTo>
                  <a:pt x="8115300" y="0"/>
                </a:lnTo>
                <a:lnTo>
                  <a:pt x="8115300" y="1195253"/>
                </a:lnTo>
                <a:lnTo>
                  <a:pt x="0" y="1195253"/>
                </a:lnTo>
                <a:lnTo>
                  <a:pt x="0" y="0"/>
                </a:lnTo>
                <a:close/>
              </a:path>
            </a:pathLst>
          </a:custGeom>
          <a:blipFill>
            <a:blip r:embed="rId2"/>
            <a:stretch>
              <a:fillRect l="0" t="-4599" r="0" b="-4599"/>
            </a:stretch>
          </a:blipFill>
        </p:spPr>
      </p:sp>
      <p:sp>
        <p:nvSpPr>
          <p:cNvPr name="Freeform 3" id="3"/>
          <p:cNvSpPr/>
          <p:nvPr/>
        </p:nvSpPr>
        <p:spPr>
          <a:xfrm flipH="false" flipV="false" rot="0">
            <a:off x="1028700" y="4198533"/>
            <a:ext cx="8115300" cy="4290965"/>
          </a:xfrm>
          <a:custGeom>
            <a:avLst/>
            <a:gdLst/>
            <a:ahLst/>
            <a:cxnLst/>
            <a:rect r="r" b="b" t="t" l="l"/>
            <a:pathLst>
              <a:path h="4290965" w="8115300">
                <a:moveTo>
                  <a:pt x="0" y="0"/>
                </a:moveTo>
                <a:lnTo>
                  <a:pt x="8115300" y="0"/>
                </a:lnTo>
                <a:lnTo>
                  <a:pt x="8115300" y="4290965"/>
                </a:lnTo>
                <a:lnTo>
                  <a:pt x="0" y="4290965"/>
                </a:lnTo>
                <a:lnTo>
                  <a:pt x="0" y="0"/>
                </a:lnTo>
                <a:close/>
              </a:path>
            </a:pathLst>
          </a:custGeom>
          <a:blipFill>
            <a:blip r:embed="rId3"/>
            <a:stretch>
              <a:fillRect l="0" t="0" r="0" b="0"/>
            </a:stretch>
          </a:blipFill>
        </p:spPr>
      </p:sp>
      <p:sp>
        <p:nvSpPr>
          <p:cNvPr name="Freeform 4" id="4"/>
          <p:cNvSpPr/>
          <p:nvPr/>
        </p:nvSpPr>
        <p:spPr>
          <a:xfrm flipH="false" flipV="false" rot="0">
            <a:off x="9309047" y="2446747"/>
            <a:ext cx="8572826" cy="2835405"/>
          </a:xfrm>
          <a:custGeom>
            <a:avLst/>
            <a:gdLst/>
            <a:ahLst/>
            <a:cxnLst/>
            <a:rect r="r" b="b" t="t" l="l"/>
            <a:pathLst>
              <a:path h="2835405" w="8572826">
                <a:moveTo>
                  <a:pt x="0" y="0"/>
                </a:moveTo>
                <a:lnTo>
                  <a:pt x="8572826" y="0"/>
                </a:lnTo>
                <a:lnTo>
                  <a:pt x="8572826" y="2835406"/>
                </a:lnTo>
                <a:lnTo>
                  <a:pt x="0" y="2835406"/>
                </a:lnTo>
                <a:lnTo>
                  <a:pt x="0" y="0"/>
                </a:lnTo>
                <a:close/>
              </a:path>
            </a:pathLst>
          </a:custGeom>
          <a:blipFill>
            <a:blip r:embed="rId4"/>
            <a:stretch>
              <a:fillRect l="-1063" t="-804" r="-1063" b="-449"/>
            </a:stretch>
          </a:blipFill>
        </p:spPr>
      </p:sp>
      <p:sp>
        <p:nvSpPr>
          <p:cNvPr name="TextBox 5" id="5"/>
          <p:cNvSpPr txBox="true"/>
          <p:nvPr/>
        </p:nvSpPr>
        <p:spPr>
          <a:xfrm rot="0">
            <a:off x="3668429" y="811930"/>
            <a:ext cx="10951142" cy="986790"/>
          </a:xfrm>
          <a:prstGeom prst="rect">
            <a:avLst/>
          </a:prstGeom>
        </p:spPr>
        <p:txBody>
          <a:bodyPr anchor="t" rtlCol="false" tIns="0" lIns="0" bIns="0" rIns="0">
            <a:spAutoFit/>
          </a:bodyPr>
          <a:lstStyle/>
          <a:p>
            <a:pPr algn="ctr">
              <a:lnSpc>
                <a:spcPts val="4716"/>
              </a:lnSpc>
            </a:pPr>
            <a:r>
              <a:rPr lang="en-US" sz="3600" spc="107">
                <a:solidFill>
                  <a:srgbClr val="191919"/>
                </a:solidFill>
                <a:latin typeface="Aileron Ultra-Bold"/>
              </a:rPr>
              <a:t>OBSERVING TREND</a:t>
            </a:r>
          </a:p>
          <a:p>
            <a:pPr algn="ctr" marL="0" indent="0" lvl="0">
              <a:lnSpc>
                <a:spcPts val="3144"/>
              </a:lnSpc>
              <a:spcBef>
                <a:spcPct val="0"/>
              </a:spcBef>
            </a:pPr>
            <a:r>
              <a:rPr lang="en-US" sz="2400" spc="72">
                <a:solidFill>
                  <a:srgbClr val="191919"/>
                </a:solidFill>
                <a:latin typeface="Aileron Ultra-Bold"/>
              </a:rPr>
              <a:t>20SECONDS_HINDI.WAV</a:t>
            </a:r>
          </a:p>
        </p:txBody>
      </p:sp>
      <p:sp>
        <p:nvSpPr>
          <p:cNvPr name="TextBox 6" id="6"/>
          <p:cNvSpPr txBox="true"/>
          <p:nvPr/>
        </p:nvSpPr>
        <p:spPr>
          <a:xfrm rot="0">
            <a:off x="4470797" y="3575325"/>
            <a:ext cx="1231106" cy="371475"/>
          </a:xfrm>
          <a:prstGeom prst="rect">
            <a:avLst/>
          </a:prstGeom>
        </p:spPr>
        <p:txBody>
          <a:bodyPr anchor="t" rtlCol="false" tIns="0" lIns="0" bIns="0" rIns="0">
            <a:spAutoFit/>
          </a:bodyPr>
          <a:lstStyle/>
          <a:p>
            <a:pPr algn="ctr">
              <a:lnSpc>
                <a:spcPts val="3000"/>
              </a:lnSpc>
              <a:spcBef>
                <a:spcPct val="0"/>
              </a:spcBef>
            </a:pPr>
            <a:r>
              <a:rPr lang="en-US" sz="2000" spc="60">
                <a:solidFill>
                  <a:srgbClr val="191919"/>
                </a:solidFill>
                <a:latin typeface="Aileron"/>
              </a:rPr>
              <a:t>Waveform</a:t>
            </a:r>
          </a:p>
        </p:txBody>
      </p:sp>
      <p:sp>
        <p:nvSpPr>
          <p:cNvPr name="TextBox 7" id="7"/>
          <p:cNvSpPr txBox="true"/>
          <p:nvPr/>
        </p:nvSpPr>
        <p:spPr>
          <a:xfrm rot="0">
            <a:off x="4450423" y="8422823"/>
            <a:ext cx="1660803" cy="371475"/>
          </a:xfrm>
          <a:prstGeom prst="rect">
            <a:avLst/>
          </a:prstGeom>
        </p:spPr>
        <p:txBody>
          <a:bodyPr anchor="t" rtlCol="false" tIns="0" lIns="0" bIns="0" rIns="0">
            <a:spAutoFit/>
          </a:bodyPr>
          <a:lstStyle/>
          <a:p>
            <a:pPr algn="ctr">
              <a:lnSpc>
                <a:spcPts val="3000"/>
              </a:lnSpc>
              <a:spcBef>
                <a:spcPct val="0"/>
              </a:spcBef>
            </a:pPr>
            <a:r>
              <a:rPr lang="en-US" sz="2000" spc="60">
                <a:solidFill>
                  <a:srgbClr val="191919"/>
                </a:solidFill>
                <a:latin typeface="Aileron"/>
              </a:rPr>
              <a:t>Pitch Counter</a:t>
            </a:r>
          </a:p>
        </p:txBody>
      </p:sp>
      <p:sp>
        <p:nvSpPr>
          <p:cNvPr name="TextBox 8" id="8"/>
          <p:cNvSpPr txBox="true"/>
          <p:nvPr/>
        </p:nvSpPr>
        <p:spPr>
          <a:xfrm rot="0">
            <a:off x="12363758" y="5215478"/>
            <a:ext cx="2463403" cy="371475"/>
          </a:xfrm>
          <a:prstGeom prst="rect">
            <a:avLst/>
          </a:prstGeom>
        </p:spPr>
        <p:txBody>
          <a:bodyPr anchor="t" rtlCol="false" tIns="0" lIns="0" bIns="0" rIns="0">
            <a:spAutoFit/>
          </a:bodyPr>
          <a:lstStyle/>
          <a:p>
            <a:pPr algn="ctr">
              <a:lnSpc>
                <a:spcPts val="3000"/>
              </a:lnSpc>
              <a:spcBef>
                <a:spcPct val="0"/>
              </a:spcBef>
            </a:pPr>
            <a:r>
              <a:rPr lang="en-US" sz="2000" spc="60">
                <a:solidFill>
                  <a:srgbClr val="191919"/>
                </a:solidFill>
                <a:latin typeface="Aileron"/>
              </a:rPr>
              <a:t>Quantized pitch plot</a:t>
            </a:r>
          </a:p>
        </p:txBody>
      </p:sp>
      <p:sp>
        <p:nvSpPr>
          <p:cNvPr name="TextBox 9" id="9"/>
          <p:cNvSpPr txBox="true"/>
          <p:nvPr/>
        </p:nvSpPr>
        <p:spPr>
          <a:xfrm rot="0">
            <a:off x="9309047" y="5678514"/>
            <a:ext cx="8572826" cy="3038475"/>
          </a:xfrm>
          <a:prstGeom prst="rect">
            <a:avLst/>
          </a:prstGeom>
        </p:spPr>
        <p:txBody>
          <a:bodyPr anchor="t" rtlCol="false" tIns="0" lIns="0" bIns="0" rIns="0">
            <a:spAutoFit/>
          </a:bodyPr>
          <a:lstStyle/>
          <a:p>
            <a:pPr>
              <a:lnSpc>
                <a:spcPts val="3000"/>
              </a:lnSpc>
            </a:pPr>
            <a:r>
              <a:rPr lang="en-US" sz="2000" spc="60">
                <a:solidFill>
                  <a:srgbClr val="191919"/>
                </a:solidFill>
                <a:latin typeface="Aileron"/>
              </a:rPr>
              <a:t>Above plot involves the quantization of fundamental frequency f0(pitch) between levels L, M, H. If f0_start is not equal to f0_end, combination of two different quantization levels is considered.</a:t>
            </a:r>
          </a:p>
          <a:p>
            <a:pPr marL="431801" indent="-215900" lvl="1">
              <a:lnSpc>
                <a:spcPts val="3000"/>
              </a:lnSpc>
              <a:buFont typeface="Arial"/>
              <a:buChar char="•"/>
            </a:pPr>
            <a:r>
              <a:rPr lang="en-US" sz="2000" spc="60">
                <a:solidFill>
                  <a:srgbClr val="191919"/>
                </a:solidFill>
                <a:latin typeface="Aileron"/>
              </a:rPr>
              <a:t>L      (-1)</a:t>
            </a:r>
          </a:p>
          <a:p>
            <a:pPr marL="431801" indent="-215900" lvl="1">
              <a:lnSpc>
                <a:spcPts val="3000"/>
              </a:lnSpc>
              <a:buFont typeface="Arial"/>
              <a:buChar char="•"/>
            </a:pPr>
            <a:r>
              <a:rPr lang="en-US" sz="2000" spc="60">
                <a:solidFill>
                  <a:srgbClr val="191919"/>
                </a:solidFill>
                <a:latin typeface="Aileron"/>
              </a:rPr>
              <a:t>M-L (-0.5)</a:t>
            </a:r>
          </a:p>
          <a:p>
            <a:pPr marL="431801" indent="-215900" lvl="1">
              <a:lnSpc>
                <a:spcPts val="3000"/>
              </a:lnSpc>
              <a:buFont typeface="Arial"/>
              <a:buChar char="•"/>
            </a:pPr>
            <a:r>
              <a:rPr lang="en-US" sz="2000" spc="60">
                <a:solidFill>
                  <a:srgbClr val="191919"/>
                </a:solidFill>
                <a:latin typeface="Aileron"/>
              </a:rPr>
              <a:t>M     (0)</a:t>
            </a:r>
          </a:p>
          <a:p>
            <a:pPr marL="431801" indent="-215900" lvl="1">
              <a:lnSpc>
                <a:spcPts val="3000"/>
              </a:lnSpc>
              <a:buFont typeface="Arial"/>
              <a:buChar char="•"/>
            </a:pPr>
            <a:r>
              <a:rPr lang="en-US" sz="2000" spc="60">
                <a:solidFill>
                  <a:srgbClr val="191919"/>
                </a:solidFill>
                <a:latin typeface="Aileron"/>
              </a:rPr>
              <a:t>M-H (0.5)</a:t>
            </a:r>
          </a:p>
          <a:p>
            <a:pPr marL="431801" indent="-215900" lvl="1">
              <a:lnSpc>
                <a:spcPts val="3000"/>
              </a:lnSpc>
              <a:buFont typeface="Arial"/>
              <a:buChar char="•"/>
            </a:pPr>
            <a:r>
              <a:rPr lang="en-US" sz="2000" spc="60">
                <a:solidFill>
                  <a:srgbClr val="191919"/>
                </a:solidFill>
                <a:latin typeface="Aileron"/>
              </a:rPr>
              <a:t>H      (1)</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2351315"/>
            <a:ext cx="7337603" cy="5584370"/>
          </a:xfrm>
          <a:custGeom>
            <a:avLst/>
            <a:gdLst/>
            <a:ahLst/>
            <a:cxnLst/>
            <a:rect r="r" b="b" t="t" l="l"/>
            <a:pathLst>
              <a:path h="5584370" w="7337603">
                <a:moveTo>
                  <a:pt x="0" y="0"/>
                </a:moveTo>
                <a:lnTo>
                  <a:pt x="7337603" y="0"/>
                </a:lnTo>
                <a:lnTo>
                  <a:pt x="7337603" y="5584370"/>
                </a:lnTo>
                <a:lnTo>
                  <a:pt x="0" y="5584370"/>
                </a:lnTo>
                <a:lnTo>
                  <a:pt x="0" y="0"/>
                </a:lnTo>
                <a:close/>
              </a:path>
            </a:pathLst>
          </a:custGeom>
          <a:blipFill>
            <a:blip r:embed="rId2"/>
            <a:stretch>
              <a:fillRect l="0" t="0" r="0" b="0"/>
            </a:stretch>
          </a:blipFill>
        </p:spPr>
      </p:sp>
      <p:grpSp>
        <p:nvGrpSpPr>
          <p:cNvPr name="Group 3" id="3"/>
          <p:cNvGrpSpPr/>
          <p:nvPr/>
        </p:nvGrpSpPr>
        <p:grpSpPr>
          <a:xfrm rot="0">
            <a:off x="3668429" y="1025652"/>
            <a:ext cx="10951142" cy="1076825"/>
            <a:chOff x="0" y="0"/>
            <a:chExt cx="14601523" cy="1435767"/>
          </a:xfrm>
        </p:grpSpPr>
        <p:sp>
          <p:nvSpPr>
            <p:cNvPr name="TextBox 4" id="4"/>
            <p:cNvSpPr txBox="true"/>
            <p:nvPr/>
          </p:nvSpPr>
          <p:spPr>
            <a:xfrm rot="0">
              <a:off x="0" y="864267"/>
              <a:ext cx="14601523" cy="571501"/>
            </a:xfrm>
            <a:prstGeom prst="rect">
              <a:avLst/>
            </a:prstGeom>
          </p:spPr>
          <p:txBody>
            <a:bodyPr anchor="t" rtlCol="false" tIns="0" lIns="0" bIns="0" rIns="0">
              <a:spAutoFit/>
            </a:bodyPr>
            <a:lstStyle/>
            <a:p>
              <a:pPr algn="ctr">
                <a:lnSpc>
                  <a:spcPts val="3749"/>
                </a:lnSpc>
              </a:pPr>
              <a:r>
                <a:rPr lang="en-US" sz="2499" spc="74">
                  <a:solidFill>
                    <a:srgbClr val="191919"/>
                  </a:solidFill>
                  <a:latin typeface="Aileron"/>
                </a:rPr>
                <a:t>(for hindi audio)</a:t>
              </a:r>
            </a:p>
          </p:txBody>
        </p:sp>
        <p:sp>
          <p:nvSpPr>
            <p:cNvPr name="TextBox 5" id="5"/>
            <p:cNvSpPr txBox="true"/>
            <p:nvPr/>
          </p:nvSpPr>
          <p:spPr>
            <a:xfrm rot="0">
              <a:off x="0" y="-47625"/>
              <a:ext cx="14601523" cy="767969"/>
            </a:xfrm>
            <a:prstGeom prst="rect">
              <a:avLst/>
            </a:prstGeom>
          </p:spPr>
          <p:txBody>
            <a:bodyPr anchor="t" rtlCol="false" tIns="0" lIns="0" bIns="0" rIns="0">
              <a:spAutoFit/>
            </a:bodyPr>
            <a:lstStyle/>
            <a:p>
              <a:pPr algn="ctr" marL="0" indent="0" lvl="0">
                <a:lnSpc>
                  <a:spcPts val="4716"/>
                </a:lnSpc>
                <a:spcBef>
                  <a:spcPct val="0"/>
                </a:spcBef>
              </a:pPr>
              <a:r>
                <a:rPr lang="en-US" sz="3600" spc="107">
                  <a:solidFill>
                    <a:srgbClr val="191919"/>
                  </a:solidFill>
                  <a:latin typeface="Aileron Ultra-Bold"/>
                </a:rPr>
                <a:t>TREND</a:t>
              </a:r>
            </a:p>
          </p:txBody>
        </p:sp>
      </p:grpSp>
      <p:sp>
        <p:nvSpPr>
          <p:cNvPr name="TextBox 6" id="6"/>
          <p:cNvSpPr txBox="true"/>
          <p:nvPr/>
        </p:nvSpPr>
        <p:spPr>
          <a:xfrm rot="0">
            <a:off x="9871495" y="6781800"/>
            <a:ext cx="7387805" cy="2476500"/>
          </a:xfrm>
          <a:prstGeom prst="rect">
            <a:avLst/>
          </a:prstGeom>
        </p:spPr>
        <p:txBody>
          <a:bodyPr anchor="t" rtlCol="false" tIns="0" lIns="0" bIns="0" rIns="0">
            <a:spAutoFit/>
          </a:bodyPr>
          <a:lstStyle/>
          <a:p>
            <a:pPr algn="l" marL="245281" indent="-122640" lvl="1">
              <a:lnSpc>
                <a:spcPts val="3251"/>
              </a:lnSpc>
              <a:buFont typeface="Arial"/>
              <a:buChar char="•"/>
            </a:pPr>
            <a:r>
              <a:rPr lang="en-US" sz="2709" spc="0">
                <a:solidFill>
                  <a:srgbClr val="000000"/>
                </a:solidFill>
                <a:latin typeface="Arimo"/>
              </a:rPr>
              <a:t>L -&gt;(+1) M -&gt;(-1) _L :      Comma</a:t>
            </a:r>
          </a:p>
          <a:p>
            <a:pPr algn="l" marL="245281" indent="-122640" lvl="1">
              <a:lnSpc>
                <a:spcPts val="3251"/>
              </a:lnSpc>
              <a:buFont typeface="Arial"/>
              <a:buChar char="•"/>
            </a:pPr>
            <a:r>
              <a:rPr lang="en-US" sz="2709" spc="0">
                <a:solidFill>
                  <a:srgbClr val="000000"/>
                </a:solidFill>
                <a:latin typeface="Arimo"/>
              </a:rPr>
              <a:t>L -&gt;(+1) H -&gt;(-1) _M/L :  Comma</a:t>
            </a:r>
          </a:p>
          <a:p>
            <a:pPr algn="l" marL="245281" indent="-122640" lvl="1">
              <a:lnSpc>
                <a:spcPts val="3251"/>
              </a:lnSpc>
              <a:buFont typeface="Arial"/>
              <a:buChar char="•"/>
            </a:pPr>
            <a:r>
              <a:rPr lang="en-US" sz="2709" spc="0">
                <a:solidFill>
                  <a:srgbClr val="000000"/>
                </a:solidFill>
                <a:latin typeface="Arimo"/>
              </a:rPr>
              <a:t>M -&gt;(+1) H -&gt;(-1) _M/L : Comma</a:t>
            </a:r>
          </a:p>
          <a:p>
            <a:pPr algn="l" marL="245281" indent="-122640" lvl="1">
              <a:lnSpc>
                <a:spcPts val="3251"/>
              </a:lnSpc>
              <a:buFont typeface="Arial"/>
              <a:buChar char="•"/>
            </a:pPr>
            <a:r>
              <a:rPr lang="en-US" sz="2709" spc="0">
                <a:solidFill>
                  <a:srgbClr val="000000"/>
                </a:solidFill>
                <a:latin typeface="Arimo"/>
              </a:rPr>
              <a:t>M -&gt;(-1) L -&gt;(+1) _M/H : Sentence Boundary</a:t>
            </a:r>
          </a:p>
          <a:p>
            <a:pPr algn="l" marL="245281" indent="-122640" lvl="1">
              <a:lnSpc>
                <a:spcPts val="3251"/>
              </a:lnSpc>
              <a:buFont typeface="Arial"/>
              <a:buChar char="•"/>
            </a:pPr>
            <a:r>
              <a:rPr lang="en-US" sz="2709" spc="0">
                <a:solidFill>
                  <a:srgbClr val="000000"/>
                </a:solidFill>
                <a:latin typeface="Arimo"/>
              </a:rPr>
              <a:t>H -&gt;(-1) M -&gt;(+1) _H :     Sentence Boundary</a:t>
            </a:r>
          </a:p>
          <a:p>
            <a:pPr algn="l" marL="245281" indent="-122640" lvl="1">
              <a:lnSpc>
                <a:spcPts val="3251"/>
              </a:lnSpc>
              <a:buFont typeface="Arial"/>
              <a:buChar char="•"/>
            </a:pPr>
            <a:r>
              <a:rPr lang="en-US" sz="2709" spc="0">
                <a:solidFill>
                  <a:srgbClr val="000000"/>
                </a:solidFill>
                <a:latin typeface="Arimo"/>
              </a:rPr>
              <a:t>H -&gt;(-1) L -&gt;(+1) _M/H :  Sentence Boundary</a:t>
            </a:r>
          </a:p>
        </p:txBody>
      </p:sp>
      <p:sp>
        <p:nvSpPr>
          <p:cNvPr name="TextBox 7" id="7"/>
          <p:cNvSpPr txBox="true"/>
          <p:nvPr/>
        </p:nvSpPr>
        <p:spPr>
          <a:xfrm rot="0">
            <a:off x="9144000" y="3661089"/>
            <a:ext cx="8115300" cy="1514475"/>
          </a:xfrm>
          <a:prstGeom prst="rect">
            <a:avLst/>
          </a:prstGeom>
        </p:spPr>
        <p:txBody>
          <a:bodyPr anchor="t" rtlCol="false" tIns="0" lIns="0" bIns="0" rIns="0">
            <a:spAutoFit/>
          </a:bodyPr>
          <a:lstStyle/>
          <a:p>
            <a:pPr>
              <a:lnSpc>
                <a:spcPts val="3000"/>
              </a:lnSpc>
            </a:pPr>
            <a:r>
              <a:rPr lang="en-US" sz="2000" spc="60">
                <a:solidFill>
                  <a:srgbClr val="000000"/>
                </a:solidFill>
                <a:latin typeface="Aileron"/>
              </a:rPr>
              <a:t>We can observe that in the quantized pitch plot, full stop is observed when the contour is increasing and comma when the counter is decreasing (from the plot shown in slide 3).</a:t>
            </a:r>
          </a:p>
          <a:p>
            <a:pPr>
              <a:lnSpc>
                <a:spcPts val="3000"/>
              </a:lnSpc>
              <a:spcBef>
                <a:spcPct val="0"/>
              </a:spcBef>
            </a:pPr>
            <a:r>
              <a:rPr lang="en-US" sz="2000" spc="60">
                <a:solidFill>
                  <a:srgbClr val="000000"/>
                </a:solidFill>
                <a:latin typeface="Aileron"/>
              </a:rPr>
              <a:t>Now using this trend lets check for a telugu audio signal.</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2476872"/>
            <a:ext cx="8115300" cy="1295067"/>
          </a:xfrm>
          <a:custGeom>
            <a:avLst/>
            <a:gdLst/>
            <a:ahLst/>
            <a:cxnLst/>
            <a:rect r="r" b="b" t="t" l="l"/>
            <a:pathLst>
              <a:path h="1295067" w="8115300">
                <a:moveTo>
                  <a:pt x="0" y="0"/>
                </a:moveTo>
                <a:lnTo>
                  <a:pt x="8115300" y="0"/>
                </a:lnTo>
                <a:lnTo>
                  <a:pt x="8115300" y="1295067"/>
                </a:lnTo>
                <a:lnTo>
                  <a:pt x="0" y="1295067"/>
                </a:lnTo>
                <a:lnTo>
                  <a:pt x="0" y="0"/>
                </a:lnTo>
                <a:close/>
              </a:path>
            </a:pathLst>
          </a:custGeom>
          <a:blipFill>
            <a:blip r:embed="rId2"/>
            <a:stretch>
              <a:fillRect l="0" t="0" r="0" b="0"/>
            </a:stretch>
          </a:blipFill>
        </p:spPr>
      </p:sp>
      <p:sp>
        <p:nvSpPr>
          <p:cNvPr name="Freeform 3" id="3"/>
          <p:cNvSpPr/>
          <p:nvPr/>
        </p:nvSpPr>
        <p:spPr>
          <a:xfrm flipH="false" flipV="false" rot="0">
            <a:off x="1028700" y="4153693"/>
            <a:ext cx="8115300" cy="4290965"/>
          </a:xfrm>
          <a:custGeom>
            <a:avLst/>
            <a:gdLst/>
            <a:ahLst/>
            <a:cxnLst/>
            <a:rect r="r" b="b" t="t" l="l"/>
            <a:pathLst>
              <a:path h="4290965" w="8115300">
                <a:moveTo>
                  <a:pt x="0" y="0"/>
                </a:moveTo>
                <a:lnTo>
                  <a:pt x="8115300" y="0"/>
                </a:lnTo>
                <a:lnTo>
                  <a:pt x="8115300" y="4290965"/>
                </a:lnTo>
                <a:lnTo>
                  <a:pt x="0" y="4290965"/>
                </a:lnTo>
                <a:lnTo>
                  <a:pt x="0" y="0"/>
                </a:lnTo>
                <a:close/>
              </a:path>
            </a:pathLst>
          </a:custGeom>
          <a:blipFill>
            <a:blip r:embed="rId3"/>
            <a:stretch>
              <a:fillRect l="0" t="0" r="0" b="0"/>
            </a:stretch>
          </a:blipFill>
        </p:spPr>
      </p:sp>
      <p:sp>
        <p:nvSpPr>
          <p:cNvPr name="Freeform 4" id="4"/>
          <p:cNvSpPr/>
          <p:nvPr/>
        </p:nvSpPr>
        <p:spPr>
          <a:xfrm flipH="false" flipV="false" rot="0">
            <a:off x="15422214" y="2871494"/>
            <a:ext cx="1837086" cy="6386806"/>
          </a:xfrm>
          <a:custGeom>
            <a:avLst/>
            <a:gdLst/>
            <a:ahLst/>
            <a:cxnLst/>
            <a:rect r="r" b="b" t="t" l="l"/>
            <a:pathLst>
              <a:path h="6386806" w="1837086">
                <a:moveTo>
                  <a:pt x="0" y="0"/>
                </a:moveTo>
                <a:lnTo>
                  <a:pt x="1837086" y="0"/>
                </a:lnTo>
                <a:lnTo>
                  <a:pt x="1837086" y="6386806"/>
                </a:lnTo>
                <a:lnTo>
                  <a:pt x="0" y="6386806"/>
                </a:lnTo>
                <a:lnTo>
                  <a:pt x="0" y="0"/>
                </a:lnTo>
                <a:close/>
              </a:path>
            </a:pathLst>
          </a:custGeom>
          <a:blipFill>
            <a:blip r:embed="rId4"/>
            <a:stretch>
              <a:fillRect l="0" t="0" r="0" b="0"/>
            </a:stretch>
          </a:blipFill>
        </p:spPr>
      </p:sp>
      <p:grpSp>
        <p:nvGrpSpPr>
          <p:cNvPr name="Group 5" id="5"/>
          <p:cNvGrpSpPr/>
          <p:nvPr/>
        </p:nvGrpSpPr>
        <p:grpSpPr>
          <a:xfrm rot="0">
            <a:off x="3668429" y="1058990"/>
            <a:ext cx="10951142" cy="1010150"/>
            <a:chOff x="0" y="0"/>
            <a:chExt cx="14601523" cy="1346867"/>
          </a:xfrm>
        </p:grpSpPr>
        <p:sp>
          <p:nvSpPr>
            <p:cNvPr name="TextBox 6" id="6"/>
            <p:cNvSpPr txBox="true"/>
            <p:nvPr/>
          </p:nvSpPr>
          <p:spPr>
            <a:xfrm rot="0">
              <a:off x="0" y="873792"/>
              <a:ext cx="14601523" cy="473075"/>
            </a:xfrm>
            <a:prstGeom prst="rect">
              <a:avLst/>
            </a:prstGeom>
          </p:spPr>
          <p:txBody>
            <a:bodyPr anchor="t" rtlCol="false" tIns="0" lIns="0" bIns="0" rIns="0">
              <a:spAutoFit/>
            </a:bodyPr>
            <a:lstStyle/>
            <a:p>
              <a:pPr algn="ctr">
                <a:lnSpc>
                  <a:spcPts val="3000"/>
                </a:lnSpc>
              </a:pPr>
              <a:r>
                <a:rPr lang="en-US" sz="2000" spc="60">
                  <a:solidFill>
                    <a:srgbClr val="191919"/>
                  </a:solidFill>
                  <a:latin typeface="Aileron"/>
                </a:rPr>
                <a:t>telugu_para1.wav</a:t>
              </a:r>
            </a:p>
          </p:txBody>
        </p:sp>
        <p:sp>
          <p:nvSpPr>
            <p:cNvPr name="TextBox 7" id="7"/>
            <p:cNvSpPr txBox="true"/>
            <p:nvPr/>
          </p:nvSpPr>
          <p:spPr>
            <a:xfrm rot="0">
              <a:off x="0" y="-47625"/>
              <a:ext cx="14601523" cy="767969"/>
            </a:xfrm>
            <a:prstGeom prst="rect">
              <a:avLst/>
            </a:prstGeom>
          </p:spPr>
          <p:txBody>
            <a:bodyPr anchor="t" rtlCol="false" tIns="0" lIns="0" bIns="0" rIns="0">
              <a:spAutoFit/>
            </a:bodyPr>
            <a:lstStyle/>
            <a:p>
              <a:pPr algn="ctr" marL="0" indent="0" lvl="0">
                <a:lnSpc>
                  <a:spcPts val="4716"/>
                </a:lnSpc>
                <a:spcBef>
                  <a:spcPct val="0"/>
                </a:spcBef>
              </a:pPr>
              <a:r>
                <a:rPr lang="en-US" sz="3600" spc="107">
                  <a:solidFill>
                    <a:srgbClr val="191919"/>
                  </a:solidFill>
                  <a:latin typeface="Aileron Ultra-Bold"/>
                </a:rPr>
                <a:t>CHECKING THE TREND</a:t>
              </a:r>
            </a:p>
          </p:txBody>
        </p:sp>
      </p:grpSp>
      <p:sp>
        <p:nvSpPr>
          <p:cNvPr name="TextBox 8" id="8"/>
          <p:cNvSpPr txBox="true"/>
          <p:nvPr/>
        </p:nvSpPr>
        <p:spPr>
          <a:xfrm rot="0">
            <a:off x="4470797" y="3705264"/>
            <a:ext cx="1231106" cy="371475"/>
          </a:xfrm>
          <a:prstGeom prst="rect">
            <a:avLst/>
          </a:prstGeom>
        </p:spPr>
        <p:txBody>
          <a:bodyPr anchor="t" rtlCol="false" tIns="0" lIns="0" bIns="0" rIns="0">
            <a:spAutoFit/>
          </a:bodyPr>
          <a:lstStyle/>
          <a:p>
            <a:pPr algn="ctr">
              <a:lnSpc>
                <a:spcPts val="3000"/>
              </a:lnSpc>
              <a:spcBef>
                <a:spcPct val="0"/>
              </a:spcBef>
            </a:pPr>
            <a:r>
              <a:rPr lang="en-US" sz="2000" spc="60">
                <a:solidFill>
                  <a:srgbClr val="191919"/>
                </a:solidFill>
                <a:latin typeface="Aileron"/>
              </a:rPr>
              <a:t>Waveform</a:t>
            </a:r>
          </a:p>
        </p:txBody>
      </p:sp>
      <p:sp>
        <p:nvSpPr>
          <p:cNvPr name="TextBox 9" id="9"/>
          <p:cNvSpPr txBox="true"/>
          <p:nvPr/>
        </p:nvSpPr>
        <p:spPr>
          <a:xfrm rot="0">
            <a:off x="4251246" y="8454938"/>
            <a:ext cx="1670209" cy="371475"/>
          </a:xfrm>
          <a:prstGeom prst="rect">
            <a:avLst/>
          </a:prstGeom>
        </p:spPr>
        <p:txBody>
          <a:bodyPr anchor="t" rtlCol="false" tIns="0" lIns="0" bIns="0" rIns="0">
            <a:spAutoFit/>
          </a:bodyPr>
          <a:lstStyle/>
          <a:p>
            <a:pPr algn="ctr">
              <a:lnSpc>
                <a:spcPts val="3000"/>
              </a:lnSpc>
              <a:spcBef>
                <a:spcPct val="0"/>
              </a:spcBef>
            </a:pPr>
            <a:r>
              <a:rPr lang="en-US" sz="2000" spc="60">
                <a:solidFill>
                  <a:srgbClr val="191919"/>
                </a:solidFill>
                <a:latin typeface="Aileron"/>
              </a:rPr>
              <a:t>Pitch Contour</a:t>
            </a:r>
          </a:p>
        </p:txBody>
      </p:sp>
      <p:sp>
        <p:nvSpPr>
          <p:cNvPr name="TextBox 10" id="10"/>
          <p:cNvSpPr txBox="true"/>
          <p:nvPr/>
        </p:nvSpPr>
        <p:spPr>
          <a:xfrm rot="0">
            <a:off x="15056763" y="1724397"/>
            <a:ext cx="2202537" cy="752475"/>
          </a:xfrm>
          <a:prstGeom prst="rect">
            <a:avLst/>
          </a:prstGeom>
        </p:spPr>
        <p:txBody>
          <a:bodyPr anchor="t" rtlCol="false" tIns="0" lIns="0" bIns="0" rIns="0">
            <a:spAutoFit/>
          </a:bodyPr>
          <a:lstStyle/>
          <a:p>
            <a:pPr algn="ctr">
              <a:lnSpc>
                <a:spcPts val="3000"/>
              </a:lnSpc>
            </a:pPr>
            <a:r>
              <a:rPr lang="en-US" sz="2000" spc="60">
                <a:solidFill>
                  <a:srgbClr val="191919"/>
                </a:solidFill>
                <a:latin typeface="Aileron"/>
              </a:rPr>
              <a:t>location of pauses</a:t>
            </a:r>
          </a:p>
          <a:p>
            <a:pPr algn="ctr">
              <a:lnSpc>
                <a:spcPts val="3000"/>
              </a:lnSpc>
              <a:spcBef>
                <a:spcPct val="0"/>
              </a:spcBef>
            </a:pPr>
            <a:r>
              <a:rPr lang="en-US" sz="2000" spc="60">
                <a:solidFill>
                  <a:srgbClr val="191919"/>
                </a:solidFill>
                <a:latin typeface="Aileron"/>
              </a:rPr>
              <a:t>(from txt file)</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668429" y="1011383"/>
            <a:ext cx="10951142" cy="587883"/>
          </a:xfrm>
          <a:prstGeom prst="rect">
            <a:avLst/>
          </a:prstGeom>
        </p:spPr>
        <p:txBody>
          <a:bodyPr anchor="t" rtlCol="false" tIns="0" lIns="0" bIns="0" rIns="0">
            <a:spAutoFit/>
          </a:bodyPr>
          <a:lstStyle/>
          <a:p>
            <a:pPr algn="ctr" marL="0" indent="0" lvl="0">
              <a:lnSpc>
                <a:spcPts val="4716"/>
              </a:lnSpc>
              <a:spcBef>
                <a:spcPct val="0"/>
              </a:spcBef>
            </a:pPr>
            <a:r>
              <a:rPr lang="en-US" sz="3600" spc="107">
                <a:solidFill>
                  <a:srgbClr val="191919"/>
                </a:solidFill>
                <a:latin typeface="Aileron Ultra-Bold"/>
              </a:rPr>
              <a:t>FURTHER IMPROVEMENTS</a:t>
            </a:r>
          </a:p>
        </p:txBody>
      </p:sp>
      <p:sp>
        <p:nvSpPr>
          <p:cNvPr name="TextBox 3" id="3"/>
          <p:cNvSpPr txBox="true"/>
          <p:nvPr/>
        </p:nvSpPr>
        <p:spPr>
          <a:xfrm rot="0">
            <a:off x="1028700" y="1843434"/>
            <a:ext cx="16230600" cy="1514475"/>
          </a:xfrm>
          <a:prstGeom prst="rect">
            <a:avLst/>
          </a:prstGeom>
        </p:spPr>
        <p:txBody>
          <a:bodyPr anchor="t" rtlCol="false" tIns="0" lIns="0" bIns="0" rIns="0">
            <a:spAutoFit/>
          </a:bodyPr>
          <a:lstStyle/>
          <a:p>
            <a:pPr>
              <a:lnSpc>
                <a:spcPts val="3000"/>
              </a:lnSpc>
            </a:pPr>
            <a:r>
              <a:rPr lang="en-US" sz="2000" spc="60">
                <a:solidFill>
                  <a:srgbClr val="191919"/>
                </a:solidFill>
                <a:latin typeface="Aileron"/>
              </a:rPr>
              <a:t>Here in the telugu_para1.wav, we could observe many rises/falls which are greater than the number of commas and full-stops used. As we know that end of phrase or clause is associated with a silenced region and we know that silenced region has no pitch, we need to consider the trends(rise/fall) which are present near the silenced regions.</a:t>
            </a:r>
          </a:p>
          <a:p>
            <a:pPr>
              <a:lnSpc>
                <a:spcPts val="3000"/>
              </a:lnSpc>
              <a:spcBef>
                <a:spcPct val="0"/>
              </a:spcBef>
            </a:pPr>
            <a:r>
              <a:rPr lang="en-US" sz="2000" spc="60">
                <a:solidFill>
                  <a:srgbClr val="191919"/>
                </a:solidFill>
                <a:latin typeface="Aileron"/>
              </a:rPr>
              <a:t>Until now, we used only the neutral speech files. We will be looking on how this trend gets varied if emotional speeches involved.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DAFyvdnmfuw</dc:identifier>
  <dcterms:modified xsi:type="dcterms:W3CDTF">2011-08-01T06:04:30Z</dcterms:modified>
  <cp:revision>1</cp:revision>
  <dc:title>Timeline Cycle Visual Charts Presentation in Blue White Teal Simple Style</dc:title>
</cp:coreProperties>
</file>