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embeddedFontLst>
    <p:embeddedFont>
      <p:font typeface="Roboto" panose="02000000000000000000" pitchFamily="2"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89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144001" y="1591733"/>
            <a:ext cx="5486400" cy="3877733"/>
          </a:xfrm>
          <a:prstGeom prst="rect">
            <a:avLst/>
          </a:prstGeom>
        </p:spPr>
      </p:pic>
      <p:sp>
        <p:nvSpPr>
          <p:cNvPr id="4" name="Text 0"/>
          <p:cNvSpPr/>
          <p:nvPr/>
        </p:nvSpPr>
        <p:spPr>
          <a:xfrm>
            <a:off x="734973" y="802124"/>
            <a:ext cx="7674054" cy="1941076"/>
          </a:xfrm>
          <a:prstGeom prst="rect">
            <a:avLst/>
          </a:prstGeom>
          <a:noFill/>
          <a:ln/>
        </p:spPr>
        <p:txBody>
          <a:bodyPr wrap="square" lIns="0" tIns="0" rIns="0" bIns="0" rtlCol="0" anchor="t"/>
          <a:lstStyle/>
          <a:p>
            <a:pPr marL="0" indent="0" algn="ctr">
              <a:lnSpc>
                <a:spcPts val="7100"/>
              </a:lnSpc>
              <a:buNone/>
            </a:pPr>
            <a:r>
              <a:rPr lang="en-US" sz="8800" dirty="0">
                <a:solidFill>
                  <a:schemeClr val="accent5">
                    <a:lumMod val="75000"/>
                  </a:schemeClr>
                </a:solidFill>
                <a:latin typeface="Roboto" pitchFamily="34" charset="0"/>
                <a:ea typeface="Roboto" pitchFamily="34" charset="-122"/>
                <a:cs typeface="Roboto" pitchFamily="34" charset="-120"/>
              </a:rPr>
              <a:t>DIET0 </a:t>
            </a:r>
          </a:p>
          <a:p>
            <a:pPr marL="0" indent="0">
              <a:lnSpc>
                <a:spcPts val="7100"/>
              </a:lnSpc>
              <a:buNone/>
            </a:pPr>
            <a:r>
              <a:rPr lang="en-US" sz="5700" dirty="0">
                <a:solidFill>
                  <a:srgbClr val="FFFFFF"/>
                </a:solidFill>
                <a:latin typeface="Roboto" pitchFamily="34" charset="0"/>
                <a:ea typeface="Roboto" pitchFamily="34" charset="-122"/>
                <a:cs typeface="Roboto" pitchFamily="34" charset="-120"/>
              </a:rPr>
              <a:t>AIML PROJECT:</a:t>
            </a:r>
            <a:endParaRPr lang="en-US" sz="5700" dirty="0"/>
          </a:p>
        </p:txBody>
      </p:sp>
      <p:sp>
        <p:nvSpPr>
          <p:cNvPr id="5" name="Text 1"/>
          <p:cNvSpPr/>
          <p:nvPr/>
        </p:nvSpPr>
        <p:spPr>
          <a:xfrm>
            <a:off x="734973" y="2878668"/>
            <a:ext cx="7674054" cy="2889910"/>
          </a:xfrm>
          <a:prstGeom prst="rect">
            <a:avLst/>
          </a:prstGeom>
          <a:noFill/>
          <a:ln/>
        </p:spPr>
        <p:txBody>
          <a:bodyPr wrap="square" lIns="0" tIns="0" rIns="0" bIns="0" rtlCol="0" anchor="t"/>
          <a:lstStyle/>
          <a:p>
            <a:pPr marL="0" indent="0">
              <a:lnSpc>
                <a:spcPts val="2600"/>
              </a:lnSpc>
              <a:buNone/>
            </a:pPr>
            <a:r>
              <a:rPr lang="en-US" sz="2800" dirty="0">
                <a:solidFill>
                  <a:srgbClr val="CFD0D8"/>
                </a:solidFill>
                <a:latin typeface="Roboto" pitchFamily="34" charset="0"/>
                <a:ea typeface="Roboto" pitchFamily="34" charset="-122"/>
                <a:cs typeface="Roboto" pitchFamily="34" charset="-120"/>
              </a:rPr>
              <a:t>The DIET0 AIML project is a collaborative effort focused on developing a recipe recommendation and meal planning chatbot. This project aims to solve the challenges individuals face when searching for recipes that align with their dietary preferences. By leveraging rule-based filtering and a text-based interface, the chatbot provides personalized recipe suggestions and generates structured meal plans tailored to individual dietary needs. The chatbot is designed to be user-friendly, flexible, and scalable to accommodate future dietary expansions and feature additions.</a:t>
            </a:r>
            <a:endParaRPr lang="en-US" sz="2800" dirty="0"/>
          </a:p>
        </p:txBody>
      </p:sp>
      <p:sp>
        <p:nvSpPr>
          <p:cNvPr id="6" name="TextBox 5">
            <a:extLst>
              <a:ext uri="{FF2B5EF4-FFF2-40B4-BE49-F238E27FC236}">
                <a16:creationId xmlns:a16="http://schemas.microsoft.com/office/drawing/2014/main" id="{3378A870-381E-3598-C943-C35A29580F69}"/>
              </a:ext>
            </a:extLst>
          </p:cNvPr>
          <p:cNvSpPr txBox="1"/>
          <p:nvPr/>
        </p:nvSpPr>
        <p:spPr>
          <a:xfrm>
            <a:off x="9821333" y="6620934"/>
            <a:ext cx="4546534" cy="1323439"/>
          </a:xfrm>
          <a:prstGeom prst="rect">
            <a:avLst/>
          </a:prstGeom>
          <a:noFill/>
        </p:spPr>
        <p:txBody>
          <a:bodyPr wrap="square" rtlCol="0">
            <a:spAutoFit/>
          </a:bodyPr>
          <a:lstStyle/>
          <a:p>
            <a:r>
              <a:rPr lang="en-US" sz="2000" b="1" dirty="0"/>
              <a:t>TEAM MEMBERS:</a:t>
            </a:r>
            <a:br>
              <a:rPr lang="en-US" sz="2000" b="1" dirty="0"/>
            </a:br>
            <a:r>
              <a:rPr lang="en-US" sz="2000" b="1" dirty="0"/>
              <a:t>T Sai Harsha – 2320030308</a:t>
            </a:r>
          </a:p>
          <a:p>
            <a:r>
              <a:rPr lang="en-US" sz="2000" b="1" dirty="0"/>
              <a:t>T Varshith Swamy – 2320030196</a:t>
            </a:r>
          </a:p>
          <a:p>
            <a:r>
              <a:rPr lang="en-US" sz="2000" b="1" dirty="0"/>
              <a:t>B Sri Hari – 23200303</a:t>
            </a:r>
            <a:r>
              <a:rPr lang="en-IN" sz="2000" b="1" dirty="0"/>
              <a:t>00</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78048" y="682228"/>
            <a:ext cx="5814774" cy="516136"/>
          </a:xfrm>
          <a:prstGeom prst="rect">
            <a:avLst/>
          </a:prstGeom>
          <a:noFill/>
          <a:ln/>
        </p:spPr>
        <p:txBody>
          <a:bodyPr wrap="none" lIns="0" tIns="0" rIns="0" bIns="0" rtlCol="0" anchor="t"/>
          <a:lstStyle/>
          <a:p>
            <a:pPr marL="0" indent="0">
              <a:lnSpc>
                <a:spcPts val="4050"/>
              </a:lnSpc>
              <a:buNone/>
            </a:pPr>
            <a:r>
              <a:rPr lang="en-US" sz="3250" dirty="0">
                <a:solidFill>
                  <a:srgbClr val="FFFFFF"/>
                </a:solidFill>
                <a:latin typeface="Roboto" pitchFamily="34" charset="0"/>
                <a:ea typeface="Roboto" pitchFamily="34" charset="-122"/>
                <a:cs typeface="Roboto" pitchFamily="34" charset="-120"/>
              </a:rPr>
              <a:t>Problem Statement &amp; Approach</a:t>
            </a:r>
            <a:endParaRPr lang="en-US" sz="3250" dirty="0"/>
          </a:p>
        </p:txBody>
      </p:sp>
      <p:sp>
        <p:nvSpPr>
          <p:cNvPr id="4" name="Shape 1"/>
          <p:cNvSpPr/>
          <p:nvPr/>
        </p:nvSpPr>
        <p:spPr>
          <a:xfrm>
            <a:off x="578048" y="1631752"/>
            <a:ext cx="371594" cy="371594"/>
          </a:xfrm>
          <a:prstGeom prst="roundRect">
            <a:avLst>
              <a:gd name="adj" fmla="val 18668"/>
            </a:avLst>
          </a:prstGeom>
          <a:solidFill>
            <a:srgbClr val="182567"/>
          </a:solidFill>
          <a:ln w="7620">
            <a:solidFill>
              <a:srgbClr val="313E80"/>
            </a:solidFill>
            <a:prstDash val="solid"/>
          </a:ln>
        </p:spPr>
        <p:txBody>
          <a:bodyPr/>
          <a:lstStyle/>
          <a:p>
            <a:endParaRPr lang="en-IN"/>
          </a:p>
        </p:txBody>
      </p:sp>
      <p:sp>
        <p:nvSpPr>
          <p:cNvPr id="5" name="Text 2"/>
          <p:cNvSpPr/>
          <p:nvPr/>
        </p:nvSpPr>
        <p:spPr>
          <a:xfrm>
            <a:off x="693420" y="1693664"/>
            <a:ext cx="140851" cy="247769"/>
          </a:xfrm>
          <a:prstGeom prst="rect">
            <a:avLst/>
          </a:prstGeom>
          <a:noFill/>
          <a:ln/>
        </p:spPr>
        <p:txBody>
          <a:bodyPr wrap="none" lIns="0" tIns="0" rIns="0" bIns="0" rtlCol="0" anchor="t"/>
          <a:lstStyle/>
          <a:p>
            <a:pPr marL="0" indent="0" algn="ctr">
              <a:lnSpc>
                <a:spcPts val="1950"/>
              </a:lnSpc>
              <a:buNone/>
            </a:pPr>
            <a:r>
              <a:rPr lang="en-US" sz="1950" dirty="0">
                <a:solidFill>
                  <a:srgbClr val="CFD0D8"/>
                </a:solidFill>
                <a:latin typeface="Roboto" pitchFamily="34" charset="0"/>
                <a:ea typeface="Roboto" pitchFamily="34" charset="-122"/>
                <a:cs typeface="Roboto" pitchFamily="34" charset="-120"/>
              </a:rPr>
              <a:t>1</a:t>
            </a:r>
            <a:endParaRPr lang="en-US" sz="1950" dirty="0"/>
          </a:p>
        </p:txBody>
      </p:sp>
      <p:sp>
        <p:nvSpPr>
          <p:cNvPr id="6" name="Text 3"/>
          <p:cNvSpPr/>
          <p:nvPr/>
        </p:nvSpPr>
        <p:spPr>
          <a:xfrm>
            <a:off x="1114782" y="1631752"/>
            <a:ext cx="2411849" cy="258008"/>
          </a:xfrm>
          <a:prstGeom prst="rect">
            <a:avLst/>
          </a:prstGeom>
          <a:noFill/>
          <a:ln/>
        </p:spPr>
        <p:txBody>
          <a:bodyPr wrap="none" lIns="0" tIns="0" rIns="0" bIns="0" rtlCol="0" anchor="t"/>
          <a:lstStyle/>
          <a:p>
            <a:pPr marL="0" indent="0">
              <a:lnSpc>
                <a:spcPts val="2000"/>
              </a:lnSpc>
              <a:buNone/>
            </a:pPr>
            <a:r>
              <a:rPr lang="en-US" sz="1600" dirty="0">
                <a:solidFill>
                  <a:srgbClr val="CFD0D8"/>
                </a:solidFill>
                <a:latin typeface="Roboto" pitchFamily="34" charset="0"/>
                <a:ea typeface="Roboto" pitchFamily="34" charset="-122"/>
                <a:cs typeface="Roboto" pitchFamily="34" charset="-120"/>
              </a:rPr>
              <a:t>Recipe Discovery Struggle</a:t>
            </a:r>
            <a:endParaRPr lang="en-US" sz="1600" dirty="0"/>
          </a:p>
        </p:txBody>
      </p:sp>
      <p:sp>
        <p:nvSpPr>
          <p:cNvPr id="7" name="Text 4"/>
          <p:cNvSpPr/>
          <p:nvPr/>
        </p:nvSpPr>
        <p:spPr>
          <a:xfrm>
            <a:off x="1114782" y="1988820"/>
            <a:ext cx="7451169" cy="792599"/>
          </a:xfrm>
          <a:prstGeom prst="rect">
            <a:avLst/>
          </a:prstGeom>
          <a:noFill/>
          <a:ln/>
        </p:spPr>
        <p:txBody>
          <a:bodyPr wrap="square" lIns="0" tIns="0" rIns="0" bIns="0" rtlCol="0" anchor="t"/>
          <a:lstStyle/>
          <a:p>
            <a:pPr marL="0" indent="0">
              <a:lnSpc>
                <a:spcPts val="2050"/>
              </a:lnSpc>
              <a:buNone/>
            </a:pPr>
            <a:r>
              <a:rPr lang="en-US" sz="1300" dirty="0">
                <a:solidFill>
                  <a:srgbClr val="CFD0D8"/>
                </a:solidFill>
                <a:latin typeface="Roboto" pitchFamily="34" charset="0"/>
                <a:ea typeface="Roboto" pitchFamily="34" charset="-122"/>
                <a:cs typeface="Roboto" pitchFamily="34" charset="-120"/>
              </a:rPr>
              <a:t>Individuals often struggle to find recipes that meet their dietary requirements, especially those with specific needs like vegetarian, vegan, gluten-free, or low-carb diets. Navigating through numerous recipes and cross-referencing ingredient lists can be a time-consuming and frustrating process.</a:t>
            </a:r>
            <a:endParaRPr lang="en-US" sz="1300" dirty="0"/>
          </a:p>
        </p:txBody>
      </p:sp>
      <p:sp>
        <p:nvSpPr>
          <p:cNvPr id="8" name="Shape 5"/>
          <p:cNvSpPr/>
          <p:nvPr/>
        </p:nvSpPr>
        <p:spPr>
          <a:xfrm>
            <a:off x="578048" y="3132296"/>
            <a:ext cx="371594" cy="371594"/>
          </a:xfrm>
          <a:prstGeom prst="roundRect">
            <a:avLst>
              <a:gd name="adj" fmla="val 18668"/>
            </a:avLst>
          </a:prstGeom>
          <a:solidFill>
            <a:srgbClr val="182567"/>
          </a:solidFill>
          <a:ln w="7620">
            <a:solidFill>
              <a:srgbClr val="313E80"/>
            </a:solidFill>
            <a:prstDash val="solid"/>
          </a:ln>
        </p:spPr>
        <p:txBody>
          <a:bodyPr/>
          <a:lstStyle/>
          <a:p>
            <a:endParaRPr lang="en-IN"/>
          </a:p>
        </p:txBody>
      </p:sp>
      <p:sp>
        <p:nvSpPr>
          <p:cNvPr id="9" name="Text 6"/>
          <p:cNvSpPr/>
          <p:nvPr/>
        </p:nvSpPr>
        <p:spPr>
          <a:xfrm>
            <a:off x="693420" y="3194209"/>
            <a:ext cx="140851" cy="247769"/>
          </a:xfrm>
          <a:prstGeom prst="rect">
            <a:avLst/>
          </a:prstGeom>
          <a:noFill/>
          <a:ln/>
        </p:spPr>
        <p:txBody>
          <a:bodyPr wrap="none" lIns="0" tIns="0" rIns="0" bIns="0" rtlCol="0" anchor="t"/>
          <a:lstStyle/>
          <a:p>
            <a:pPr marL="0" indent="0" algn="ctr">
              <a:lnSpc>
                <a:spcPts val="1950"/>
              </a:lnSpc>
              <a:buNone/>
            </a:pPr>
            <a:r>
              <a:rPr lang="en-US" sz="1950" dirty="0">
                <a:solidFill>
                  <a:srgbClr val="CFD0D8"/>
                </a:solidFill>
                <a:latin typeface="Roboto" pitchFamily="34" charset="0"/>
                <a:ea typeface="Roboto" pitchFamily="34" charset="-122"/>
                <a:cs typeface="Roboto" pitchFamily="34" charset="-120"/>
              </a:rPr>
              <a:t>2</a:t>
            </a:r>
            <a:endParaRPr lang="en-US" sz="1950" dirty="0"/>
          </a:p>
        </p:txBody>
      </p:sp>
      <p:sp>
        <p:nvSpPr>
          <p:cNvPr id="10" name="Text 7"/>
          <p:cNvSpPr/>
          <p:nvPr/>
        </p:nvSpPr>
        <p:spPr>
          <a:xfrm>
            <a:off x="1114782" y="3132296"/>
            <a:ext cx="2405420" cy="258008"/>
          </a:xfrm>
          <a:prstGeom prst="rect">
            <a:avLst/>
          </a:prstGeom>
          <a:noFill/>
          <a:ln/>
        </p:spPr>
        <p:txBody>
          <a:bodyPr wrap="none" lIns="0" tIns="0" rIns="0" bIns="0" rtlCol="0" anchor="t"/>
          <a:lstStyle/>
          <a:p>
            <a:pPr marL="0" indent="0">
              <a:lnSpc>
                <a:spcPts val="2000"/>
              </a:lnSpc>
              <a:buNone/>
            </a:pPr>
            <a:r>
              <a:rPr lang="en-US" sz="1600" dirty="0">
                <a:solidFill>
                  <a:srgbClr val="CFD0D8"/>
                </a:solidFill>
                <a:latin typeface="Roboto" pitchFamily="34" charset="0"/>
                <a:ea typeface="Roboto" pitchFamily="34" charset="-122"/>
                <a:cs typeface="Roboto" pitchFamily="34" charset="-120"/>
              </a:rPr>
              <a:t>Meal Planning Complexity</a:t>
            </a:r>
            <a:endParaRPr lang="en-US" sz="1600" dirty="0"/>
          </a:p>
        </p:txBody>
      </p:sp>
      <p:sp>
        <p:nvSpPr>
          <p:cNvPr id="11" name="Text 8"/>
          <p:cNvSpPr/>
          <p:nvPr/>
        </p:nvSpPr>
        <p:spPr>
          <a:xfrm>
            <a:off x="1114782" y="3489365"/>
            <a:ext cx="7451169" cy="792599"/>
          </a:xfrm>
          <a:prstGeom prst="rect">
            <a:avLst/>
          </a:prstGeom>
          <a:noFill/>
          <a:ln/>
        </p:spPr>
        <p:txBody>
          <a:bodyPr wrap="square" lIns="0" tIns="0" rIns="0" bIns="0" rtlCol="0" anchor="t"/>
          <a:lstStyle/>
          <a:p>
            <a:pPr marL="0" indent="0">
              <a:lnSpc>
                <a:spcPts val="2050"/>
              </a:lnSpc>
              <a:buNone/>
            </a:pPr>
            <a:r>
              <a:rPr lang="en-US" sz="1300" dirty="0">
                <a:solidFill>
                  <a:srgbClr val="CFD0D8"/>
                </a:solidFill>
                <a:latin typeface="Roboto" pitchFamily="34" charset="0"/>
                <a:ea typeface="Roboto" pitchFamily="34" charset="-122"/>
                <a:cs typeface="Roboto" pitchFamily="34" charset="-120"/>
              </a:rPr>
              <a:t>Creating well-balanced meal plans that consider dietary constraints and provide nutritional information can be challenging. Planning healthy meals for multiple days requires effort and organization to ensure variety, balance, and adherence to specific dietary preferences.</a:t>
            </a:r>
            <a:endParaRPr lang="en-US" sz="1300" dirty="0"/>
          </a:p>
        </p:txBody>
      </p:sp>
      <p:sp>
        <p:nvSpPr>
          <p:cNvPr id="12" name="Shape 9"/>
          <p:cNvSpPr/>
          <p:nvPr/>
        </p:nvSpPr>
        <p:spPr>
          <a:xfrm>
            <a:off x="578048" y="4632841"/>
            <a:ext cx="371594" cy="371594"/>
          </a:xfrm>
          <a:prstGeom prst="roundRect">
            <a:avLst>
              <a:gd name="adj" fmla="val 18668"/>
            </a:avLst>
          </a:prstGeom>
          <a:solidFill>
            <a:srgbClr val="182567"/>
          </a:solidFill>
          <a:ln w="7620">
            <a:solidFill>
              <a:srgbClr val="313E80"/>
            </a:solidFill>
            <a:prstDash val="solid"/>
          </a:ln>
        </p:spPr>
        <p:txBody>
          <a:bodyPr/>
          <a:lstStyle/>
          <a:p>
            <a:endParaRPr lang="en-IN"/>
          </a:p>
        </p:txBody>
      </p:sp>
      <p:sp>
        <p:nvSpPr>
          <p:cNvPr id="13" name="Text 10"/>
          <p:cNvSpPr/>
          <p:nvPr/>
        </p:nvSpPr>
        <p:spPr>
          <a:xfrm>
            <a:off x="693420" y="4694753"/>
            <a:ext cx="140851" cy="247769"/>
          </a:xfrm>
          <a:prstGeom prst="rect">
            <a:avLst/>
          </a:prstGeom>
          <a:noFill/>
          <a:ln/>
        </p:spPr>
        <p:txBody>
          <a:bodyPr wrap="none" lIns="0" tIns="0" rIns="0" bIns="0" rtlCol="0" anchor="t"/>
          <a:lstStyle/>
          <a:p>
            <a:pPr marL="0" indent="0" algn="ctr">
              <a:lnSpc>
                <a:spcPts val="1950"/>
              </a:lnSpc>
              <a:buNone/>
            </a:pPr>
            <a:r>
              <a:rPr lang="en-US" sz="1950" dirty="0">
                <a:solidFill>
                  <a:srgbClr val="CFD0D8"/>
                </a:solidFill>
                <a:latin typeface="Roboto" pitchFamily="34" charset="0"/>
                <a:ea typeface="Roboto" pitchFamily="34" charset="-122"/>
                <a:cs typeface="Roboto" pitchFamily="34" charset="-120"/>
              </a:rPr>
              <a:t>3</a:t>
            </a:r>
            <a:endParaRPr lang="en-US" sz="1950" dirty="0"/>
          </a:p>
        </p:txBody>
      </p:sp>
      <p:sp>
        <p:nvSpPr>
          <p:cNvPr id="14" name="Text 11"/>
          <p:cNvSpPr/>
          <p:nvPr/>
        </p:nvSpPr>
        <p:spPr>
          <a:xfrm>
            <a:off x="1114782" y="4632841"/>
            <a:ext cx="2316956" cy="258008"/>
          </a:xfrm>
          <a:prstGeom prst="rect">
            <a:avLst/>
          </a:prstGeom>
          <a:noFill/>
          <a:ln/>
        </p:spPr>
        <p:txBody>
          <a:bodyPr wrap="none" lIns="0" tIns="0" rIns="0" bIns="0" rtlCol="0" anchor="t"/>
          <a:lstStyle/>
          <a:p>
            <a:pPr marL="0" indent="0">
              <a:lnSpc>
                <a:spcPts val="2000"/>
              </a:lnSpc>
              <a:buNone/>
            </a:pPr>
            <a:r>
              <a:rPr lang="en-US" sz="1600" dirty="0">
                <a:solidFill>
                  <a:srgbClr val="CFD0D8"/>
                </a:solidFill>
                <a:latin typeface="Roboto" pitchFamily="34" charset="0"/>
                <a:ea typeface="Roboto" pitchFamily="34" charset="-122"/>
                <a:cs typeface="Roboto" pitchFamily="34" charset="-120"/>
              </a:rPr>
              <a:t>Streamlining the Process</a:t>
            </a:r>
            <a:endParaRPr lang="en-US" sz="1600" dirty="0"/>
          </a:p>
        </p:txBody>
      </p:sp>
      <p:sp>
        <p:nvSpPr>
          <p:cNvPr id="15" name="Text 12"/>
          <p:cNvSpPr/>
          <p:nvPr/>
        </p:nvSpPr>
        <p:spPr>
          <a:xfrm>
            <a:off x="1114782" y="4989909"/>
            <a:ext cx="7451169" cy="792599"/>
          </a:xfrm>
          <a:prstGeom prst="rect">
            <a:avLst/>
          </a:prstGeom>
          <a:noFill/>
          <a:ln/>
        </p:spPr>
        <p:txBody>
          <a:bodyPr wrap="square" lIns="0" tIns="0" rIns="0" bIns="0" rtlCol="0" anchor="t"/>
          <a:lstStyle/>
          <a:p>
            <a:pPr marL="0" indent="0">
              <a:lnSpc>
                <a:spcPts val="2050"/>
              </a:lnSpc>
              <a:buNone/>
            </a:pPr>
            <a:r>
              <a:rPr lang="en-US" sz="1300" dirty="0">
                <a:solidFill>
                  <a:srgbClr val="CFD0D8"/>
                </a:solidFill>
                <a:latin typeface="Roboto" pitchFamily="34" charset="0"/>
                <a:ea typeface="Roboto" pitchFamily="34" charset="-122"/>
                <a:cs typeface="Roboto" pitchFamily="34" charset="-120"/>
              </a:rPr>
              <a:t>The DIET0 AIML project aims to streamline the recipe discovery and meal planning process by providing a user-friendly chatbot that offers personalized recipe recommendations based on user-defined dietary preferences.</a:t>
            </a:r>
            <a:endParaRPr lang="en-US" sz="1300" dirty="0"/>
          </a:p>
        </p:txBody>
      </p:sp>
      <p:sp>
        <p:nvSpPr>
          <p:cNvPr id="16" name="Shape 13"/>
          <p:cNvSpPr/>
          <p:nvPr/>
        </p:nvSpPr>
        <p:spPr>
          <a:xfrm>
            <a:off x="578048" y="6133386"/>
            <a:ext cx="371594" cy="371594"/>
          </a:xfrm>
          <a:prstGeom prst="roundRect">
            <a:avLst>
              <a:gd name="adj" fmla="val 18668"/>
            </a:avLst>
          </a:prstGeom>
          <a:solidFill>
            <a:srgbClr val="182567"/>
          </a:solidFill>
          <a:ln w="7620">
            <a:solidFill>
              <a:srgbClr val="313E80"/>
            </a:solidFill>
            <a:prstDash val="solid"/>
          </a:ln>
        </p:spPr>
        <p:txBody>
          <a:bodyPr/>
          <a:lstStyle/>
          <a:p>
            <a:endParaRPr lang="en-IN"/>
          </a:p>
        </p:txBody>
      </p:sp>
      <p:sp>
        <p:nvSpPr>
          <p:cNvPr id="17" name="Text 14"/>
          <p:cNvSpPr/>
          <p:nvPr/>
        </p:nvSpPr>
        <p:spPr>
          <a:xfrm>
            <a:off x="693420" y="6195298"/>
            <a:ext cx="140851" cy="247769"/>
          </a:xfrm>
          <a:prstGeom prst="rect">
            <a:avLst/>
          </a:prstGeom>
          <a:noFill/>
          <a:ln/>
        </p:spPr>
        <p:txBody>
          <a:bodyPr wrap="none" lIns="0" tIns="0" rIns="0" bIns="0" rtlCol="0" anchor="t"/>
          <a:lstStyle/>
          <a:p>
            <a:pPr marL="0" indent="0" algn="ctr">
              <a:lnSpc>
                <a:spcPts val="1950"/>
              </a:lnSpc>
              <a:buNone/>
            </a:pPr>
            <a:r>
              <a:rPr lang="en-US" sz="1950" dirty="0">
                <a:solidFill>
                  <a:srgbClr val="CFD0D8"/>
                </a:solidFill>
                <a:latin typeface="Roboto" pitchFamily="34" charset="0"/>
                <a:ea typeface="Roboto" pitchFamily="34" charset="-122"/>
                <a:cs typeface="Roboto" pitchFamily="34" charset="-120"/>
              </a:rPr>
              <a:t>4</a:t>
            </a:r>
            <a:endParaRPr lang="en-US" sz="1950" dirty="0"/>
          </a:p>
        </p:txBody>
      </p:sp>
      <p:sp>
        <p:nvSpPr>
          <p:cNvPr id="18" name="Text 15"/>
          <p:cNvSpPr/>
          <p:nvPr/>
        </p:nvSpPr>
        <p:spPr>
          <a:xfrm>
            <a:off x="1114782" y="6133386"/>
            <a:ext cx="2064544" cy="258008"/>
          </a:xfrm>
          <a:prstGeom prst="rect">
            <a:avLst/>
          </a:prstGeom>
          <a:noFill/>
          <a:ln/>
        </p:spPr>
        <p:txBody>
          <a:bodyPr wrap="none" lIns="0" tIns="0" rIns="0" bIns="0" rtlCol="0" anchor="t"/>
          <a:lstStyle/>
          <a:p>
            <a:pPr marL="0" indent="0">
              <a:lnSpc>
                <a:spcPts val="2000"/>
              </a:lnSpc>
              <a:buNone/>
            </a:pPr>
            <a:r>
              <a:rPr lang="en-US" sz="1600" dirty="0">
                <a:solidFill>
                  <a:srgbClr val="CFD0D8"/>
                </a:solidFill>
                <a:latin typeface="Roboto" pitchFamily="34" charset="0"/>
                <a:ea typeface="Roboto" pitchFamily="34" charset="-122"/>
                <a:cs typeface="Roboto" pitchFamily="34" charset="-120"/>
              </a:rPr>
              <a:t>Chatbot Features</a:t>
            </a:r>
            <a:endParaRPr lang="en-US" sz="1600" dirty="0"/>
          </a:p>
        </p:txBody>
      </p:sp>
      <p:sp>
        <p:nvSpPr>
          <p:cNvPr id="19" name="Text 16"/>
          <p:cNvSpPr/>
          <p:nvPr/>
        </p:nvSpPr>
        <p:spPr>
          <a:xfrm>
            <a:off x="1114782" y="6490454"/>
            <a:ext cx="7451169" cy="1056799"/>
          </a:xfrm>
          <a:prstGeom prst="rect">
            <a:avLst/>
          </a:prstGeom>
          <a:noFill/>
          <a:ln/>
        </p:spPr>
        <p:txBody>
          <a:bodyPr wrap="square" lIns="0" tIns="0" rIns="0" bIns="0" rtlCol="0" anchor="t"/>
          <a:lstStyle/>
          <a:p>
            <a:pPr marL="0" indent="0">
              <a:lnSpc>
                <a:spcPts val="2050"/>
              </a:lnSpc>
              <a:buNone/>
            </a:pPr>
            <a:r>
              <a:rPr lang="en-US" sz="1300" dirty="0">
                <a:solidFill>
                  <a:srgbClr val="CFD0D8"/>
                </a:solidFill>
                <a:latin typeface="Roboto" pitchFamily="34" charset="0"/>
                <a:ea typeface="Roboto" pitchFamily="34" charset="-122"/>
                <a:cs typeface="Roboto" pitchFamily="34" charset="-120"/>
              </a:rPr>
              <a:t>The chatbot offers a text-based interface, allowing users to interact through simple prompts and responses. It leverages rule-based filtering to retrieve recipes from a predefined dataset and generate meal plans based on dietary selections. Additionally, it provides basic nutritional information, such as calorie counts, to aid users in making informed food choices.</a:t>
            </a:r>
            <a:endParaRPr 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820341"/>
            <a:ext cx="10573226" cy="771525"/>
          </a:xfrm>
          <a:prstGeom prst="rect">
            <a:avLst/>
          </a:prstGeom>
          <a:noFill/>
          <a:ln/>
        </p:spPr>
        <p:txBody>
          <a:bodyPr wrap="none" lIns="0" tIns="0" rIns="0" bIns="0" rtlCol="0" anchor="t"/>
          <a:lstStyle/>
          <a:p>
            <a:pPr marL="0" indent="0">
              <a:lnSpc>
                <a:spcPts val="6050"/>
              </a:lnSpc>
              <a:buNone/>
            </a:pPr>
            <a:r>
              <a:rPr lang="en-US" sz="4850" dirty="0">
                <a:solidFill>
                  <a:srgbClr val="FFFFFF"/>
                </a:solidFill>
                <a:latin typeface="Roboto" pitchFamily="34" charset="0"/>
                <a:ea typeface="Roboto" pitchFamily="34" charset="-122"/>
                <a:cs typeface="Roboto" pitchFamily="34" charset="-120"/>
              </a:rPr>
              <a:t>Project Architecture &amp; Implementation</a:t>
            </a:r>
            <a:endParaRPr lang="en-US" sz="4850" dirty="0"/>
          </a:p>
        </p:txBody>
      </p:sp>
      <p:sp>
        <p:nvSpPr>
          <p:cNvPr id="3" name="Text 1"/>
          <p:cNvSpPr/>
          <p:nvPr/>
        </p:nvSpPr>
        <p:spPr>
          <a:xfrm>
            <a:off x="864037" y="220896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FFFFF"/>
                </a:solidFill>
                <a:latin typeface="Roboto" pitchFamily="34" charset="0"/>
                <a:ea typeface="Roboto" pitchFamily="34" charset="-122"/>
                <a:cs typeface="Roboto" pitchFamily="34" charset="-120"/>
              </a:rPr>
              <a:t>Rule-Based Filtering</a:t>
            </a:r>
            <a:endParaRPr lang="en-US" sz="2400" dirty="0"/>
          </a:p>
        </p:txBody>
      </p:sp>
      <p:sp>
        <p:nvSpPr>
          <p:cNvPr id="4" name="Text 2"/>
          <p:cNvSpPr/>
          <p:nvPr/>
        </p:nvSpPr>
        <p:spPr>
          <a:xfrm>
            <a:off x="864037" y="2841546"/>
            <a:ext cx="3898821" cy="4345543"/>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The chatbot utilizes a rule-based approach for filtering recipes. Users select their dietary preferences (e.g., vegetarian, vegan, gluten-free, low-carb), which triggers the retrieval of recipes matching that category from the predefined dataset. This approach simplifies recipe selection by providing relevant options based on user input.</a:t>
            </a:r>
            <a:endParaRPr lang="en-US" sz="1900" dirty="0"/>
          </a:p>
        </p:txBody>
      </p:sp>
      <p:sp>
        <p:nvSpPr>
          <p:cNvPr id="5" name="Text 3"/>
          <p:cNvSpPr/>
          <p:nvPr/>
        </p:nvSpPr>
        <p:spPr>
          <a:xfrm>
            <a:off x="5372695" y="220896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FFFFF"/>
                </a:solidFill>
                <a:latin typeface="Roboto" pitchFamily="34" charset="0"/>
                <a:ea typeface="Roboto" pitchFamily="34" charset="-122"/>
                <a:cs typeface="Roboto" pitchFamily="34" charset="-120"/>
              </a:rPr>
              <a:t>Recipe Dataset</a:t>
            </a:r>
            <a:endParaRPr lang="en-US" sz="2400" dirty="0"/>
          </a:p>
        </p:txBody>
      </p:sp>
      <p:sp>
        <p:nvSpPr>
          <p:cNvPr id="6" name="Text 4"/>
          <p:cNvSpPr/>
          <p:nvPr/>
        </p:nvSpPr>
        <p:spPr>
          <a:xfrm>
            <a:off x="5372695" y="2841546"/>
            <a:ext cx="3898821" cy="3555444"/>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The chatbot currently relies on a hardcoded dataset of recipes categorized by dietary preferences. Each recipe includes essential information such as the recipe name, ingredient list, and estimated calorie count. This dataset acts as the foundation for the chatbot's recipe recommendations.</a:t>
            </a:r>
            <a:endParaRPr lang="en-US" sz="1900" dirty="0"/>
          </a:p>
        </p:txBody>
      </p:sp>
      <p:sp>
        <p:nvSpPr>
          <p:cNvPr id="7" name="Text 5"/>
          <p:cNvSpPr/>
          <p:nvPr/>
        </p:nvSpPr>
        <p:spPr>
          <a:xfrm>
            <a:off x="9881354" y="220896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FFFFFF"/>
                </a:solidFill>
                <a:latin typeface="Roboto" pitchFamily="34" charset="0"/>
                <a:ea typeface="Roboto" pitchFamily="34" charset="-122"/>
                <a:cs typeface="Roboto" pitchFamily="34" charset="-120"/>
              </a:rPr>
              <a:t>Meal Planning Module</a:t>
            </a:r>
            <a:endParaRPr lang="en-US" sz="2400" dirty="0"/>
          </a:p>
        </p:txBody>
      </p:sp>
      <p:sp>
        <p:nvSpPr>
          <p:cNvPr id="8" name="Text 6"/>
          <p:cNvSpPr/>
          <p:nvPr/>
        </p:nvSpPr>
        <p:spPr>
          <a:xfrm>
            <a:off x="9881354" y="2841546"/>
            <a:ext cx="3898821" cy="3555444"/>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For multi-day meal planning, the chatbot incorporates a basic round-robin selection algorithm. This approach ensures meal plan variety by rotating through available recipes within the selected dietary category. The chatbot provides a daily schedule with recommended recipes for each day.</a:t>
            </a:r>
            <a:endParaRPr lang="en-US" sz="1900" dirty="0"/>
          </a:p>
        </p:txBody>
      </p:sp>
      <p:pic>
        <p:nvPicPr>
          <p:cNvPr id="1026" name="Picture 2" descr="Free Vector | Chatbot Chat Message Vectorart">
            <a:extLst>
              <a:ext uri="{FF2B5EF4-FFF2-40B4-BE49-F238E27FC236}">
                <a16:creationId xmlns:a16="http://schemas.microsoft.com/office/drawing/2014/main" id="{5A98C9B1-E495-906B-C015-53E08BA98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9866" y="6925732"/>
            <a:ext cx="2150533" cy="1303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461</Words>
  <Application>Microsoft Office PowerPoint</Application>
  <PresentationFormat>Custom</PresentationFormat>
  <Paragraphs>29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Roboto</vt:lpstr>
      <vt:lpstr>Arial</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 SAI HARSHA .</cp:lastModifiedBy>
  <cp:revision>3</cp:revision>
  <dcterms:created xsi:type="dcterms:W3CDTF">2024-09-24T15:54:45Z</dcterms:created>
  <dcterms:modified xsi:type="dcterms:W3CDTF">2024-09-24T16:02:06Z</dcterms:modified>
</cp:coreProperties>
</file>