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8" r:id="rId4"/>
    <p:sldId id="257" r:id="rId5"/>
    <p:sldId id="261" r:id="rId6"/>
    <p:sldId id="263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959" autoAdjust="0"/>
  </p:normalViewPr>
  <p:slideViewPr>
    <p:cSldViewPr snapToGrid="0" snapToObjects="1">
      <p:cViewPr>
        <p:scale>
          <a:sx n="80" d="100"/>
          <a:sy n="80" d="100"/>
        </p:scale>
        <p:origin x="854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0974-A66D-4D08-9394-92D22A152CB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C2A0C-8827-4B5C-984E-6B568492F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4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1636749"/>
            <a:ext cx="6314017" cy="194547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Distributions of Products in various Regions and their Sales.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0584" y="4851919"/>
            <a:ext cx="352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BY- SRIHARIKA MARIYALA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4DFEBAD-EC49-A858-A737-54D6DCD0C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/>
          <a:stretch/>
        </p:blipFill>
        <p:spPr>
          <a:xfrm>
            <a:off x="-65315" y="196768"/>
            <a:ext cx="8579335" cy="4906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793A5-5FDA-122C-36B2-0B70EDF5B5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1" t="39728" r="50000" b="24490"/>
          <a:stretch/>
        </p:blipFill>
        <p:spPr>
          <a:xfrm>
            <a:off x="6176865" y="2649893"/>
            <a:ext cx="6213489" cy="4208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38EF2-39B2-32D4-96A5-ADCFC699A58E}"/>
              </a:ext>
            </a:extLst>
          </p:cNvPr>
          <p:cNvSpPr txBox="1"/>
          <p:nvPr/>
        </p:nvSpPr>
        <p:spPr>
          <a:xfrm rot="16200000">
            <a:off x="5767931" y="4175735"/>
            <a:ext cx="81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EDF4A-8302-20E3-B69F-35B09CB2D91D}"/>
              </a:ext>
            </a:extLst>
          </p:cNvPr>
          <p:cNvSpPr txBox="1"/>
          <p:nvPr/>
        </p:nvSpPr>
        <p:spPr>
          <a:xfrm>
            <a:off x="8683297" y="2465227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Profits by Year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96384-5D09-0B52-500E-1B650E3BC156}"/>
              </a:ext>
            </a:extLst>
          </p:cNvPr>
          <p:cNvSpPr txBox="1"/>
          <p:nvPr/>
        </p:nvSpPr>
        <p:spPr>
          <a:xfrm>
            <a:off x="5495730" y="99858"/>
            <a:ext cx="4302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What motivated for this analysis?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830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EB6BC-444A-E332-64EB-F5E6C49D8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0" t="25850" r="17500" b="18232"/>
          <a:stretch/>
        </p:blipFill>
        <p:spPr>
          <a:xfrm>
            <a:off x="3732244" y="2872411"/>
            <a:ext cx="8459755" cy="38547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ABBB6-770C-5BDF-3BD3-8981EC584C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93305" y="0"/>
            <a:ext cx="7262273" cy="3993502"/>
          </a:xfrm>
        </p:spPr>
      </p:pic>
    </p:spTree>
    <p:extLst>
      <p:ext uri="{BB962C8B-B14F-4D97-AF65-F5344CB8AC3E}">
        <p14:creationId xmlns:p14="http://schemas.microsoft.com/office/powerpoint/2010/main" val="15426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C7F61-6D24-24A1-E595-635645D04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4" t="14421" r="8775" b="5850"/>
          <a:stretch/>
        </p:blipFill>
        <p:spPr>
          <a:xfrm>
            <a:off x="523325" y="328903"/>
            <a:ext cx="10589434" cy="6048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D89C0-B17C-E28C-DD47-B5E14E63EB51}"/>
              </a:ext>
            </a:extLst>
          </p:cNvPr>
          <p:cNvSpPr txBox="1"/>
          <p:nvPr/>
        </p:nvSpPr>
        <p:spPr>
          <a:xfrm>
            <a:off x="10030409" y="3713584"/>
            <a:ext cx="216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Unsold products are in following categories:</a:t>
            </a:r>
          </a:p>
          <a:p>
            <a:r>
              <a:rPr lang="en-US" b="1" dirty="0"/>
              <a:t>Fasteners, Envelops, Labels and Supplies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08C2C77-7385-E04A-E652-F532F60DF0E1}"/>
              </a:ext>
            </a:extLst>
          </p:cNvPr>
          <p:cNvSpPr/>
          <p:nvPr/>
        </p:nvSpPr>
        <p:spPr>
          <a:xfrm>
            <a:off x="9946433" y="3592286"/>
            <a:ext cx="2245568" cy="1875624"/>
          </a:xfrm>
          <a:prstGeom prst="frame">
            <a:avLst>
              <a:gd name="adj1" fmla="val 39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76C34-17D4-EA70-9B04-B4F6EFBF1F82}"/>
              </a:ext>
            </a:extLst>
          </p:cNvPr>
          <p:cNvSpPr txBox="1"/>
          <p:nvPr/>
        </p:nvSpPr>
        <p:spPr>
          <a:xfrm>
            <a:off x="10524666" y="3279710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Insight: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B7296-E1C3-2014-B354-37DB395B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8" t="12789" r="19490" b="6803"/>
          <a:stretch/>
        </p:blipFill>
        <p:spPr>
          <a:xfrm>
            <a:off x="1026367" y="671804"/>
            <a:ext cx="8789438" cy="5514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E0E94A-94C4-6D80-925B-9BDC05A4B4AA}"/>
              </a:ext>
            </a:extLst>
          </p:cNvPr>
          <p:cNvSpPr txBox="1"/>
          <p:nvPr/>
        </p:nvSpPr>
        <p:spPr>
          <a:xfrm>
            <a:off x="9815805" y="1819469"/>
            <a:ext cx="2376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 like Binders, Storage and Appliances don’t sell well in Central and South regions. </a:t>
            </a:r>
            <a:endParaRPr lang="en-IN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88CAA80-865E-DEE8-54F9-124A7F58622E}"/>
              </a:ext>
            </a:extLst>
          </p:cNvPr>
          <p:cNvSpPr/>
          <p:nvPr/>
        </p:nvSpPr>
        <p:spPr>
          <a:xfrm>
            <a:off x="9713167" y="1707501"/>
            <a:ext cx="2478833" cy="1721499"/>
          </a:xfrm>
          <a:prstGeom prst="frame">
            <a:avLst>
              <a:gd name="adj1" fmla="val 35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2426-6152-46D6-2F0B-669CE6EC81BB}"/>
              </a:ext>
            </a:extLst>
          </p:cNvPr>
          <p:cNvSpPr txBox="1"/>
          <p:nvPr/>
        </p:nvSpPr>
        <p:spPr>
          <a:xfrm>
            <a:off x="10401269" y="1336596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Insight: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209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45DD2-04A3-7061-6766-9C0B7F23D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3" t="12926" r="21402" b="5714"/>
          <a:stretch/>
        </p:blipFill>
        <p:spPr>
          <a:xfrm>
            <a:off x="251925" y="2407298"/>
            <a:ext cx="6638983" cy="4282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51A33-0074-867C-625D-AAE100256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81" t="18776" r="35408" b="7483"/>
          <a:stretch/>
        </p:blipFill>
        <p:spPr>
          <a:xfrm>
            <a:off x="5428837" y="177281"/>
            <a:ext cx="6200279" cy="4963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C1A00-2848-08C1-A351-4C0D2AEE84FE}"/>
              </a:ext>
            </a:extLst>
          </p:cNvPr>
          <p:cNvSpPr txBox="1"/>
          <p:nvPr/>
        </p:nvSpPr>
        <p:spPr>
          <a:xfrm>
            <a:off x="990600" y="695325"/>
            <a:ext cx="433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Highly manufactured in quantity and highly discounted products lead to higher Sales and Profit</a:t>
            </a:r>
            <a:endParaRPr lang="en-IN" dirty="0"/>
          </a:p>
          <a:p>
            <a:endParaRPr lang="en-IN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CFA2295-16EE-7689-E623-6F77C535DC86}"/>
              </a:ext>
            </a:extLst>
          </p:cNvPr>
          <p:cNvSpPr/>
          <p:nvPr/>
        </p:nvSpPr>
        <p:spPr>
          <a:xfrm>
            <a:off x="990600" y="586398"/>
            <a:ext cx="4267978" cy="1099528"/>
          </a:xfrm>
          <a:prstGeom prst="frame">
            <a:avLst>
              <a:gd name="adj1" fmla="val 35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8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BEA1E-699E-E9E5-04E8-F2E84E02F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 t="12926" r="8009" b="16599"/>
          <a:stretch/>
        </p:blipFill>
        <p:spPr>
          <a:xfrm>
            <a:off x="354563" y="421626"/>
            <a:ext cx="10860834" cy="4833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00A9A-CB3B-90A4-B5C0-881F52C22D77}"/>
              </a:ext>
            </a:extLst>
          </p:cNvPr>
          <p:cNvSpPr txBox="1"/>
          <p:nvPr/>
        </p:nvSpPr>
        <p:spPr>
          <a:xfrm>
            <a:off x="7352522" y="5516724"/>
            <a:ext cx="4506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/>
              <a:t>Year 2014, was bad in sales for Central and West, and year </a:t>
            </a:r>
            <a:r>
              <a:rPr lang="en-US" sz="1800" b="1" dirty="0"/>
              <a:t>2015</a:t>
            </a:r>
            <a:r>
              <a:rPr lang="en-US" sz="1800" dirty="0"/>
              <a:t> was </a:t>
            </a:r>
            <a:r>
              <a:rPr lang="en-US" sz="1800" b="1" dirty="0"/>
              <a:t>bad for South region</a:t>
            </a:r>
            <a:r>
              <a:rPr lang="en-US" sz="1800" dirty="0"/>
              <a:t>. But South region couldn’t recover as fast as compared to West. </a:t>
            </a:r>
          </a:p>
          <a:p>
            <a:endParaRPr lang="en-IN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0B9C3B0-16A7-B595-DB53-6A926AAE4CBF}"/>
              </a:ext>
            </a:extLst>
          </p:cNvPr>
          <p:cNvSpPr/>
          <p:nvPr/>
        </p:nvSpPr>
        <p:spPr>
          <a:xfrm>
            <a:off x="7352522" y="5444430"/>
            <a:ext cx="4267978" cy="1327845"/>
          </a:xfrm>
          <a:prstGeom prst="frame">
            <a:avLst>
              <a:gd name="adj1" fmla="val 35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8122-2F9D-67DE-905A-4B687634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Potential Solutions and Course of Actions to take: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1102-A30A-E2C9-8DAF-E33DEC85D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4425" y="1825625"/>
            <a:ext cx="93916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Number of products manufactured for Labels, Envelopes, Fasteners and  Supplies categories must be increased.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Prize of products in these 4 categories is less compared to other main and bulky products so, sale for these products can be increased by selling them in combo and keeping reasonable discount on combo.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2060"/>
                </a:solidFill>
              </a:rPr>
              <a:t>As Paper category products are selling good in market so Art supplies, Labels and Envelops can be sold for cheap prizes or for free until it becomes a habit of customers to purchase in combo.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8651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217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Wingdings</vt:lpstr>
      <vt:lpstr>Custom Design</vt:lpstr>
      <vt:lpstr>Distributions of Products in various Regions and their Sales.</vt:lpstr>
      <vt:lpstr>PowerPoint Presentation</vt:lpstr>
      <vt:lpstr>PowerPoint Presentation</vt:lpstr>
      <vt:lpstr>Page 1</vt:lpstr>
      <vt:lpstr>PowerPoint Presentation</vt:lpstr>
      <vt:lpstr>PowerPoint Presentation</vt:lpstr>
      <vt:lpstr>PowerPoint Presentation</vt:lpstr>
      <vt:lpstr>Potential Solutions and Course of Actions to take: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Sriharika Mariyala</cp:lastModifiedBy>
  <cp:revision>5</cp:revision>
  <dcterms:created xsi:type="dcterms:W3CDTF">2016-09-04T11:54:55Z</dcterms:created>
  <dcterms:modified xsi:type="dcterms:W3CDTF">2022-07-08T07:49:59Z</dcterms:modified>
</cp:coreProperties>
</file>