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23" r:id="rId2"/>
    <p:sldId id="324" r:id="rId3"/>
    <p:sldId id="321" r:id="rId4"/>
    <p:sldId id="284" r:id="rId5"/>
    <p:sldId id="285" r:id="rId6"/>
    <p:sldId id="310" r:id="rId7"/>
    <p:sldId id="308" r:id="rId8"/>
    <p:sldId id="311" r:id="rId9"/>
    <p:sldId id="325" r:id="rId10"/>
    <p:sldId id="326" r:id="rId11"/>
    <p:sldId id="328" r:id="rId12"/>
    <p:sldId id="329" r:id="rId13"/>
    <p:sldId id="332" r:id="rId14"/>
    <p:sldId id="333" r:id="rId15"/>
    <p:sldId id="330" r:id="rId16"/>
    <p:sldId id="331" r:id="rId17"/>
    <p:sldId id="320" r:id="rId18"/>
    <p:sldId id="300" r:id="rId19"/>
    <p:sldId id="337" r:id="rId20"/>
    <p:sldId id="335" r:id="rId21"/>
    <p:sldId id="334" r:id="rId22"/>
  </p:sldIdLst>
  <p:sldSz cx="9144000" cy="5143500" type="screen16x9"/>
  <p:notesSz cx="9144000" cy="51435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100" d="100"/>
          <a:sy n="100" d="100"/>
        </p:scale>
        <p:origin x="-300" y="3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619101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Century"/>
                <a:cs typeface="Century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20" dirty="0"/>
              <a:pPr marL="25400">
                <a:lnSpc>
                  <a:spcPct val="100000"/>
                </a:lnSpc>
              </a:pPr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499"/>
                </a:moveTo>
                <a:lnTo>
                  <a:pt x="9143999" y="5143499"/>
                </a:lnTo>
                <a:lnTo>
                  <a:pt x="9143999" y="0"/>
                </a:lnTo>
                <a:lnTo>
                  <a:pt x="0" y="0"/>
                </a:lnTo>
                <a:lnTo>
                  <a:pt x="0" y="5143499"/>
                </a:lnTo>
                <a:close/>
              </a:path>
            </a:pathLst>
          </a:custGeom>
          <a:solidFill>
            <a:srgbClr val="1B20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3"/>
            <a:ext cx="633095" cy="588645"/>
          </a:xfrm>
          <a:custGeom>
            <a:avLst/>
            <a:gdLst/>
            <a:ahLst/>
            <a:cxnLst/>
            <a:rect l="l" t="t" r="r" b="b"/>
            <a:pathLst>
              <a:path w="633095" h="588645">
                <a:moveTo>
                  <a:pt x="0" y="588596"/>
                </a:moveTo>
                <a:lnTo>
                  <a:pt x="632697" y="588596"/>
                </a:lnTo>
                <a:lnTo>
                  <a:pt x="632697" y="0"/>
                </a:lnTo>
                <a:lnTo>
                  <a:pt x="0" y="0"/>
                </a:lnTo>
                <a:lnTo>
                  <a:pt x="0" y="588596"/>
                </a:lnTo>
                <a:close/>
              </a:path>
            </a:pathLst>
          </a:custGeom>
          <a:solidFill>
            <a:srgbClr val="1B20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12050" y="231192"/>
            <a:ext cx="219710" cy="0"/>
          </a:xfrm>
          <a:custGeom>
            <a:avLst/>
            <a:gdLst/>
            <a:ahLst/>
            <a:cxnLst/>
            <a:rect l="l" t="t" r="r" b="b"/>
            <a:pathLst>
              <a:path w="219709">
                <a:moveTo>
                  <a:pt x="0" y="0"/>
                </a:moveTo>
                <a:lnTo>
                  <a:pt x="219598" y="0"/>
                </a:lnTo>
              </a:path>
            </a:pathLst>
          </a:custGeom>
          <a:ln w="20165">
            <a:solidFill>
              <a:srgbClr val="5468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12050" y="293676"/>
            <a:ext cx="219710" cy="0"/>
          </a:xfrm>
          <a:custGeom>
            <a:avLst/>
            <a:gdLst/>
            <a:ahLst/>
            <a:cxnLst/>
            <a:rect l="l" t="t" r="r" b="b"/>
            <a:pathLst>
              <a:path w="219709">
                <a:moveTo>
                  <a:pt x="0" y="0"/>
                </a:moveTo>
                <a:lnTo>
                  <a:pt x="219598" y="0"/>
                </a:lnTo>
              </a:path>
            </a:pathLst>
          </a:custGeom>
          <a:ln w="20165">
            <a:solidFill>
              <a:srgbClr val="5468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212050" y="356160"/>
            <a:ext cx="219710" cy="0"/>
          </a:xfrm>
          <a:custGeom>
            <a:avLst/>
            <a:gdLst/>
            <a:ahLst/>
            <a:cxnLst/>
            <a:rect l="l" t="t" r="r" b="b"/>
            <a:pathLst>
              <a:path w="219709">
                <a:moveTo>
                  <a:pt x="0" y="0"/>
                </a:moveTo>
                <a:lnTo>
                  <a:pt x="219598" y="0"/>
                </a:lnTo>
              </a:path>
            </a:pathLst>
          </a:custGeom>
          <a:ln w="20165">
            <a:solidFill>
              <a:srgbClr val="5468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0" y="381000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0" y="0"/>
                </a:moveTo>
                <a:lnTo>
                  <a:pt x="0" y="404408"/>
                </a:lnTo>
                <a:lnTo>
                  <a:pt x="404396" y="808817"/>
                </a:lnTo>
                <a:lnTo>
                  <a:pt x="808802" y="808817"/>
                </a:lnTo>
                <a:lnTo>
                  <a:pt x="0" y="0"/>
                </a:lnTo>
                <a:close/>
              </a:path>
            </a:pathLst>
          </a:custGeom>
          <a:solidFill>
            <a:srgbClr val="0044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229052" y="588477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404395" y="0"/>
                </a:moveTo>
                <a:lnTo>
                  <a:pt x="0" y="0"/>
                </a:lnTo>
                <a:lnTo>
                  <a:pt x="808803" y="808817"/>
                </a:lnTo>
                <a:lnTo>
                  <a:pt x="808803" y="404408"/>
                </a:lnTo>
                <a:lnTo>
                  <a:pt x="404395" y="0"/>
                </a:lnTo>
                <a:close/>
              </a:path>
            </a:pathLst>
          </a:custGeom>
          <a:solidFill>
            <a:srgbClr val="81C7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Century"/>
                <a:cs typeface="Century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20" dirty="0"/>
              <a:pPr marL="25400">
                <a:lnSpc>
                  <a:spcPct val="100000"/>
                </a:lnSpc>
              </a:pPr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499"/>
                </a:moveTo>
                <a:lnTo>
                  <a:pt x="9143999" y="5143499"/>
                </a:lnTo>
                <a:lnTo>
                  <a:pt x="9143999" y="0"/>
                </a:lnTo>
                <a:lnTo>
                  <a:pt x="0" y="0"/>
                </a:lnTo>
                <a:lnTo>
                  <a:pt x="0" y="5143499"/>
                </a:lnTo>
                <a:close/>
              </a:path>
            </a:pathLst>
          </a:custGeom>
          <a:solidFill>
            <a:srgbClr val="1B20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3"/>
            <a:ext cx="633095" cy="588645"/>
          </a:xfrm>
          <a:custGeom>
            <a:avLst/>
            <a:gdLst/>
            <a:ahLst/>
            <a:cxnLst/>
            <a:rect l="l" t="t" r="r" b="b"/>
            <a:pathLst>
              <a:path w="633095" h="588645">
                <a:moveTo>
                  <a:pt x="0" y="588596"/>
                </a:moveTo>
                <a:lnTo>
                  <a:pt x="632697" y="588596"/>
                </a:lnTo>
                <a:lnTo>
                  <a:pt x="632697" y="0"/>
                </a:lnTo>
                <a:lnTo>
                  <a:pt x="0" y="0"/>
                </a:lnTo>
                <a:lnTo>
                  <a:pt x="0" y="588596"/>
                </a:lnTo>
                <a:close/>
              </a:path>
            </a:pathLst>
          </a:custGeom>
          <a:solidFill>
            <a:srgbClr val="1B20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12050" y="231192"/>
            <a:ext cx="219710" cy="0"/>
          </a:xfrm>
          <a:custGeom>
            <a:avLst/>
            <a:gdLst/>
            <a:ahLst/>
            <a:cxnLst/>
            <a:rect l="l" t="t" r="r" b="b"/>
            <a:pathLst>
              <a:path w="219709">
                <a:moveTo>
                  <a:pt x="0" y="0"/>
                </a:moveTo>
                <a:lnTo>
                  <a:pt x="219598" y="0"/>
                </a:lnTo>
              </a:path>
            </a:pathLst>
          </a:custGeom>
          <a:ln w="20165">
            <a:solidFill>
              <a:srgbClr val="5468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12050" y="293676"/>
            <a:ext cx="219710" cy="0"/>
          </a:xfrm>
          <a:custGeom>
            <a:avLst/>
            <a:gdLst/>
            <a:ahLst/>
            <a:cxnLst/>
            <a:rect l="l" t="t" r="r" b="b"/>
            <a:pathLst>
              <a:path w="219709">
                <a:moveTo>
                  <a:pt x="0" y="0"/>
                </a:moveTo>
                <a:lnTo>
                  <a:pt x="219598" y="0"/>
                </a:lnTo>
              </a:path>
            </a:pathLst>
          </a:custGeom>
          <a:ln w="20165">
            <a:solidFill>
              <a:srgbClr val="5468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212050" y="356160"/>
            <a:ext cx="219710" cy="0"/>
          </a:xfrm>
          <a:custGeom>
            <a:avLst/>
            <a:gdLst/>
            <a:ahLst/>
            <a:cxnLst/>
            <a:rect l="l" t="t" r="r" b="b"/>
            <a:pathLst>
              <a:path w="219709">
                <a:moveTo>
                  <a:pt x="0" y="0"/>
                </a:moveTo>
                <a:lnTo>
                  <a:pt x="219598" y="0"/>
                </a:lnTo>
              </a:path>
            </a:pathLst>
          </a:custGeom>
          <a:ln w="20165">
            <a:solidFill>
              <a:srgbClr val="5468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0" y="381000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0" y="0"/>
                </a:moveTo>
                <a:lnTo>
                  <a:pt x="0" y="404408"/>
                </a:lnTo>
                <a:lnTo>
                  <a:pt x="404396" y="808817"/>
                </a:lnTo>
                <a:lnTo>
                  <a:pt x="808802" y="808817"/>
                </a:lnTo>
                <a:lnTo>
                  <a:pt x="0" y="0"/>
                </a:lnTo>
                <a:close/>
              </a:path>
            </a:pathLst>
          </a:custGeom>
          <a:solidFill>
            <a:srgbClr val="0044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229052" y="588477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404395" y="0"/>
                </a:moveTo>
                <a:lnTo>
                  <a:pt x="0" y="0"/>
                </a:lnTo>
                <a:lnTo>
                  <a:pt x="808803" y="808817"/>
                </a:lnTo>
                <a:lnTo>
                  <a:pt x="808803" y="404408"/>
                </a:lnTo>
                <a:lnTo>
                  <a:pt x="404395" y="0"/>
                </a:lnTo>
                <a:close/>
              </a:path>
            </a:pathLst>
          </a:custGeom>
          <a:solidFill>
            <a:srgbClr val="81C7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031546" y="184099"/>
            <a:ext cx="7670800" cy="911225"/>
          </a:xfrm>
          <a:custGeom>
            <a:avLst/>
            <a:gdLst/>
            <a:ahLst/>
            <a:cxnLst/>
            <a:rect l="l" t="t" r="r" b="b"/>
            <a:pathLst>
              <a:path w="7670800" h="911225">
                <a:moveTo>
                  <a:pt x="0" y="910803"/>
                </a:moveTo>
                <a:lnTo>
                  <a:pt x="7670718" y="910803"/>
                </a:lnTo>
                <a:lnTo>
                  <a:pt x="7670718" y="0"/>
                </a:lnTo>
                <a:lnTo>
                  <a:pt x="0" y="0"/>
                </a:lnTo>
                <a:lnTo>
                  <a:pt x="0" y="9108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7/14/2019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Century"/>
                <a:cs typeface="Century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20" dirty="0"/>
              <a:pPr marL="25400">
                <a:lnSpc>
                  <a:spcPct val="100000"/>
                </a:lnSpc>
              </a:pPr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7/14/2019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Century"/>
                <a:cs typeface="Century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20" dirty="0"/>
              <a:pPr marL="25400">
                <a:lnSpc>
                  <a:spcPct val="100000"/>
                </a:lnSpc>
              </a:pPr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7/14/2019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Century"/>
                <a:cs typeface="Century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20" dirty="0"/>
              <a:pPr marL="25400">
                <a:lnSpc>
                  <a:spcPct val="100000"/>
                </a:lnSpc>
              </a:pPr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ory Telling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495" y="329194"/>
            <a:ext cx="7859011" cy="369332"/>
          </a:xfrm>
        </p:spPr>
        <p:txBody>
          <a:bodyPr lIns="0" tIns="0" rIns="0">
            <a:spAutoFit/>
          </a:bodyPr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42495" y="1138238"/>
            <a:ext cx="7415605" cy="1407565"/>
          </a:xfrm>
        </p:spPr>
        <p:txBody>
          <a:bodyPr lIns="0" tIns="0" rIns="0" bIns="0">
            <a:spAutoFit/>
          </a:bodyPr>
          <a:lstStyle>
            <a:lvl1pPr marL="230188" indent="-230188" algn="l" defTabSz="892894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Franklin Gothic Medium" panose="020B060302010202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68325" indent="-222250" algn="l" defTabSz="892894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1"/>
                </a:solidFill>
                <a:latin typeface="Franklin Gothic Medium" panose="020B060302010202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914400" indent="-274638" algn="l" defTabSz="892894" rtl="0" eaLnBrk="1" latinLnBrk="0" hangingPunct="1">
              <a:lnSpc>
                <a:spcPct val="110000"/>
              </a:lnSpc>
              <a:spcBef>
                <a:spcPts val="500"/>
              </a:spcBef>
              <a:buSzPct val="9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1"/>
                </a:solidFill>
                <a:latin typeface="Franklin Gothic Medium" panose="020B060302010202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144588" indent="-233363" algn="l" defTabSz="892894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Franklin Gothic Medium" panose="020B060302010202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317625" indent="-119063" algn="l" defTabSz="892894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000" kern="1200" dirty="0">
                <a:solidFill>
                  <a:schemeClr val="tx1"/>
                </a:solidFill>
                <a:latin typeface="Franklin Gothic Medium" panose="020B060302010202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marL="1544638" lvl="4" indent="-346075" algn="l" defTabSz="892894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800527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499"/>
                </a:moveTo>
                <a:lnTo>
                  <a:pt x="9143999" y="5143499"/>
                </a:lnTo>
                <a:lnTo>
                  <a:pt x="9143999" y="0"/>
                </a:lnTo>
                <a:lnTo>
                  <a:pt x="0" y="0"/>
                </a:lnTo>
                <a:lnTo>
                  <a:pt x="0" y="5143499"/>
                </a:lnTo>
                <a:close/>
              </a:path>
            </a:pathLst>
          </a:custGeom>
          <a:solidFill>
            <a:srgbClr val="1B20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8216" y="237902"/>
            <a:ext cx="8547567" cy="1177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90854" y="1670986"/>
            <a:ext cx="7362291" cy="2766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36400" y="4788573"/>
            <a:ext cx="124459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Century"/>
                <a:cs typeface="Century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20" dirty="0"/>
              <a:pPr marL="25400">
                <a:lnSpc>
                  <a:spcPct val="100000"/>
                </a:lnSpc>
              </a:pPr>
              <a:t>‹#›</a:t>
            </a:fld>
            <a:endParaRPr spc="2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9050"/>
            <a:ext cx="914400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object 9"/>
          <p:cNvSpPr txBox="1"/>
          <p:nvPr/>
        </p:nvSpPr>
        <p:spPr>
          <a:xfrm>
            <a:off x="0" y="21163"/>
            <a:ext cx="9144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lang="en-IN" sz="3200" b="1" dirty="0" smtClean="0">
                <a:solidFill>
                  <a:schemeClr val="bg2"/>
                </a:solidFill>
                <a:latin typeface="Bahnschrift Light SemiCondensed" pitchFamily="34" charset="0"/>
              </a:rPr>
              <a:t>Sentiment  Analysis  on  Ethiopian  737  Max  8  Air Crash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5"/>
          <p:cNvSpPr txBox="1">
            <a:spLocks/>
          </p:cNvSpPr>
          <p:nvPr/>
        </p:nvSpPr>
        <p:spPr>
          <a:xfrm>
            <a:off x="381000" y="57150"/>
            <a:ext cx="8227061" cy="7078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lvl="0"/>
            <a:r>
              <a:rPr lang="en-IN" sz="3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Word Cloud Analysis</a:t>
            </a:r>
            <a:r>
              <a:rPr lang="en-IN" sz="20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</a:t>
            </a:r>
          </a:p>
          <a:p>
            <a:pPr marL="12700" lvl="0"/>
            <a:r>
              <a:rPr lang="en-IN" sz="1400" dirty="0" smtClean="0">
                <a:solidFill>
                  <a:srgbClr val="00B0F0"/>
                </a:solidFill>
                <a:latin typeface="Segoe UI" pitchFamily="34" charset="0"/>
                <a:cs typeface="Segoe UI" pitchFamily="34" charset="0"/>
              </a:rPr>
              <a:t>Using Word Cloud 2 </a:t>
            </a:r>
          </a:p>
        </p:txBody>
      </p:sp>
      <p:sp>
        <p:nvSpPr>
          <p:cNvPr id="9" name="Rectangle 8"/>
          <p:cNvSpPr/>
          <p:nvPr/>
        </p:nvSpPr>
        <p:spPr>
          <a:xfrm>
            <a:off x="5334000" y="811232"/>
            <a:ext cx="3657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u="sng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Inferences </a:t>
            </a:r>
          </a:p>
          <a:p>
            <a:endParaRPr lang="en-IN" u="sng" dirty="0" smtClean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Words Boeing, 737, max, crash, Ethiopian, China and Indonesia ground are the hot topics on the social media</a:t>
            </a:r>
          </a:p>
        </p:txBody>
      </p:sp>
      <p:pic>
        <p:nvPicPr>
          <p:cNvPr id="10" name="Picture 9" descr="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819150"/>
            <a:ext cx="4876800" cy="3931920"/>
          </a:xfrm>
          <a:prstGeom prst="rect">
            <a:avLst/>
          </a:prstGeom>
        </p:spPr>
      </p:pic>
      <p:pic>
        <p:nvPicPr>
          <p:cNvPr id="11" name="Picture 10" descr="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1000" y="849630"/>
            <a:ext cx="4876800" cy="393192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334000" y="2676704"/>
            <a:ext cx="3657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Word “suspend”, crash similarities with Lion airlines 737 and design of the aircraft are the topics on social media</a:t>
            </a:r>
          </a:p>
          <a:p>
            <a:pPr marL="342900" indent="-342900">
              <a:buFont typeface="Arial" pitchFamily="34" charset="0"/>
              <a:buChar char="•"/>
            </a:pPr>
            <a:endParaRPr lang="en-IN" dirty="0" smtClean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5"/>
          <p:cNvSpPr txBox="1">
            <a:spLocks/>
          </p:cNvSpPr>
          <p:nvPr/>
        </p:nvSpPr>
        <p:spPr>
          <a:xfrm>
            <a:off x="381000" y="57150"/>
            <a:ext cx="8227061" cy="7078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lvl="0"/>
            <a:r>
              <a:rPr lang="en-IN" sz="3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Word Cloud Analysis</a:t>
            </a:r>
            <a:r>
              <a:rPr lang="en-IN" sz="20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</a:t>
            </a:r>
          </a:p>
          <a:p>
            <a:pPr marL="12700" lvl="0"/>
            <a:r>
              <a:rPr lang="en-IN" sz="1400" dirty="0" smtClean="0">
                <a:solidFill>
                  <a:srgbClr val="00B0F0"/>
                </a:solidFill>
                <a:latin typeface="Segoe UI" pitchFamily="34" charset="0"/>
                <a:cs typeface="Segoe UI" pitchFamily="34" charset="0"/>
              </a:rPr>
              <a:t>Sentiment Score based on NRC sentiment dictionary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4211419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Calculate the presence of eight emotions and their corresponding valence for each tweet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819150"/>
            <a:ext cx="8001000" cy="33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819149"/>
            <a:ext cx="8001000" cy="33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5"/>
          <p:cNvSpPr txBox="1">
            <a:spLocks/>
          </p:cNvSpPr>
          <p:nvPr/>
        </p:nvSpPr>
        <p:spPr>
          <a:xfrm>
            <a:off x="381000" y="57150"/>
            <a:ext cx="8227061" cy="7078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lvl="0"/>
            <a:r>
              <a:rPr lang="en-IN" sz="3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Word Cloud Analysis</a:t>
            </a:r>
            <a:endParaRPr lang="en-IN" sz="2000" dirty="0" smtClean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  <a:p>
            <a:pPr marL="12700" lvl="0"/>
            <a:r>
              <a:rPr lang="en-IN" sz="1400" dirty="0" smtClean="0">
                <a:solidFill>
                  <a:srgbClr val="00B0F0"/>
                </a:solidFill>
                <a:latin typeface="Segoe UI" pitchFamily="34" charset="0"/>
                <a:cs typeface="Segoe UI" pitchFamily="34" charset="0"/>
              </a:rPr>
              <a:t>Positive and Negative Tweets based on NRC sentiment dictionary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5181600" y="895350"/>
            <a:ext cx="3048000" cy="2031325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Negative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Crash (Dominating)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Deadly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Killed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Fatal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Design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Ground</a:t>
            </a:r>
          </a:p>
        </p:txBody>
      </p:sp>
      <p:pic>
        <p:nvPicPr>
          <p:cNvPr id="7" name="Picture 6" descr="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895350"/>
            <a:ext cx="4648200" cy="39624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181600" y="3220819"/>
            <a:ext cx="3048000" cy="646331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Positive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fact checking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5"/>
          <p:cNvSpPr txBox="1">
            <a:spLocks/>
          </p:cNvSpPr>
          <p:nvPr/>
        </p:nvSpPr>
        <p:spPr>
          <a:xfrm>
            <a:off x="381000" y="57150"/>
            <a:ext cx="8227061" cy="7078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lvl="0"/>
            <a:r>
              <a:rPr lang="en-IN" sz="3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Word Cloud Analysis</a:t>
            </a:r>
            <a:endParaRPr lang="en-IN" sz="2000" dirty="0" smtClean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  <a:p>
            <a:pPr marL="12700" lvl="0"/>
            <a:r>
              <a:rPr lang="en-IN" sz="1400" dirty="0" smtClean="0">
                <a:solidFill>
                  <a:srgbClr val="00B0F0"/>
                </a:solidFill>
                <a:latin typeface="Segoe UI" pitchFamily="34" charset="0"/>
                <a:cs typeface="Segoe UI" pitchFamily="34" charset="0"/>
              </a:rPr>
              <a:t>bigram analysis - containing two words to extract useful phrases</a:t>
            </a:r>
          </a:p>
        </p:txBody>
      </p:sp>
      <p:sp>
        <p:nvSpPr>
          <p:cNvPr id="6" name="Rectangle 5"/>
          <p:cNvSpPr/>
          <p:nvPr/>
        </p:nvSpPr>
        <p:spPr>
          <a:xfrm>
            <a:off x="5181600" y="895350"/>
            <a:ext cx="3048000" cy="286232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Provides better insights</a:t>
            </a:r>
          </a:p>
          <a:p>
            <a:endParaRPr lang="en-IN" b="1" dirty="0" smtClean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IN" dirty="0" err="1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boeing</a:t>
            </a:r>
            <a:r>
              <a:rPr lang="en-IN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737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flight et302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ethiopian airline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black box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similar fatal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indicates clear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clear similar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lion air ....etc</a:t>
            </a:r>
          </a:p>
        </p:txBody>
      </p:sp>
      <p:pic>
        <p:nvPicPr>
          <p:cNvPr id="9" name="Picture 8" descr="x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765036"/>
            <a:ext cx="4048976" cy="403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5"/>
          <p:cNvSpPr txBox="1">
            <a:spLocks/>
          </p:cNvSpPr>
          <p:nvPr/>
        </p:nvSpPr>
        <p:spPr>
          <a:xfrm>
            <a:off x="381000" y="57150"/>
            <a:ext cx="8227061" cy="7078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lvl="0"/>
            <a:r>
              <a:rPr lang="en-IN" sz="3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Word Cloud Analysis</a:t>
            </a:r>
            <a:endParaRPr lang="en-IN" sz="2000" dirty="0" smtClean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  <a:p>
            <a:pPr marL="12700" lvl="0"/>
            <a:r>
              <a:rPr lang="en-IN" sz="1400" dirty="0" smtClean="0">
                <a:solidFill>
                  <a:srgbClr val="00B0F0"/>
                </a:solidFill>
                <a:latin typeface="Segoe UI" pitchFamily="34" charset="0"/>
                <a:cs typeface="Segoe UI" pitchFamily="34" charset="0"/>
              </a:rPr>
              <a:t>trigram analysis - containing three words to extract useful phrases</a:t>
            </a:r>
          </a:p>
        </p:txBody>
      </p:sp>
      <p:sp>
        <p:nvSpPr>
          <p:cNvPr id="6" name="Rectangle 5"/>
          <p:cNvSpPr/>
          <p:nvPr/>
        </p:nvSpPr>
        <p:spPr>
          <a:xfrm>
            <a:off x="5181600" y="895350"/>
            <a:ext cx="3048000" cy="1754326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Provides better insights</a:t>
            </a:r>
          </a:p>
          <a:p>
            <a:endParaRPr lang="en-IN" b="1" dirty="0" smtClean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737 max crash 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indicates clear similar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box indicates clear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clear similar fatal</a:t>
            </a:r>
          </a:p>
        </p:txBody>
      </p:sp>
      <p:pic>
        <p:nvPicPr>
          <p:cNvPr id="1026" name="Picture 2" descr="5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012" y="911225"/>
            <a:ext cx="4675188" cy="379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5"/>
          <p:cNvSpPr txBox="1">
            <a:spLocks/>
          </p:cNvSpPr>
          <p:nvPr/>
        </p:nvSpPr>
        <p:spPr>
          <a:xfrm>
            <a:off x="381000" y="133350"/>
            <a:ext cx="8227061" cy="7078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lvl="0"/>
            <a:r>
              <a:rPr lang="en-IN" sz="3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Dendrogram</a:t>
            </a:r>
            <a:endParaRPr lang="en-IN" sz="2000" dirty="0" smtClean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  <a:p>
            <a:pPr marL="12700"/>
            <a:r>
              <a:rPr lang="en-IN" sz="1400" dirty="0" smtClean="0">
                <a:solidFill>
                  <a:srgbClr val="00B0F0"/>
                </a:solidFill>
                <a:latin typeface="Segoe UI" pitchFamily="34" charset="0"/>
                <a:cs typeface="Segoe UI" pitchFamily="34" charset="0"/>
              </a:rPr>
              <a:t>Clustering by Term Similarity - Hierarchical Clustering TDM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81000" y="4259818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The goal is to perform </a:t>
            </a:r>
            <a:r>
              <a:rPr lang="en-US" dirty="0" smtClean="0">
                <a:solidFill>
                  <a:schemeClr val="bg1"/>
                </a:solidFill>
              </a:rPr>
              <a:t>word cluster analysis on TDM</a:t>
            </a:r>
            <a:endParaRPr lang="en-IN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Calculate distance between words &amp; cluster words according to similarity</a:t>
            </a:r>
          </a:p>
        </p:txBody>
      </p:sp>
      <p:pic>
        <p:nvPicPr>
          <p:cNvPr id="5" name="Picture 4" descr="1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000" y="841236"/>
            <a:ext cx="7696200" cy="33643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381000" y="873026"/>
            <a:ext cx="8153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Inferences :</a:t>
            </a:r>
            <a:endParaRPr lang="en-IN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Cluster 1 terms represents the model of the plane</a:t>
            </a:r>
          </a:p>
          <a:p>
            <a:pPr marL="342900" indent="-342900">
              <a:buFont typeface="Arial" pitchFamily="34" charset="0"/>
              <a:buChar char="•"/>
            </a:pPr>
            <a:endParaRPr lang="en-IN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Cluster 2 &amp; 3 terms represents the name of airlines that meet with incident</a:t>
            </a:r>
          </a:p>
          <a:p>
            <a:pPr marL="342900" indent="-342900">
              <a:buFont typeface="Arial" pitchFamily="34" charset="0"/>
              <a:buChar char="•"/>
            </a:pPr>
            <a:endParaRPr lang="en-IN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Cluster 4 terms represents Federal Aviation Administration (</a:t>
            </a:r>
            <a:r>
              <a:rPr lang="en-US" dirty="0" err="1" smtClean="0">
                <a:solidFill>
                  <a:schemeClr val="bg1"/>
                </a:solidFill>
              </a:rPr>
              <a:t>faa</a:t>
            </a:r>
            <a:r>
              <a:rPr lang="en-US" dirty="0" smtClean="0">
                <a:solidFill>
                  <a:schemeClr val="bg1"/>
                </a:solidFill>
              </a:rPr>
              <a:t>) concerned </a:t>
            </a:r>
          </a:p>
          <a:p>
            <a:pPr marL="342900" indent="-342900"/>
            <a:r>
              <a:rPr lang="en-US" dirty="0" smtClean="0">
                <a:solidFill>
                  <a:schemeClr val="bg1"/>
                </a:solidFill>
              </a:rPr>
              <a:t>      about the crash</a:t>
            </a:r>
          </a:p>
          <a:p>
            <a:pPr marL="342900" indent="-342900">
              <a:buFont typeface="Arial" pitchFamily="34" charset="0"/>
              <a:buChar char="•"/>
            </a:pPr>
            <a:endParaRPr lang="en-IN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Cluster 5 terms represents passengers are dead. China and Indonesia </a:t>
            </a:r>
          </a:p>
          <a:p>
            <a:pPr marL="342900" indent="-342900"/>
            <a:r>
              <a:rPr lang="en-US" dirty="0" smtClean="0">
                <a:solidFill>
                  <a:schemeClr val="bg1"/>
                </a:solidFill>
              </a:rPr>
              <a:t>       suspended make max8 planes and investigation in progress </a:t>
            </a:r>
          </a:p>
          <a:p>
            <a:pPr marL="342900" indent="-342900">
              <a:buFont typeface="Arial" pitchFamily="34" charset="0"/>
              <a:buChar char="•"/>
            </a:pPr>
            <a:endParaRPr lang="en-IN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Cluster 6 &amp; 7 terms represents planes have been grounded</a:t>
            </a:r>
            <a:endParaRPr lang="en-IN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5"/>
          <p:cNvSpPr txBox="1">
            <a:spLocks/>
          </p:cNvSpPr>
          <p:nvPr/>
        </p:nvSpPr>
        <p:spPr>
          <a:xfrm>
            <a:off x="381000" y="133350"/>
            <a:ext cx="8227061" cy="7078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lvl="0"/>
            <a:r>
              <a:rPr lang="en-IN" sz="3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Dendrogram</a:t>
            </a:r>
            <a:endParaRPr lang="en-IN" sz="2000" dirty="0" smtClean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  <a:p>
            <a:pPr marL="12700"/>
            <a:r>
              <a:rPr lang="en-IN" sz="1400" dirty="0" smtClean="0">
                <a:solidFill>
                  <a:srgbClr val="00B0F0"/>
                </a:solidFill>
                <a:latin typeface="Segoe UI" pitchFamily="34" charset="0"/>
                <a:cs typeface="Segoe UI" pitchFamily="34" charset="0"/>
              </a:rPr>
              <a:t>Clustering by Term Similarity - Hierarchical Clustering TDM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873026"/>
            <a:ext cx="8153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Inferences :</a:t>
            </a:r>
            <a:endParaRPr lang="en-IN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Cluster 1 terms represents the model of the plane</a:t>
            </a:r>
          </a:p>
          <a:p>
            <a:pPr marL="342900" indent="-342900">
              <a:buFont typeface="Arial" pitchFamily="34" charset="0"/>
              <a:buChar char="•"/>
            </a:pPr>
            <a:endParaRPr lang="en-IN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Cluster 2 &amp; 3 terms represents the name of airlines that meet with incident</a:t>
            </a:r>
          </a:p>
          <a:p>
            <a:pPr marL="342900" indent="-342900">
              <a:buFont typeface="Arial" pitchFamily="34" charset="0"/>
              <a:buChar char="•"/>
            </a:pPr>
            <a:endParaRPr lang="en-IN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Cluster 4 terms represents Federal Aviation Administration (</a:t>
            </a:r>
            <a:r>
              <a:rPr lang="en-US" dirty="0" err="1" smtClean="0">
                <a:solidFill>
                  <a:schemeClr val="bg1"/>
                </a:solidFill>
              </a:rPr>
              <a:t>faa</a:t>
            </a:r>
            <a:r>
              <a:rPr lang="en-US" dirty="0" smtClean="0">
                <a:solidFill>
                  <a:schemeClr val="bg1"/>
                </a:solidFill>
              </a:rPr>
              <a:t>) concerned </a:t>
            </a:r>
          </a:p>
          <a:p>
            <a:pPr marL="342900" indent="-342900"/>
            <a:r>
              <a:rPr lang="en-US" dirty="0" smtClean="0">
                <a:solidFill>
                  <a:schemeClr val="bg1"/>
                </a:solidFill>
              </a:rPr>
              <a:t>      about the crash</a:t>
            </a:r>
          </a:p>
          <a:p>
            <a:pPr marL="342900" indent="-342900">
              <a:buFont typeface="Arial" pitchFamily="34" charset="0"/>
              <a:buChar char="•"/>
            </a:pPr>
            <a:endParaRPr lang="en-IN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Cluster 5 terms represents passengers are dead. China and Indonesia </a:t>
            </a:r>
          </a:p>
          <a:p>
            <a:pPr marL="342900" indent="-342900"/>
            <a:r>
              <a:rPr lang="en-US" dirty="0" smtClean="0">
                <a:solidFill>
                  <a:schemeClr val="bg1"/>
                </a:solidFill>
              </a:rPr>
              <a:t>       suspended make max8 planes and investigation in progress </a:t>
            </a:r>
          </a:p>
          <a:p>
            <a:pPr marL="342900" indent="-342900">
              <a:buFont typeface="Arial" pitchFamily="34" charset="0"/>
              <a:buChar char="•"/>
            </a:pPr>
            <a:endParaRPr lang="en-IN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Cluster 6 &amp; 7 terms represents planes have been grounded</a:t>
            </a:r>
            <a:endParaRPr lang="en-IN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6"/>
          <p:cNvSpPr txBox="1"/>
          <p:nvPr/>
        </p:nvSpPr>
        <p:spPr>
          <a:xfrm>
            <a:off x="381000" y="1057454"/>
            <a:ext cx="8227061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700" lvl="1" indent="-304800">
              <a:buFont typeface="Arial" pitchFamily="34" charset="0"/>
              <a:buChar char="•"/>
              <a:tabLst>
                <a:tab pos="317500" algn="l"/>
                <a:tab pos="318135" algn="l"/>
              </a:tabLst>
            </a:pPr>
            <a:endParaRPr lang="en-IN" sz="2200" dirty="0" smtClean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" name="object 5"/>
          <p:cNvSpPr txBox="1">
            <a:spLocks/>
          </p:cNvSpPr>
          <p:nvPr/>
        </p:nvSpPr>
        <p:spPr>
          <a:xfrm>
            <a:off x="381000" y="133350"/>
            <a:ext cx="8227061" cy="7078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lvl="0"/>
            <a:r>
              <a:rPr lang="en-IN" sz="3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Topic modeling</a:t>
            </a:r>
            <a:r>
              <a:rPr lang="en-IN" sz="20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</a:t>
            </a:r>
          </a:p>
          <a:p>
            <a:pPr marL="12700"/>
            <a:r>
              <a:rPr lang="en-IN" sz="1400" dirty="0" smtClean="0">
                <a:solidFill>
                  <a:srgbClr val="00B0F0"/>
                </a:solidFill>
                <a:latin typeface="Segoe UI" pitchFamily="34" charset="0"/>
                <a:cs typeface="Segoe UI" pitchFamily="34" charset="0"/>
              </a:rPr>
              <a:t>Latent </a:t>
            </a:r>
            <a:r>
              <a:rPr lang="en-IN" sz="1400" dirty="0" err="1" smtClean="0">
                <a:solidFill>
                  <a:srgbClr val="00B0F0"/>
                </a:solidFill>
                <a:latin typeface="Segoe UI" pitchFamily="34" charset="0"/>
                <a:cs typeface="Segoe UI" pitchFamily="34" charset="0"/>
              </a:rPr>
              <a:t>Dirichlet</a:t>
            </a:r>
            <a:r>
              <a:rPr lang="en-IN" sz="1400" dirty="0" smtClean="0">
                <a:solidFill>
                  <a:srgbClr val="00B0F0"/>
                </a:solidFill>
                <a:latin typeface="Segoe UI" pitchFamily="34" charset="0"/>
                <a:cs typeface="Segoe UI" pitchFamily="34" charset="0"/>
              </a:rPr>
              <a:t> Allocation method - uni-gram &amp; bi-gram tokens  </a:t>
            </a:r>
          </a:p>
        </p:txBody>
      </p:sp>
      <p:pic>
        <p:nvPicPr>
          <p:cNvPr id="12" name="Picture 11" descr="1f.Topic Modelling - Ngram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881658"/>
            <a:ext cx="8153400" cy="10287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04800" y="3714750"/>
            <a:ext cx="8153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Inferences: Main topics most discussed about Boeing737max8 crash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solidFill>
                  <a:schemeClr val="bg1"/>
                </a:solidFill>
              </a:rPr>
              <a:t>Topic 1: Crash and planes grounded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solidFill>
                  <a:schemeClr val="bg1"/>
                </a:solidFill>
              </a:rPr>
              <a:t>Topic 2: Model 737 suspended and compares with Lion air crash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solidFill>
                  <a:schemeClr val="bg1"/>
                </a:solidFill>
              </a:rPr>
              <a:t>Topic 3: Design change mandate for Boeing 737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6" name="Picture 15" descr="1g.Topic Modelling - Ngram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1000" y="1948458"/>
            <a:ext cx="8153400" cy="175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5"/>
          <p:cNvSpPr txBox="1">
            <a:spLocks/>
          </p:cNvSpPr>
          <p:nvPr/>
        </p:nvSpPr>
        <p:spPr>
          <a:xfrm>
            <a:off x="381000" y="133350"/>
            <a:ext cx="8227061" cy="7078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lvl="0"/>
            <a:r>
              <a:rPr lang="en-IN" sz="3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Sentiment Analysis  </a:t>
            </a:r>
            <a:endParaRPr lang="en-IN" sz="2000" dirty="0" smtClean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  <a:p>
            <a:pPr marL="12700"/>
            <a:r>
              <a:rPr lang="en-IN" sz="1400" dirty="0" smtClean="0">
                <a:solidFill>
                  <a:srgbClr val="00B0F0"/>
                </a:solidFill>
                <a:latin typeface="Segoe UI" pitchFamily="34" charset="0"/>
                <a:cs typeface="Segoe UI" pitchFamily="34" charset="0"/>
              </a:rPr>
              <a:t>Emotions, Score and Polarity of Emotions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3867150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Inferences from sentiment analysis of tweets: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People prefer to use more anger words about Boeing 737 max 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1000" y="4412218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Lot of unknown emotions. Should be able to classify the polarity reasonably well</a:t>
            </a:r>
          </a:p>
        </p:txBody>
      </p:sp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9739" y="841238"/>
            <a:ext cx="8227061" cy="302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831850"/>
            <a:ext cx="8229600" cy="303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841238"/>
            <a:ext cx="8229599" cy="302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ectangle 21"/>
          <p:cNvSpPr/>
          <p:nvPr/>
        </p:nvSpPr>
        <p:spPr>
          <a:xfrm>
            <a:off x="381000" y="4717018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Overall sentiment score is negative. Negative vibes in the social media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5"/>
          <p:cNvSpPr txBox="1">
            <a:spLocks/>
          </p:cNvSpPr>
          <p:nvPr/>
        </p:nvSpPr>
        <p:spPr>
          <a:xfrm>
            <a:off x="381000" y="133350"/>
            <a:ext cx="822706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lvl="0"/>
            <a:r>
              <a:rPr lang="en-IN" sz="3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Conclusion</a:t>
            </a:r>
            <a:endParaRPr lang="en-IN" sz="2000" dirty="0" smtClean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895350"/>
            <a:ext cx="7543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After analyzing the insights and sentiments of the tweets, </a:t>
            </a:r>
          </a:p>
          <a:p>
            <a:r>
              <a:rPr lang="en-IN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- Found to be people demonstrating anger over the fatal accident. </a:t>
            </a:r>
          </a:p>
          <a:p>
            <a:r>
              <a:rPr lang="en-IN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- Overall sentiment score is negative </a:t>
            </a:r>
          </a:p>
          <a:p>
            <a:r>
              <a:rPr lang="en-IN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- Negative emotions such as Fear, Sadness and Anger are dominating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2800350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There are strong negative vibes about Ethiopian 737 Max 8 Air Crash in social media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2011"/>
          <a:stretch/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48001" y="-19050"/>
            <a:ext cx="6096000" cy="5175250"/>
          </a:xfrm>
          <a:prstGeom prst="rect">
            <a:avLst/>
          </a:prstGeom>
          <a:solidFill>
            <a:srgbClr val="E4000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+mj-lt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306868" y="209550"/>
            <a:ext cx="5684732" cy="31290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Objective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3" name="Group 25"/>
          <p:cNvGrpSpPr/>
          <p:nvPr/>
        </p:nvGrpSpPr>
        <p:grpSpPr>
          <a:xfrm>
            <a:off x="3306867" y="616111"/>
            <a:ext cx="5684733" cy="3790692"/>
            <a:chOff x="3483120" y="719859"/>
            <a:chExt cx="5236270" cy="3790692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3483120" y="719859"/>
              <a:ext cx="5236270" cy="0"/>
            </a:xfrm>
            <a:prstGeom prst="line">
              <a:avLst/>
            </a:prstGeom>
            <a:ln>
              <a:solidFill>
                <a:schemeClr val="bg1">
                  <a:alpha val="4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483120" y="1193695"/>
              <a:ext cx="5236270" cy="0"/>
            </a:xfrm>
            <a:prstGeom prst="line">
              <a:avLst/>
            </a:prstGeom>
            <a:ln>
              <a:solidFill>
                <a:schemeClr val="bg1">
                  <a:alpha val="4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483120" y="1667531"/>
              <a:ext cx="5236270" cy="0"/>
            </a:xfrm>
            <a:prstGeom prst="line">
              <a:avLst/>
            </a:prstGeom>
            <a:ln>
              <a:solidFill>
                <a:schemeClr val="bg1">
                  <a:alpha val="4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483120" y="2141368"/>
              <a:ext cx="5236270" cy="0"/>
            </a:xfrm>
            <a:prstGeom prst="line">
              <a:avLst/>
            </a:prstGeom>
            <a:ln>
              <a:solidFill>
                <a:schemeClr val="bg1">
                  <a:alpha val="4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483120" y="2615205"/>
              <a:ext cx="5236270" cy="0"/>
            </a:xfrm>
            <a:prstGeom prst="line">
              <a:avLst/>
            </a:prstGeom>
            <a:ln>
              <a:solidFill>
                <a:schemeClr val="bg1">
                  <a:alpha val="4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483120" y="3089042"/>
              <a:ext cx="5236270" cy="0"/>
            </a:xfrm>
            <a:prstGeom prst="line">
              <a:avLst/>
            </a:prstGeom>
            <a:ln>
              <a:solidFill>
                <a:schemeClr val="bg1">
                  <a:alpha val="4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483120" y="3562878"/>
              <a:ext cx="5236270" cy="0"/>
            </a:xfrm>
            <a:prstGeom prst="line">
              <a:avLst/>
            </a:prstGeom>
            <a:ln>
              <a:solidFill>
                <a:schemeClr val="bg1">
                  <a:alpha val="4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483120" y="4036714"/>
              <a:ext cx="5236270" cy="0"/>
            </a:xfrm>
            <a:prstGeom prst="line">
              <a:avLst/>
            </a:prstGeom>
            <a:ln>
              <a:solidFill>
                <a:schemeClr val="bg1">
                  <a:alpha val="4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483120" y="4510551"/>
              <a:ext cx="5236270" cy="0"/>
            </a:xfrm>
            <a:prstGeom prst="line">
              <a:avLst/>
            </a:prstGeom>
            <a:ln>
              <a:solidFill>
                <a:schemeClr val="bg1">
                  <a:alpha val="4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 Placeholder 5"/>
          <p:cNvSpPr txBox="1">
            <a:spLocks/>
          </p:cNvSpPr>
          <p:nvPr/>
        </p:nvSpPr>
        <p:spPr>
          <a:xfrm>
            <a:off x="3306868" y="666750"/>
            <a:ext cx="5684732" cy="3129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defTabSz="892894">
              <a:lnSpc>
                <a:spcPct val="110000"/>
              </a:lnSpc>
              <a:spcBef>
                <a:spcPts val="500"/>
              </a:spcBef>
            </a:pPr>
            <a:r>
              <a:rPr lang="en-US" sz="2000" dirty="0" smtClean="0">
                <a:solidFill>
                  <a:schemeClr val="bg1"/>
                </a:solidFill>
                <a:latin typeface="Franklin Gothic Medium" panose="020B06030201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Collection Methods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anklin Gothic Medium" panose="020B06030201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Text Placeholder 5"/>
          <p:cNvSpPr txBox="1">
            <a:spLocks/>
          </p:cNvSpPr>
          <p:nvPr/>
        </p:nvSpPr>
        <p:spPr>
          <a:xfrm>
            <a:off x="3306868" y="1192044"/>
            <a:ext cx="5684732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defTabSz="892894">
              <a:lnSpc>
                <a:spcPct val="110000"/>
              </a:lnSpc>
              <a:spcBef>
                <a:spcPts val="500"/>
              </a:spcBef>
            </a:pPr>
            <a:r>
              <a:rPr lang="en-US" sz="2000" dirty="0" smtClean="0">
                <a:solidFill>
                  <a:schemeClr val="bg1"/>
                </a:solidFill>
                <a:latin typeface="Franklin Gothic Medium" panose="020B06030201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 Analysis Workflow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anklin Gothic Medium" panose="020B06030201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Text Placeholder 5"/>
          <p:cNvSpPr txBox="1">
            <a:spLocks/>
          </p:cNvSpPr>
          <p:nvPr/>
        </p:nvSpPr>
        <p:spPr>
          <a:xfrm>
            <a:off x="3306868" y="1657350"/>
            <a:ext cx="5684732" cy="3129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defTabSz="892894">
              <a:lnSpc>
                <a:spcPct val="110000"/>
              </a:lnSpc>
              <a:spcBef>
                <a:spcPts val="500"/>
              </a:spcBef>
            </a:pPr>
            <a:r>
              <a:rPr lang="en-US" sz="2000" dirty="0" smtClean="0">
                <a:solidFill>
                  <a:schemeClr val="bg1"/>
                </a:solidFill>
                <a:latin typeface="Franklin Gothic Medium" panose="020B06030201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Cleaning/Pre-Processing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anklin Gothic Medium" panose="020B06030201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Text Placeholder 5"/>
          <p:cNvSpPr txBox="1">
            <a:spLocks/>
          </p:cNvSpPr>
          <p:nvPr/>
        </p:nvSpPr>
        <p:spPr>
          <a:xfrm>
            <a:off x="3306868" y="2114550"/>
            <a:ext cx="5684732" cy="3129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defTabSz="892894">
              <a:lnSpc>
                <a:spcPct val="110000"/>
              </a:lnSpc>
              <a:spcBef>
                <a:spcPts val="500"/>
              </a:spcBef>
            </a:pPr>
            <a:r>
              <a:rPr lang="en-US" sz="2000" dirty="0" smtClean="0">
                <a:solidFill>
                  <a:schemeClr val="bg1"/>
                </a:solidFill>
                <a:latin typeface="Franklin Gothic Medium" panose="020B06030201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Frequent Term Analysis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anklin Gothic Medium" panose="020B06030201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Text Placeholder 5"/>
          <p:cNvSpPr txBox="1">
            <a:spLocks/>
          </p:cNvSpPr>
          <p:nvPr/>
        </p:nvSpPr>
        <p:spPr>
          <a:xfrm>
            <a:off x="3306868" y="2571750"/>
            <a:ext cx="5684732" cy="3129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defTabSz="892894">
              <a:lnSpc>
                <a:spcPct val="110000"/>
              </a:lnSpc>
              <a:spcBef>
                <a:spcPts val="500"/>
              </a:spcBef>
            </a:pPr>
            <a:r>
              <a:rPr lang="en-US" sz="2000" dirty="0" smtClean="0">
                <a:solidFill>
                  <a:schemeClr val="bg1"/>
                </a:solidFill>
                <a:latin typeface="Franklin Gothic Medium" panose="020B06030201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 Cloud Analysis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anklin Gothic Medium" panose="020B06030201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Text Placeholder 5"/>
          <p:cNvSpPr txBox="1">
            <a:spLocks/>
          </p:cNvSpPr>
          <p:nvPr/>
        </p:nvSpPr>
        <p:spPr>
          <a:xfrm>
            <a:off x="3306868" y="3028950"/>
            <a:ext cx="5684732" cy="3129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defTabSz="892894">
              <a:lnSpc>
                <a:spcPct val="110000"/>
              </a:lnSpc>
              <a:spcBef>
                <a:spcPts val="500"/>
              </a:spcBef>
            </a:pPr>
            <a:r>
              <a:rPr lang="en-US" sz="2000" dirty="0" err="1" smtClean="0">
                <a:solidFill>
                  <a:schemeClr val="bg1"/>
                </a:solidFill>
                <a:latin typeface="Franklin Gothic Medium" panose="020B06030201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Dendrogram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anklin Gothic Medium" panose="020B06030201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Text Placeholder 5"/>
          <p:cNvSpPr txBox="1">
            <a:spLocks/>
          </p:cNvSpPr>
          <p:nvPr/>
        </p:nvSpPr>
        <p:spPr>
          <a:xfrm>
            <a:off x="3276600" y="3562350"/>
            <a:ext cx="5684732" cy="3129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defTabSz="892894">
              <a:lnSpc>
                <a:spcPct val="110000"/>
              </a:lnSpc>
              <a:spcBef>
                <a:spcPts val="500"/>
              </a:spcBef>
            </a:pPr>
            <a:r>
              <a:rPr lang="en-US" sz="2000" dirty="0" smtClean="0">
                <a:solidFill>
                  <a:schemeClr val="bg1"/>
                </a:solidFill>
                <a:latin typeface="Franklin Gothic Medium" panose="020B06030201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Topic Modeling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anklin Gothic Medium" panose="020B06030201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" name="Text Placeholder 5"/>
          <p:cNvSpPr txBox="1">
            <a:spLocks/>
          </p:cNvSpPr>
          <p:nvPr/>
        </p:nvSpPr>
        <p:spPr>
          <a:xfrm>
            <a:off x="3276600" y="4019550"/>
            <a:ext cx="5684732" cy="3129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defTabSz="892894">
              <a:lnSpc>
                <a:spcPct val="110000"/>
              </a:lnSpc>
              <a:spcBef>
                <a:spcPts val="500"/>
              </a:spcBef>
            </a:pPr>
            <a:r>
              <a:rPr lang="en-US" sz="2000" dirty="0" smtClean="0">
                <a:solidFill>
                  <a:schemeClr val="bg1"/>
                </a:solidFill>
                <a:latin typeface="Franklin Gothic Medium" panose="020B06030201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Sentiment Analysis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anklin Gothic Medium" panose="020B06030201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Text Placeholder 5"/>
          <p:cNvSpPr txBox="1">
            <a:spLocks/>
          </p:cNvSpPr>
          <p:nvPr/>
        </p:nvSpPr>
        <p:spPr>
          <a:xfrm>
            <a:off x="3276600" y="4476750"/>
            <a:ext cx="5684732" cy="3129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defTabSz="892894">
              <a:lnSpc>
                <a:spcPct val="110000"/>
              </a:lnSpc>
              <a:spcBef>
                <a:spcPts val="500"/>
              </a:spcBef>
            </a:pPr>
            <a:r>
              <a:rPr lang="en-US" sz="2000" noProof="0" dirty="0" smtClean="0">
                <a:solidFill>
                  <a:schemeClr val="bg1"/>
                </a:solidFill>
                <a:latin typeface="Franklin Gothic Medium" panose="020B06030201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anklin Gothic Medium" panose="020B06030201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595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731020" y="1970069"/>
            <a:ext cx="178358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400" spc="305" dirty="0" smtClean="0">
                <a:solidFill>
                  <a:srgbClr val="FFFFFF"/>
                </a:solidFill>
                <a:latin typeface="Calibri"/>
                <a:cs typeface="Calibri"/>
              </a:rPr>
              <a:t>Questions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731020" y="1970069"/>
            <a:ext cx="167132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spc="305" dirty="0">
                <a:solidFill>
                  <a:srgbClr val="FFFFFF"/>
                </a:solidFill>
                <a:latin typeface="Calibri"/>
                <a:cs typeface="Calibri"/>
              </a:rPr>
              <a:t>Thank</a:t>
            </a:r>
            <a:r>
              <a:rPr sz="24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150" dirty="0">
                <a:solidFill>
                  <a:srgbClr val="FFFFFF"/>
                </a:solidFill>
                <a:latin typeface="Calibri"/>
                <a:cs typeface="Calibri"/>
              </a:rPr>
              <a:t>you!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6"/>
          <p:cNvSpPr txBox="1"/>
          <p:nvPr/>
        </p:nvSpPr>
        <p:spPr>
          <a:xfrm>
            <a:off x="381000" y="1305401"/>
            <a:ext cx="8227061" cy="17235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tabLst>
                <a:tab pos="317500" algn="l"/>
                <a:tab pos="318135" algn="l"/>
              </a:tabLst>
            </a:pPr>
            <a:endParaRPr lang="en-IN" sz="1600" i="1" spc="5" dirty="0" smtClean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  <a:p>
            <a:pPr marL="317500" indent="-304800">
              <a:lnSpc>
                <a:spcPct val="100000"/>
              </a:lnSpc>
              <a:tabLst>
                <a:tab pos="317500" algn="l"/>
                <a:tab pos="318135" algn="l"/>
              </a:tabLst>
            </a:pPr>
            <a:endParaRPr lang="en-IN" sz="1600" i="1" spc="5" dirty="0" smtClean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  <a:p>
            <a:pPr marL="317500" indent="-304800">
              <a:lnSpc>
                <a:spcPct val="100000"/>
              </a:lnSpc>
              <a:tabLst>
                <a:tab pos="317500" algn="l"/>
                <a:tab pos="318135" algn="l"/>
              </a:tabLst>
            </a:pPr>
            <a:r>
              <a:rPr lang="en-IN" sz="1600" i="1" spc="5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“The purpose of this presentation is to present global sentiments of recent "Ethiopian Boeing</a:t>
            </a:r>
          </a:p>
          <a:p>
            <a:pPr marL="317500" indent="-304800">
              <a:lnSpc>
                <a:spcPct val="100000"/>
              </a:lnSpc>
              <a:tabLst>
                <a:tab pos="317500" algn="l"/>
                <a:tab pos="318135" algn="l"/>
              </a:tabLst>
            </a:pPr>
            <a:r>
              <a:rPr lang="en-IN" sz="1600" i="1" spc="5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737 MAX 8" plane crash disaster. Collected tweets from Twitter and using the techniques</a:t>
            </a:r>
          </a:p>
          <a:p>
            <a:pPr marL="317500" indent="-304800">
              <a:lnSpc>
                <a:spcPct val="100000"/>
              </a:lnSpc>
              <a:tabLst>
                <a:tab pos="317500" algn="l"/>
                <a:tab pos="318135" algn="l"/>
              </a:tabLst>
            </a:pPr>
            <a:r>
              <a:rPr lang="en-IN" sz="1600" i="1" spc="5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learned in the course, analyzed the data and captured  the insights and sentiments of </a:t>
            </a:r>
          </a:p>
          <a:p>
            <a:pPr marL="317500" indent="-304800">
              <a:lnSpc>
                <a:spcPct val="100000"/>
              </a:lnSpc>
              <a:tabLst>
                <a:tab pos="317500" algn="l"/>
                <a:tab pos="318135" algn="l"/>
              </a:tabLst>
            </a:pPr>
            <a:r>
              <a:rPr lang="en-IN" sz="1600" i="1" spc="5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the global audience”</a:t>
            </a:r>
          </a:p>
          <a:p>
            <a:pPr marL="317500" indent="-304800">
              <a:lnSpc>
                <a:spcPct val="100000"/>
              </a:lnSpc>
              <a:tabLst>
                <a:tab pos="317500" algn="l"/>
                <a:tab pos="318135" algn="l"/>
              </a:tabLst>
            </a:pPr>
            <a:endParaRPr lang="en-IN" sz="1600" i="1" spc="5" dirty="0" smtClean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" name="object 5"/>
          <p:cNvSpPr txBox="1">
            <a:spLocks/>
          </p:cNvSpPr>
          <p:nvPr/>
        </p:nvSpPr>
        <p:spPr>
          <a:xfrm>
            <a:off x="381000" y="57150"/>
            <a:ext cx="8227061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ts val="37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itchFamily="34" charset="0"/>
                <a:ea typeface="+mj-ea"/>
                <a:cs typeface="Segoe UI" pitchFamily="34" charset="0"/>
              </a:rPr>
              <a:t>Objective</a:t>
            </a:r>
            <a:endParaRPr kumimoji="0" lang="en-IN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 pitchFamily="34" charset="0"/>
              <a:ea typeface="+mj-ea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6"/>
          <p:cNvSpPr txBox="1"/>
          <p:nvPr/>
        </p:nvSpPr>
        <p:spPr>
          <a:xfrm>
            <a:off x="381000" y="933888"/>
            <a:ext cx="8227061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0" indent="-304800">
              <a:lnSpc>
                <a:spcPct val="200000"/>
              </a:lnSpc>
              <a:buFont typeface="Arial"/>
              <a:buChar char="•"/>
              <a:tabLst>
                <a:tab pos="317500" algn="l"/>
                <a:tab pos="318135" algn="l"/>
              </a:tabLst>
            </a:pPr>
            <a:r>
              <a:rPr lang="en-IN" spc="5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Used Popular </a:t>
            </a:r>
            <a:r>
              <a:rPr lang="en-IN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micro-blogging site, </a:t>
            </a:r>
            <a:r>
              <a:rPr lang="en-IN" spc="5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Twitter as a data source</a:t>
            </a:r>
          </a:p>
          <a:p>
            <a:pPr marL="317500" indent="-304800">
              <a:lnSpc>
                <a:spcPct val="200000"/>
              </a:lnSpc>
              <a:buFont typeface="Arial"/>
              <a:buChar char="•"/>
              <a:tabLst>
                <a:tab pos="317500" algn="l"/>
                <a:tab pos="318135" algn="l"/>
              </a:tabLst>
            </a:pPr>
            <a:r>
              <a:rPr lang="en-IN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Used search feature to extract the recent tweets</a:t>
            </a:r>
          </a:p>
          <a:p>
            <a:pPr marL="317500" indent="-304800">
              <a:lnSpc>
                <a:spcPct val="200000"/>
              </a:lnSpc>
              <a:buFont typeface="Arial"/>
              <a:buChar char="•"/>
              <a:tabLst>
                <a:tab pos="317500" algn="l"/>
                <a:tab pos="318135" algn="l"/>
              </a:tabLst>
            </a:pPr>
            <a:r>
              <a:rPr lang="en-IN" spc="5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Used </a:t>
            </a:r>
            <a:r>
              <a:rPr lang="en-IN" spc="5" dirty="0" err="1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GetOldTweets</a:t>
            </a:r>
            <a:r>
              <a:rPr lang="en-IN" spc="5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package to extract the old tweets</a:t>
            </a:r>
          </a:p>
        </p:txBody>
      </p:sp>
      <p:sp>
        <p:nvSpPr>
          <p:cNvPr id="14" name="object 5"/>
          <p:cNvSpPr txBox="1">
            <a:spLocks/>
          </p:cNvSpPr>
          <p:nvPr/>
        </p:nvSpPr>
        <p:spPr>
          <a:xfrm>
            <a:off x="381000" y="57150"/>
            <a:ext cx="8227061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ts val="37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itchFamily="34" charset="0"/>
                <a:ea typeface="+mj-ea"/>
                <a:cs typeface="Segoe UI" pitchFamily="34" charset="0"/>
              </a:rPr>
              <a:t>Data Collection</a:t>
            </a:r>
            <a:r>
              <a:rPr kumimoji="0" lang="en-IN" sz="32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itchFamily="34" charset="0"/>
                <a:ea typeface="+mj-ea"/>
                <a:cs typeface="Segoe UI" pitchFamily="34" charset="0"/>
              </a:rPr>
              <a:t> Methods</a:t>
            </a:r>
            <a:endParaRPr kumimoji="0" lang="en-IN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 pitchFamily="34" charset="0"/>
              <a:ea typeface="+mj-ea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6"/>
          <p:cNvSpPr txBox="1"/>
          <p:nvPr/>
        </p:nvSpPr>
        <p:spPr>
          <a:xfrm>
            <a:off x="381000" y="947499"/>
            <a:ext cx="8227061" cy="33239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0" indent="-304800">
              <a:lnSpc>
                <a:spcPct val="150000"/>
              </a:lnSpc>
              <a:buFont typeface="Arial"/>
              <a:buChar char="•"/>
              <a:tabLst>
                <a:tab pos="317500" algn="l"/>
                <a:tab pos="318135" algn="l"/>
              </a:tabLst>
            </a:pPr>
            <a:r>
              <a:rPr lang="en-IN" spc="5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Load the tweets data from </a:t>
            </a:r>
            <a:r>
              <a:rPr lang="en-IN" spc="5" dirty="0" err="1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csv</a:t>
            </a:r>
            <a:r>
              <a:rPr lang="en-IN" spc="5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file (downloaded using </a:t>
            </a:r>
            <a:r>
              <a:rPr lang="en-IN" spc="5" dirty="0" err="1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Tweepy</a:t>
            </a:r>
            <a:r>
              <a:rPr lang="en-IN" spc="5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package)</a:t>
            </a:r>
          </a:p>
          <a:p>
            <a:pPr marL="317500" indent="-304800">
              <a:lnSpc>
                <a:spcPct val="150000"/>
              </a:lnSpc>
              <a:buFont typeface="Arial"/>
              <a:buChar char="•"/>
              <a:tabLst>
                <a:tab pos="317500" algn="l"/>
                <a:tab pos="318135" algn="l"/>
              </a:tabLst>
            </a:pPr>
            <a:r>
              <a:rPr lang="en-IN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Cleaning of tweets data</a:t>
            </a:r>
          </a:p>
          <a:p>
            <a:pPr marL="317500" indent="-304800">
              <a:lnSpc>
                <a:spcPct val="150000"/>
              </a:lnSpc>
              <a:buFont typeface="Arial"/>
              <a:buChar char="•"/>
              <a:tabLst>
                <a:tab pos="317500" algn="l"/>
                <a:tab pos="318135" algn="l"/>
              </a:tabLst>
            </a:pPr>
            <a:r>
              <a:rPr lang="en-IN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Frequent term analysis</a:t>
            </a:r>
          </a:p>
          <a:p>
            <a:pPr marL="317500" indent="-304800">
              <a:lnSpc>
                <a:spcPct val="150000"/>
              </a:lnSpc>
              <a:buFont typeface="Arial"/>
              <a:buChar char="•"/>
              <a:tabLst>
                <a:tab pos="317500" algn="l"/>
                <a:tab pos="318135" algn="l"/>
              </a:tabLst>
            </a:pPr>
            <a:r>
              <a:rPr lang="en-IN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Word Cloud analysis</a:t>
            </a:r>
          </a:p>
          <a:p>
            <a:pPr marL="317500" indent="-304800">
              <a:lnSpc>
                <a:spcPct val="150000"/>
              </a:lnSpc>
              <a:buFont typeface="Arial"/>
              <a:buChar char="•"/>
              <a:tabLst>
                <a:tab pos="317500" algn="l"/>
                <a:tab pos="318135" algn="l"/>
              </a:tabLst>
            </a:pPr>
            <a:r>
              <a:rPr lang="en-IN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bi-gram analysis</a:t>
            </a:r>
          </a:p>
          <a:p>
            <a:pPr marL="317500" indent="-304800">
              <a:lnSpc>
                <a:spcPct val="150000"/>
              </a:lnSpc>
              <a:buFont typeface="Arial"/>
              <a:buChar char="•"/>
              <a:tabLst>
                <a:tab pos="317500" algn="l"/>
                <a:tab pos="318135" algn="l"/>
              </a:tabLst>
            </a:pPr>
            <a:r>
              <a:rPr lang="en-IN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Dendrogram</a:t>
            </a:r>
          </a:p>
          <a:p>
            <a:pPr marL="317500" indent="-304800">
              <a:lnSpc>
                <a:spcPct val="150000"/>
              </a:lnSpc>
              <a:buFont typeface="Arial"/>
              <a:buChar char="•"/>
              <a:tabLst>
                <a:tab pos="317500" algn="l"/>
                <a:tab pos="318135" algn="l"/>
              </a:tabLst>
            </a:pPr>
            <a:r>
              <a:rPr lang="en-IN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Topic Modeling using LDA technique</a:t>
            </a:r>
          </a:p>
          <a:p>
            <a:pPr marL="317500" indent="-304800">
              <a:lnSpc>
                <a:spcPct val="150000"/>
              </a:lnSpc>
              <a:buFont typeface="Arial"/>
              <a:buChar char="•"/>
              <a:tabLst>
                <a:tab pos="317500" algn="l"/>
                <a:tab pos="318135" algn="l"/>
              </a:tabLst>
            </a:pPr>
            <a:r>
              <a:rPr lang="en-IN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Sentiment analysis ( emotions, polarity &amp; score)</a:t>
            </a:r>
            <a:endParaRPr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" name="object 5"/>
          <p:cNvSpPr txBox="1">
            <a:spLocks/>
          </p:cNvSpPr>
          <p:nvPr/>
        </p:nvSpPr>
        <p:spPr>
          <a:xfrm>
            <a:off x="381000" y="57150"/>
            <a:ext cx="8227061" cy="7078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defRPr/>
            </a:pPr>
            <a:r>
              <a:rPr lang="en-IN" sz="3200" kern="0" dirty="0" smtClean="0">
                <a:solidFill>
                  <a:schemeClr val="bg1"/>
                </a:solidFill>
                <a:latin typeface="Segoe UI" pitchFamily="34" charset="0"/>
                <a:ea typeface="+mj-ea"/>
                <a:cs typeface="Segoe UI" pitchFamily="34" charset="0"/>
              </a:rPr>
              <a:t>Text analysis workflow</a:t>
            </a:r>
            <a:endParaRPr lang="en-IN" sz="1400" kern="0" dirty="0" smtClean="0">
              <a:solidFill>
                <a:schemeClr val="bg1"/>
              </a:solidFill>
              <a:latin typeface="Segoe UI" pitchFamily="34" charset="0"/>
              <a:ea typeface="+mj-ea"/>
              <a:cs typeface="Segoe UI" pitchFamily="34" charset="0"/>
            </a:endParaRPr>
          </a:p>
          <a:p>
            <a:pPr marL="12700">
              <a:defRPr/>
            </a:pPr>
            <a:r>
              <a:rPr lang="en-IN" sz="1400" dirty="0" smtClean="0">
                <a:solidFill>
                  <a:srgbClr val="00B0F0"/>
                </a:solidFill>
                <a:latin typeface="Segoe UI" pitchFamily="34" charset="0"/>
                <a:cs typeface="Segoe UI" pitchFamily="34" charset="0"/>
              </a:rPr>
              <a:t>Tweets data for Ethiopian Boeing 737 max 8 air crash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6"/>
          <p:cNvSpPr txBox="1"/>
          <p:nvPr/>
        </p:nvSpPr>
        <p:spPr>
          <a:xfrm>
            <a:off x="381000" y="977533"/>
            <a:ext cx="8227061" cy="387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0" indent="-304800">
              <a:buFont typeface="Arial"/>
              <a:buChar char="•"/>
              <a:tabLst>
                <a:tab pos="317500" algn="l"/>
                <a:tab pos="318135" algn="l"/>
              </a:tabLst>
            </a:pPr>
            <a:r>
              <a:rPr lang="en-IN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Convert tweets data into corpus</a:t>
            </a:r>
          </a:p>
          <a:p>
            <a:pPr marL="317500" indent="-304800">
              <a:buFont typeface="Arial"/>
              <a:buChar char="•"/>
              <a:tabLst>
                <a:tab pos="317500" algn="l"/>
                <a:tab pos="318135" algn="l"/>
              </a:tabLst>
            </a:pPr>
            <a:r>
              <a:rPr lang="en-IN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Remove first letter of all the tweets (as it is found that all tweets start with letter ‘b’)</a:t>
            </a:r>
          </a:p>
          <a:p>
            <a:pPr marL="317500" indent="-304800">
              <a:buFont typeface="Arial"/>
              <a:buChar char="•"/>
              <a:tabLst>
                <a:tab pos="317500" algn="l"/>
                <a:tab pos="318135" algn="l"/>
              </a:tabLst>
            </a:pPr>
            <a:r>
              <a:rPr lang="en-IN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Remove retweets</a:t>
            </a:r>
          </a:p>
          <a:p>
            <a:pPr marL="317500" indent="-304800">
              <a:buFont typeface="Arial"/>
              <a:buChar char="•"/>
              <a:tabLst>
                <a:tab pos="317500" algn="l"/>
                <a:tab pos="318135" algn="l"/>
              </a:tabLst>
            </a:pPr>
            <a:r>
              <a:rPr lang="en-IN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Remove @ references from the tweets</a:t>
            </a:r>
          </a:p>
          <a:p>
            <a:pPr marL="317500" indent="-304800">
              <a:buFont typeface="Arial"/>
              <a:buChar char="•"/>
              <a:tabLst>
                <a:tab pos="317500" algn="l"/>
                <a:tab pos="318135" algn="l"/>
              </a:tabLst>
            </a:pPr>
            <a:r>
              <a:rPr lang="en-IN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Convert tweet text to lower case</a:t>
            </a:r>
          </a:p>
          <a:p>
            <a:pPr marL="317500" indent="-304800">
              <a:buFont typeface="Arial"/>
              <a:buChar char="•"/>
              <a:tabLst>
                <a:tab pos="317500" algn="l"/>
                <a:tab pos="318135" algn="l"/>
              </a:tabLst>
            </a:pPr>
            <a:r>
              <a:rPr lang="en-IN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Replace abbreviations with their full text equivalents</a:t>
            </a:r>
          </a:p>
          <a:p>
            <a:pPr marL="317500" indent="-304800">
              <a:buFont typeface="Arial"/>
              <a:buChar char="•"/>
              <a:tabLst>
                <a:tab pos="317500" algn="l"/>
                <a:tab pos="318135" algn="l"/>
              </a:tabLst>
            </a:pPr>
            <a:r>
              <a:rPr lang="en-IN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Replace common symbols with word equivalents</a:t>
            </a:r>
          </a:p>
          <a:p>
            <a:pPr marL="317500" indent="-304800">
              <a:buFont typeface="Arial"/>
              <a:buChar char="•"/>
              <a:tabLst>
                <a:tab pos="317500" algn="l"/>
                <a:tab pos="318135" algn="l"/>
              </a:tabLst>
            </a:pPr>
            <a:r>
              <a:rPr lang="en-IN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Remove punctuations from the corpus</a:t>
            </a:r>
          </a:p>
          <a:p>
            <a:pPr marL="317500" indent="-304800">
              <a:buFont typeface="Arial"/>
              <a:buChar char="•"/>
              <a:tabLst>
                <a:tab pos="317500" algn="l"/>
                <a:tab pos="318135" algn="l"/>
              </a:tabLst>
            </a:pPr>
            <a:r>
              <a:rPr lang="en-IN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Remove common and customised stop words</a:t>
            </a:r>
          </a:p>
          <a:p>
            <a:pPr marL="317500" indent="-304800">
              <a:buFont typeface="Arial"/>
              <a:buChar char="•"/>
              <a:tabLst>
                <a:tab pos="317500" algn="l"/>
                <a:tab pos="318135" algn="l"/>
              </a:tabLst>
            </a:pPr>
            <a:r>
              <a:rPr lang="en-IN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Remove the links (URLs)</a:t>
            </a:r>
          </a:p>
          <a:p>
            <a:pPr marL="317500" indent="-304800">
              <a:buFont typeface="Arial"/>
              <a:buChar char="•"/>
              <a:tabLst>
                <a:tab pos="317500" algn="l"/>
                <a:tab pos="318135" algn="l"/>
              </a:tabLst>
            </a:pPr>
            <a:r>
              <a:rPr lang="en-IN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Remove Single letter words</a:t>
            </a:r>
          </a:p>
          <a:p>
            <a:pPr marL="317500" indent="-304800">
              <a:buFont typeface="Arial"/>
              <a:buChar char="•"/>
              <a:tabLst>
                <a:tab pos="317500" algn="l"/>
                <a:tab pos="318135" algn="l"/>
              </a:tabLst>
            </a:pPr>
            <a:r>
              <a:rPr lang="en-IN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Remove Extra Whitespace</a:t>
            </a:r>
          </a:p>
          <a:p>
            <a:pPr marL="317500" indent="-304800">
              <a:buFont typeface="Arial"/>
              <a:buChar char="•"/>
              <a:tabLst>
                <a:tab pos="317500" algn="l"/>
                <a:tab pos="318135" algn="l"/>
              </a:tabLst>
            </a:pPr>
            <a:r>
              <a:rPr lang="en-IN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Stemming the cleaned corpus</a:t>
            </a:r>
          </a:p>
        </p:txBody>
      </p:sp>
      <p:sp>
        <p:nvSpPr>
          <p:cNvPr id="14" name="object 5"/>
          <p:cNvSpPr txBox="1">
            <a:spLocks/>
          </p:cNvSpPr>
          <p:nvPr/>
        </p:nvSpPr>
        <p:spPr>
          <a:xfrm>
            <a:off x="381000" y="57150"/>
            <a:ext cx="8227061" cy="7078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itchFamily="34" charset="0"/>
                <a:ea typeface="+mj-ea"/>
                <a:cs typeface="Segoe UI" pitchFamily="34" charset="0"/>
              </a:rPr>
              <a:t>Data Cleaning/Pre-Processing</a:t>
            </a:r>
            <a:endParaRPr kumimoji="0" lang="en-IN" sz="14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 pitchFamily="34" charset="0"/>
              <a:ea typeface="+mj-ea"/>
              <a:cs typeface="Segoe UI" pitchFamily="34" charset="0"/>
            </a:endParaRPr>
          </a:p>
          <a:p>
            <a:pPr marL="12700">
              <a:defRPr/>
            </a:pPr>
            <a:r>
              <a:rPr lang="en-IN" sz="1400" dirty="0" smtClean="0">
                <a:solidFill>
                  <a:srgbClr val="00B0F0"/>
                </a:solidFill>
                <a:latin typeface="Segoe UI" pitchFamily="34" charset="0"/>
                <a:cs typeface="Segoe UI" pitchFamily="34" charset="0"/>
              </a:rPr>
              <a:t>Tweets data for Ethiopian Boeing 737 max 8 air crash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5"/>
          <p:cNvSpPr txBox="1">
            <a:spLocks/>
          </p:cNvSpPr>
          <p:nvPr/>
        </p:nvSpPr>
        <p:spPr>
          <a:xfrm>
            <a:off x="381000" y="57150"/>
            <a:ext cx="8227061" cy="7078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lvl="0"/>
            <a:r>
              <a:rPr lang="en-IN" sz="3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Frequent Term Analysis</a:t>
            </a:r>
          </a:p>
          <a:p>
            <a:pPr marL="12700"/>
            <a:r>
              <a:rPr lang="en-IN" sz="1400" dirty="0" smtClean="0">
                <a:solidFill>
                  <a:srgbClr val="00B0F0"/>
                </a:solidFill>
                <a:latin typeface="Segoe UI" pitchFamily="34" charset="0"/>
                <a:cs typeface="Segoe UI" pitchFamily="34" charset="0"/>
              </a:rPr>
              <a:t>Identify terms frequently used in the tweets Boeing 737 max 8 air crash </a:t>
            </a:r>
          </a:p>
        </p:txBody>
      </p:sp>
      <p:pic>
        <p:nvPicPr>
          <p:cNvPr id="7" name="Picture 6" descr="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819150"/>
            <a:ext cx="8382000" cy="2797314"/>
          </a:xfrm>
          <a:prstGeom prst="rect">
            <a:avLst/>
          </a:prstGeom>
        </p:spPr>
      </p:pic>
      <p:pic>
        <p:nvPicPr>
          <p:cNvPr id="8" name="Picture 7" descr="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1000" y="819150"/>
            <a:ext cx="8382000" cy="2797314"/>
          </a:xfrm>
          <a:prstGeom prst="rect">
            <a:avLst/>
          </a:prstGeom>
        </p:spPr>
      </p:pic>
      <p:pic>
        <p:nvPicPr>
          <p:cNvPr id="10" name="Picture 9" descr="3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1000" y="819150"/>
            <a:ext cx="8382000" cy="279731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81000" y="3638550"/>
            <a:ext cx="8382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u="sng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Inferences</a:t>
            </a:r>
            <a:r>
              <a:rPr lang="en-IN" sz="14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Plotted with most frequent terms whose frequency &gt; 75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Dominated by terms Boeing 737 MAX followed by crash and airlines name, Ethiopian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When it comes to Boeing 737 MAX most of the people interested talking planes are grounded.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Words like "China" ,"Indonesia" indicates, People talking 737 grounded in these countries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People are discussing crash similarities with Lion airlines 737 and also the design of the aircraft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bb.Wordcloud Boeing 737 Crash Tweet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819150"/>
            <a:ext cx="3733800" cy="3962400"/>
          </a:xfrm>
          <a:prstGeom prst="rect">
            <a:avLst/>
          </a:prstGeom>
        </p:spPr>
      </p:pic>
      <p:sp>
        <p:nvSpPr>
          <p:cNvPr id="14" name="object 5"/>
          <p:cNvSpPr txBox="1">
            <a:spLocks/>
          </p:cNvSpPr>
          <p:nvPr/>
        </p:nvSpPr>
        <p:spPr>
          <a:xfrm>
            <a:off x="381000" y="57150"/>
            <a:ext cx="8227061" cy="7078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lvl="0"/>
            <a:r>
              <a:rPr lang="en-IN" sz="3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Word Cloud Analysis</a:t>
            </a:r>
            <a:r>
              <a:rPr lang="en-IN" sz="20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</a:t>
            </a:r>
          </a:p>
          <a:p>
            <a:pPr marL="12700" lvl="0"/>
            <a:r>
              <a:rPr lang="en-IN" sz="1400" dirty="0" smtClean="0">
                <a:solidFill>
                  <a:srgbClr val="00B0F0"/>
                </a:solidFill>
                <a:latin typeface="Segoe UI" pitchFamily="34" charset="0"/>
                <a:cs typeface="Segoe UI" pitchFamily="34" charset="0"/>
              </a:rPr>
              <a:t>More insights from the tweets </a:t>
            </a:r>
          </a:p>
        </p:txBody>
      </p:sp>
      <p:sp>
        <p:nvSpPr>
          <p:cNvPr id="5" name="Rectangle 4"/>
          <p:cNvSpPr/>
          <p:nvPr/>
        </p:nvSpPr>
        <p:spPr>
          <a:xfrm>
            <a:off x="4191000" y="811232"/>
            <a:ext cx="4800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u="sng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Inferences (Day after Tragedy)</a:t>
            </a:r>
          </a:p>
          <a:p>
            <a:endParaRPr lang="en-IN" u="sng" dirty="0" smtClean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Most discussed words are about Boeing 737 MAX crash, Ethiopian, grounding</a:t>
            </a:r>
          </a:p>
          <a:p>
            <a:pPr marL="342900" indent="-342900">
              <a:buFont typeface="+mj-lt"/>
              <a:buAutoNum type="arabicPeriod"/>
            </a:pPr>
            <a:endParaRPr lang="en-IN" dirty="0" smtClean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This indicates that when its comes to Boeing 737 MAX, “crash” and “air craft grounded” are the hottest topics on the social media</a:t>
            </a:r>
          </a:p>
          <a:p>
            <a:pPr marL="342900" indent="-342900">
              <a:buFont typeface="+mj-lt"/>
              <a:buAutoNum type="arabicPeriod"/>
            </a:pPr>
            <a:endParaRPr lang="en-IN" dirty="0" smtClean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China and Indonesia ordered grounding of flights is another hot topic in the social media</a:t>
            </a:r>
          </a:p>
          <a:p>
            <a:pPr marL="342900" indent="-342900">
              <a:buFont typeface="+mj-lt"/>
              <a:buAutoNum type="arabicPeriod"/>
            </a:pPr>
            <a:endParaRPr lang="en-IN" dirty="0" smtClean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5"/>
          <p:cNvSpPr txBox="1">
            <a:spLocks/>
          </p:cNvSpPr>
          <p:nvPr/>
        </p:nvSpPr>
        <p:spPr>
          <a:xfrm>
            <a:off x="381000" y="57150"/>
            <a:ext cx="8227061" cy="7078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lvl="0"/>
            <a:r>
              <a:rPr lang="en-IN" sz="3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Word Cloud Analysis</a:t>
            </a:r>
            <a:r>
              <a:rPr lang="en-IN" sz="20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</a:t>
            </a:r>
          </a:p>
          <a:p>
            <a:pPr marL="12700" lvl="0"/>
            <a:r>
              <a:rPr lang="en-IN" sz="1400" dirty="0" smtClean="0">
                <a:solidFill>
                  <a:srgbClr val="00B0F0"/>
                </a:solidFill>
                <a:latin typeface="Segoe UI" pitchFamily="34" charset="0"/>
                <a:cs typeface="Segoe UI" pitchFamily="34" charset="0"/>
              </a:rPr>
              <a:t>More insights from the tweets </a:t>
            </a:r>
          </a:p>
        </p:txBody>
      </p:sp>
      <p:sp>
        <p:nvSpPr>
          <p:cNvPr id="5" name="Rectangle 4"/>
          <p:cNvSpPr/>
          <p:nvPr/>
        </p:nvSpPr>
        <p:spPr>
          <a:xfrm>
            <a:off x="4191000" y="824627"/>
            <a:ext cx="4800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u="sng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Inferences (Two Days after Tragedy)</a:t>
            </a:r>
          </a:p>
          <a:p>
            <a:endParaRPr lang="en-IN" u="sng" dirty="0" smtClean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New word “suspend” is the hot topic in the social media</a:t>
            </a:r>
          </a:p>
          <a:p>
            <a:pPr marL="342900" indent="-342900">
              <a:buFont typeface="+mj-lt"/>
              <a:buAutoNum type="arabicPeriod"/>
            </a:pPr>
            <a:endParaRPr lang="en-IN" dirty="0" smtClean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People are discussing crash similarities with Lion airlines 737 and also the design of the aircraft</a:t>
            </a:r>
          </a:p>
        </p:txBody>
      </p:sp>
      <p:pic>
        <p:nvPicPr>
          <p:cNvPr id="7" name="Picture 6" descr="1b.Wordcloud Boeing 737 Crash Tweet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819150"/>
            <a:ext cx="3733800" cy="396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88FC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6472</TotalTime>
  <Words>987</Words>
  <Application>Microsoft Office PowerPoint</Application>
  <PresentationFormat>On-screen Show (16:9)</PresentationFormat>
  <Paragraphs>161</Paragraphs>
  <Slides>21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SRIHARI</cp:lastModifiedBy>
  <cp:revision>180</cp:revision>
  <dcterms:created xsi:type="dcterms:W3CDTF">2019-03-11T18:54:47Z</dcterms:created>
  <dcterms:modified xsi:type="dcterms:W3CDTF">2019-07-14T19:47:49Z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2019-03-11T00:00:00Z</vt:filetime>
  </property>
  <property fmtid="{D5CDD505-2E9C-101B-9397-08002B2CF9AE}" pid="3" name="LastSaved">
    <vt:filetime>2019-03-11T00:00:00Z</vt:filetime>
  </property>
</Properties>
</file>