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aven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21a2e03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21a2e03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21a2e0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21a2e0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21a2e0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21a2e0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21a2e0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21a2e0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21a2e0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21a2e0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21a2e03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21a2e03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21a2e03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21a2e03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21a2e03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f21a2e03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21a2e03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21a2e0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21a2e03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21a2e03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hyperlink" Target="https://github.com/snario/zknif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6175" y="1490350"/>
            <a:ext cx="9349500" cy="1242000"/>
          </a:xfrm>
          <a:prstGeom prst="rect">
            <a:avLst/>
          </a:prstGeom>
          <a:solidFill>
            <a:srgbClr val="FFFFFF">
              <a:alpha val="480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73800" y="1249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Z-KNIFTY</a:t>
            </a:r>
            <a:endParaRPr sz="9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>
            <a:off x="-76175" y="301650"/>
            <a:ext cx="9349500" cy="4498800"/>
          </a:xfrm>
          <a:prstGeom prst="rect">
            <a:avLst/>
          </a:prstGeom>
          <a:solidFill>
            <a:srgbClr val="FFFFFF">
              <a:alpha val="69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 txBox="1"/>
          <p:nvPr>
            <p:ph idx="1" type="subTitle"/>
          </p:nvPr>
        </p:nvSpPr>
        <p:spPr>
          <a:xfrm>
            <a:off x="414475" y="354400"/>
            <a:ext cx="8520600" cy="792600"/>
          </a:xfrm>
          <a:prstGeom prst="rect">
            <a:avLst/>
          </a:prstGeom>
          <a:effectLst>
            <a:outerShdw blurRad="57150" rotWithShape="0" algn="bl" dir="21540000" dist="28575">
              <a:srgbClr val="434343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Z-KNIFTY</a:t>
            </a:r>
            <a:endParaRPr sz="7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58625" y="1570675"/>
            <a:ext cx="89682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Maven Pro"/>
              <a:buChar char="■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Georgios Kostantopoulos </a:t>
            </a: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@gakonst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Maven Pro"/>
              <a:buChar char="■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Liam Horne </a:t>
            </a: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@liamihorne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Maven Pro"/>
              <a:buChar char="■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Yondon Fu </a:t>
            </a: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@YondonFu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Maven Pro"/>
              <a:buChar char="■"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Philippe Castonguay </a:t>
            </a: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@PhABC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https://github.com/snario/zknifty</a:t>
            </a:r>
            <a:endParaRPr sz="2400">
              <a:solidFill>
                <a:srgbClr val="1C458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1C4587"/>
                </a:solidFill>
                <a:latin typeface="Maven Pro"/>
                <a:ea typeface="Maven Pro"/>
                <a:cs typeface="Maven Pro"/>
                <a:sym typeface="Maven Pro"/>
              </a:rPr>
              <a:t>Enormous thank you to @BarryWhiteHat &amp; @ETHBerlin</a:t>
            </a:r>
            <a:endParaRPr i="1" sz="2400">
              <a:solidFill>
                <a:srgbClr val="1C458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4935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1699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8463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5227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042175" y="2023750"/>
            <a:ext cx="18897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303550" y="2023750"/>
            <a:ext cx="20877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101350" y="1101725"/>
            <a:ext cx="3101400" cy="7164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482350" y="107887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Merkel Root (on-chain)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805950" y="213805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58750" y="213805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716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6480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3244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0008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950" y="3454200"/>
            <a:ext cx="918325" cy="16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875" y="3433627"/>
            <a:ext cx="918325" cy="170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550" y="3454200"/>
            <a:ext cx="918325" cy="16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275" y="3433627"/>
            <a:ext cx="918325" cy="170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14935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1699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8463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5227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042175" y="2023750"/>
            <a:ext cx="18897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303550" y="2023750"/>
            <a:ext cx="20877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101350" y="1101725"/>
            <a:ext cx="3101400" cy="7164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482350" y="107887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Merkel Root (on-chain)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805950" y="213805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58750" y="213805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9716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6480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3244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0008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950" y="3454200"/>
            <a:ext cx="918325" cy="16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875" y="3433627"/>
            <a:ext cx="918325" cy="170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550" y="3454200"/>
            <a:ext cx="918325" cy="16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275" y="3433627"/>
            <a:ext cx="918325" cy="1709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4312950" y="3456325"/>
            <a:ext cx="1081800" cy="98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14935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1699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8463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522725" y="2976250"/>
            <a:ext cx="13260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042175" y="2023750"/>
            <a:ext cx="18897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303550" y="2023750"/>
            <a:ext cx="2087700" cy="7164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101350" y="1101725"/>
            <a:ext cx="3101400" cy="7164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482350" y="107887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Merkel Root (on-chain)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805950" y="213805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158750" y="2138055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9716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6480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3244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00875" y="3060080"/>
            <a:ext cx="2369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875" y="3433627"/>
            <a:ext cx="918325" cy="170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550" y="3454200"/>
            <a:ext cx="918325" cy="16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275" y="3433627"/>
            <a:ext cx="918325" cy="170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775" y="3423722"/>
            <a:ext cx="918325" cy="170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578183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309434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040685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771936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17506" y="2296656"/>
            <a:ext cx="824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2240128" y="2296656"/>
            <a:ext cx="9108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1279521" y="1792840"/>
            <a:ext cx="1353000" cy="3915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445715" y="1780354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Merkel Root (on-chain)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14463" y="23591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176966" y="23591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50550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081801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813052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544303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237" y="31428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931" y="3131610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86" y="31428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182" y="3131610"/>
            <a:ext cx="400575" cy="93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7"/>
          <p:cNvCxnSpPr/>
          <p:nvPr/>
        </p:nvCxnSpPr>
        <p:spPr>
          <a:xfrm>
            <a:off x="3004125" y="1954950"/>
            <a:ext cx="3077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7"/>
          <p:cNvSpPr/>
          <p:nvPr/>
        </p:nvSpPr>
        <p:spPr>
          <a:xfrm>
            <a:off x="5759783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491034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222285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7953536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5999106" y="2220456"/>
            <a:ext cx="824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421728" y="2220456"/>
            <a:ext cx="9108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461121" y="1716640"/>
            <a:ext cx="1353000" cy="3915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6627315" y="1704154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Merkel Root (on-chain)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896063" y="22829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358566" y="22829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532150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263401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994652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725903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531" y="3070064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586" y="30666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782" y="3070064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944" y="3061026"/>
            <a:ext cx="400575" cy="93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578183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09434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040685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2771936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817506" y="2296656"/>
            <a:ext cx="824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2240128" y="2296656"/>
            <a:ext cx="9108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279521" y="1792840"/>
            <a:ext cx="1353000" cy="3915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379225" y="1751042"/>
            <a:ext cx="1239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0x87sdyga7gk0912390nn2 ...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14463" y="23591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176966" y="23591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50550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081801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813052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2544303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237" y="31428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931" y="3131610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86" y="31428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182" y="3131610"/>
            <a:ext cx="400575" cy="93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8"/>
          <p:cNvCxnSpPr/>
          <p:nvPr/>
        </p:nvCxnSpPr>
        <p:spPr>
          <a:xfrm>
            <a:off x="3004125" y="1954950"/>
            <a:ext cx="3077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8"/>
          <p:cNvSpPr/>
          <p:nvPr/>
        </p:nvSpPr>
        <p:spPr>
          <a:xfrm>
            <a:off x="5759783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6491034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7222285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7953536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5999106" y="2220456"/>
            <a:ext cx="824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7421728" y="2220456"/>
            <a:ext cx="9108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6461121" y="1716640"/>
            <a:ext cx="1353000" cy="3915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6627315" y="1674846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0x87iy123bygu9812hu3 ...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5896063" y="22829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7358566" y="22829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5532150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263401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6994652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7725903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531" y="3070064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586" y="30666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782" y="3070064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944" y="3061026"/>
            <a:ext cx="400575" cy="93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>
            <a:off x="578183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309434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2040685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2771936" y="28171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817506" y="2296656"/>
            <a:ext cx="824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2240128" y="2296656"/>
            <a:ext cx="9108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1279521" y="1792840"/>
            <a:ext cx="1353000" cy="3915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1379225" y="1751042"/>
            <a:ext cx="1239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0x87sdyga7gk0912390nn2 ...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714463" y="23591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176966" y="23591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50550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081801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1813052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2544303" y="28629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237" y="31428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931" y="3131610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86" y="31428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182" y="3131610"/>
            <a:ext cx="400575" cy="93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9"/>
          <p:cNvCxnSpPr/>
          <p:nvPr/>
        </p:nvCxnSpPr>
        <p:spPr>
          <a:xfrm>
            <a:off x="3004125" y="1954950"/>
            <a:ext cx="3077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9"/>
          <p:cNvSpPr/>
          <p:nvPr/>
        </p:nvSpPr>
        <p:spPr>
          <a:xfrm>
            <a:off x="5759783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6491034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7222285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7953536" y="2740924"/>
            <a:ext cx="578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5999106" y="2220456"/>
            <a:ext cx="8244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7421728" y="2220456"/>
            <a:ext cx="910800" cy="391500"/>
          </a:xfrm>
          <a:prstGeom prst="rect">
            <a:avLst/>
          </a:prstGeom>
          <a:solidFill>
            <a:srgbClr val="FFFFFF">
              <a:alpha val="8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6461121" y="1716640"/>
            <a:ext cx="1353000" cy="391500"/>
          </a:xfrm>
          <a:prstGeom prst="rect">
            <a:avLst/>
          </a:prstGeom>
          <a:solidFill>
            <a:srgbClr val="FFFFFF">
              <a:alpha val="71910"/>
            </a:srgbClr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6627315" y="1674846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0x87iy123bygu9812hu3 ...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5896063" y="22829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358566" y="2282915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Hash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5532150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#0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6263401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#1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994652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#2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7725903" y="2786731"/>
            <a:ext cx="10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NFT #3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531" y="3070064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586" y="3066651"/>
            <a:ext cx="400576" cy="92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782" y="3070064"/>
            <a:ext cx="400575" cy="9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944" y="3061026"/>
            <a:ext cx="400575" cy="93431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3385125" y="1547225"/>
            <a:ext cx="1992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 txBox="1"/>
          <p:nvPr>
            <p:ph idx="1" type="subTitle"/>
          </p:nvPr>
        </p:nvSpPr>
        <p:spPr>
          <a:xfrm>
            <a:off x="121275" y="994075"/>
            <a:ext cx="8520600" cy="792600"/>
          </a:xfrm>
          <a:prstGeom prst="rect">
            <a:avLst/>
          </a:prstGeom>
          <a:effectLst>
            <a:outerShdw blurRad="71438" rotWithShape="0" algn="bl" dir="2136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zk-SNARK</a:t>
            </a:r>
            <a:endParaRPr sz="4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/>
          <p:nvPr/>
        </p:nvSpPr>
        <p:spPr>
          <a:xfrm>
            <a:off x="-76175" y="1490350"/>
            <a:ext cx="9349500" cy="1242000"/>
          </a:xfrm>
          <a:prstGeom prst="rect">
            <a:avLst/>
          </a:prstGeom>
          <a:solidFill>
            <a:srgbClr val="FFFFFF">
              <a:alpha val="480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 txBox="1"/>
          <p:nvPr>
            <p:ph idx="1" type="subTitle"/>
          </p:nvPr>
        </p:nvSpPr>
        <p:spPr>
          <a:xfrm>
            <a:off x="2357377" y="123159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Demo</a:t>
            </a:r>
            <a:endParaRPr sz="9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