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42" r:id="rId1"/>
  </p:sldMasterIdLst>
  <p:notesMasterIdLst>
    <p:notesMasterId r:id="rId17"/>
  </p:notesMasterIdLst>
  <p:handoutMasterIdLst>
    <p:handoutMasterId r:id="rId18"/>
  </p:handoutMasterIdLst>
  <p:sldIdLst>
    <p:sldId id="529" r:id="rId2"/>
    <p:sldId id="495" r:id="rId3"/>
    <p:sldId id="514" r:id="rId4"/>
    <p:sldId id="497" r:id="rId5"/>
    <p:sldId id="515" r:id="rId6"/>
    <p:sldId id="516" r:id="rId7"/>
    <p:sldId id="517" r:id="rId8"/>
    <p:sldId id="518" r:id="rId9"/>
    <p:sldId id="519" r:id="rId10"/>
    <p:sldId id="520" r:id="rId11"/>
    <p:sldId id="530" r:id="rId12"/>
    <p:sldId id="531" r:id="rId13"/>
    <p:sldId id="532" r:id="rId14"/>
    <p:sldId id="534" r:id="rId15"/>
    <p:sldId id="528" r:id="rId16"/>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handoutMaster" Target="handoutMasters/handout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12/5/2024</a:t>
            </a:fld>
            <a:endParaRPr lang="en-US"/>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12/5/2024</a:t>
            </a:fld>
            <a:endParaRPr lang="en-US"/>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14</a:t>
            </a:fld>
            <a:endParaRPr lang="en-US" altLang="en-US"/>
          </a:p>
        </p:txBody>
      </p:sp>
    </p:spTree>
    <p:extLst>
      <p:ext uri="{BB962C8B-B14F-4D97-AF65-F5344CB8AC3E}">
        <p14:creationId xmlns:p14="http://schemas.microsoft.com/office/powerpoint/2010/main" val="658790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pPr>
                <a:defRPr/>
              </a:pPr>
              <a:t>5 December 2024</a:t>
            </a:fld>
            <a:endParaRPr lang="en-US"/>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pPr>
                <a:defRPr/>
              </a:pPr>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pPr>
                <a:defRPr/>
              </a:pPr>
              <a:t>5 December 2024</a:t>
            </a:fld>
            <a:endParaRPr lang="en-US"/>
          </a:p>
        </p:txBody>
      </p:sp>
      <p:sp>
        <p:nvSpPr>
          <p:cNvPr id="5" name="Footer Placeholder 4"/>
          <p:cNvSpPr>
            <a:spLocks noGrp="1"/>
          </p:cNvSpPr>
          <p:nvPr>
            <p:ph type="ftr" sz="quarter" idx="11"/>
          </p:nvPr>
        </p:nvSpPr>
        <p:spPr/>
        <p:txBody>
          <a:bodyPr/>
          <a:lstStyle/>
          <a:p>
            <a:pPr>
              <a:defRPr/>
            </a:pPr>
            <a:r>
              <a:rPr lang="en-US"/>
              <a:t>EGB1201 – JAVA PROGRAMMING –PROJECT REVIEW 2 </a:t>
            </a:r>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pPr>
                <a:defRPr/>
              </a:pPr>
              <a:t>5 December 2024</a:t>
            </a:fld>
            <a:endParaRPr lang="en-US"/>
          </a:p>
        </p:txBody>
      </p:sp>
      <p:sp>
        <p:nvSpPr>
          <p:cNvPr id="5" name="Footer Placeholder 4"/>
          <p:cNvSpPr>
            <a:spLocks noGrp="1"/>
          </p:cNvSpPr>
          <p:nvPr>
            <p:ph type="ftr" sz="quarter" idx="11"/>
          </p:nvPr>
        </p:nvSpPr>
        <p:spPr/>
        <p:txBody>
          <a:bodyPr/>
          <a:lstStyle/>
          <a:p>
            <a:pPr>
              <a:defRPr/>
            </a:pPr>
            <a:r>
              <a:rPr lang="en-US"/>
              <a:t>EGB1201 – JAVA PROGRAMMING –PROJECT REVIEW 2 </a:t>
            </a:r>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pPr>
                <a:defRPr/>
              </a:pPr>
              <a:t>5 December 2024</a:t>
            </a:fld>
            <a:endParaRPr lang="en-US"/>
          </a:p>
        </p:txBody>
      </p:sp>
      <p:sp>
        <p:nvSpPr>
          <p:cNvPr id="5" name="Footer Placeholder 4"/>
          <p:cNvSpPr>
            <a:spLocks noGrp="1"/>
          </p:cNvSpPr>
          <p:nvPr>
            <p:ph type="ftr" sz="quarter" idx="11"/>
          </p:nvPr>
        </p:nvSpPr>
        <p:spPr/>
        <p:txBody>
          <a:bodyPr/>
          <a:lstStyle/>
          <a:p>
            <a:pPr>
              <a:defRPr/>
            </a:pPr>
            <a:r>
              <a:rPr lang="en-US"/>
              <a:t>EGB1201 – JAVA PROGRAMMING –PROJECT REVIEW 2 </a:t>
            </a: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pPr>
                <a:defRPr/>
              </a:pPr>
              <a:t>5 December 2024</a:t>
            </a:fld>
            <a:endParaRPr lang="en-US"/>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pPr>
                <a:defRPr/>
              </a:pPr>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pPr>
                <a:defRPr/>
              </a:pPr>
              <a:t>5 December 2024</a:t>
            </a:fld>
            <a:endParaRPr lang="en-US"/>
          </a:p>
        </p:txBody>
      </p:sp>
      <p:sp>
        <p:nvSpPr>
          <p:cNvPr id="6" name="Footer Placeholder 5"/>
          <p:cNvSpPr>
            <a:spLocks noGrp="1"/>
          </p:cNvSpPr>
          <p:nvPr>
            <p:ph type="ftr" sz="quarter" idx="11"/>
          </p:nvPr>
        </p:nvSpPr>
        <p:spPr/>
        <p:txBody>
          <a:bodyPr/>
          <a:lstStyle/>
          <a:p>
            <a:pPr>
              <a:defRPr/>
            </a:pPr>
            <a:r>
              <a:rPr lang="en-US"/>
              <a:t>EGB1201 – JAVA PROGRAMMING –PROJECT REVIEW 2 </a:t>
            </a:r>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pPr>
                <a:defRPr/>
              </a:pPr>
              <a:t>5 December 2024</a:t>
            </a:fld>
            <a:endParaRPr lang="en-US"/>
          </a:p>
        </p:txBody>
      </p:sp>
      <p:sp>
        <p:nvSpPr>
          <p:cNvPr id="8" name="Footer Placeholder 7"/>
          <p:cNvSpPr>
            <a:spLocks noGrp="1"/>
          </p:cNvSpPr>
          <p:nvPr>
            <p:ph type="ftr" sz="quarter" idx="11"/>
          </p:nvPr>
        </p:nvSpPr>
        <p:spPr/>
        <p:txBody>
          <a:bodyPr/>
          <a:lstStyle/>
          <a:p>
            <a:pPr>
              <a:defRPr/>
            </a:pPr>
            <a:r>
              <a:rPr lang="en-US"/>
              <a:t>EGB1201 – JAVA PROGRAMMING –PROJECT REVIEW 2 </a:t>
            </a:r>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pPr>
                <a:defRPr/>
              </a:pPr>
              <a:t>5 December 2024</a:t>
            </a:fld>
            <a:endParaRPr lang="en-US"/>
          </a:p>
        </p:txBody>
      </p:sp>
      <p:sp>
        <p:nvSpPr>
          <p:cNvPr id="4" name="Footer Placeholder 3"/>
          <p:cNvSpPr>
            <a:spLocks noGrp="1"/>
          </p:cNvSpPr>
          <p:nvPr>
            <p:ph type="ftr" sz="quarter" idx="11"/>
          </p:nvPr>
        </p:nvSpPr>
        <p:spPr/>
        <p:txBody>
          <a:bodyPr/>
          <a:lstStyle/>
          <a:p>
            <a:pPr>
              <a:defRPr/>
            </a:pPr>
            <a:r>
              <a:rPr lang="en-US"/>
              <a:t>EGB1201 – JAVA PROGRAMMING –PROJECT REVIEW 2 </a:t>
            </a:r>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pPr>
                <a:defRPr/>
              </a:pPr>
              <a:t>5 December 2024</a:t>
            </a:fld>
            <a:endParaRPr lang="en-US"/>
          </a:p>
        </p:txBody>
      </p:sp>
      <p:sp>
        <p:nvSpPr>
          <p:cNvPr id="3" name="Footer Placeholder 2"/>
          <p:cNvSpPr>
            <a:spLocks noGrp="1"/>
          </p:cNvSpPr>
          <p:nvPr>
            <p:ph type="ftr" sz="quarter" idx="11"/>
          </p:nvPr>
        </p:nvSpPr>
        <p:spPr/>
        <p:txBody>
          <a:bodyPr/>
          <a:lstStyle/>
          <a:p>
            <a:pPr>
              <a:defRPr/>
            </a:pPr>
            <a:r>
              <a:rPr lang="en-US"/>
              <a:t>EGB1201 – JAVA PROGRAMMING –PROJECT REVIEW 2 </a:t>
            </a:r>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pPr>
                <a:defRPr/>
              </a:pPr>
              <a:t>5 December 2024</a:t>
            </a:fld>
            <a:endParaRPr lang="en-US"/>
          </a:p>
        </p:txBody>
      </p:sp>
      <p:sp>
        <p:nvSpPr>
          <p:cNvPr id="6" name="Footer Placeholder 5"/>
          <p:cNvSpPr>
            <a:spLocks noGrp="1"/>
          </p:cNvSpPr>
          <p:nvPr>
            <p:ph type="ftr" sz="quarter" idx="11"/>
          </p:nvPr>
        </p:nvSpPr>
        <p:spPr/>
        <p:txBody>
          <a:bodyPr/>
          <a:lstStyle/>
          <a:p>
            <a:pPr>
              <a:defRPr/>
            </a:pPr>
            <a:r>
              <a:rPr lang="en-US"/>
              <a:t>EGB1201 – JAVA PROGRAMMING –PROJECT REVIEW 2 </a:t>
            </a:r>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pPr>
                <a:defRPr/>
              </a:pPr>
              <a:t>5 December 2024</a:t>
            </a:fld>
            <a:endParaRPr lang="en-US"/>
          </a:p>
        </p:txBody>
      </p:sp>
      <p:sp>
        <p:nvSpPr>
          <p:cNvPr id="6" name="Footer Placeholder 5"/>
          <p:cNvSpPr>
            <a:spLocks noGrp="1"/>
          </p:cNvSpPr>
          <p:nvPr>
            <p:ph type="ftr" sz="quarter" idx="11"/>
          </p:nvPr>
        </p:nvSpPr>
        <p:spPr/>
        <p:txBody>
          <a:bodyPr/>
          <a:lstStyle/>
          <a:p>
            <a:pPr>
              <a:defRPr/>
            </a:pPr>
            <a:r>
              <a:rPr lang="en-US"/>
              <a:t>EGB1201 – JAVA PROGRAMMING –PROJECT REVIEW 2 </a:t>
            </a:r>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pPr>
                <a:defRPr/>
              </a:pPr>
              <a:t>5 December 2024</a:t>
            </a:fld>
            <a:endParaRPr lang="en-US"/>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pPr>
                <a:defRPr/>
              </a:pPr>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slideLayout" Target="../slideLayouts/slideLayout4.xml" /><Relationship Id="rId1" Type="http://schemas.openxmlformats.org/officeDocument/2006/relationships/themeOverride" Target="../theme/themeOverrid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bg2">
              <a:lumMod val="75000"/>
            </a:schemeClr>
          </a:solidFill>
          <a:ln>
            <a:solidFill>
              <a:schemeClr val="tx1"/>
            </a:solidFill>
          </a:ln>
        </p:spPr>
        <p:txBody>
          <a:bodyPr>
            <a:normAutofit/>
          </a:bodyPr>
          <a:lstStyle/>
          <a:p>
            <a:pPr algn="ctr">
              <a:defRPr/>
            </a:pPr>
            <a:r>
              <a:rPr lang="en-IN" sz="2800" b="1" dirty="0">
                <a:solidFill>
                  <a:schemeClr val="tx1"/>
                </a:solidFill>
                <a:latin typeface="Times New Roman" pitchFamily="18" charset="0"/>
                <a:cs typeface="Times New Roman" pitchFamily="18" charset="0"/>
              </a:rPr>
              <a:t>CGB1201 – JAVA PROGRAMMING</a:t>
            </a:r>
            <a:br>
              <a:rPr lang="en-IN" sz="2800" b="1" dirty="0">
                <a:solidFill>
                  <a:schemeClr val="tx1"/>
                </a:solidFill>
                <a:latin typeface="Times New Roman" pitchFamily="18" charset="0"/>
                <a:cs typeface="Times New Roman" pitchFamily="18" charset="0"/>
              </a:rPr>
            </a:br>
            <a:r>
              <a:rPr lang="en-IN" sz="2800" b="1" dirty="0">
                <a:solidFill>
                  <a:schemeClr val="tx1"/>
                </a:solidFill>
                <a:latin typeface="Times New Roman" pitchFamily="18" charset="0"/>
                <a:cs typeface="Times New Roman" pitchFamily="18" charset="0"/>
              </a:rPr>
              <a:t>FINAL PROJECT REVIEW</a:t>
            </a:r>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2387320" y="4834898"/>
            <a:ext cx="4521760" cy="376237"/>
          </a:xfrm>
        </p:spPr>
        <p:txBody>
          <a:bodyPr/>
          <a:lstStyle/>
          <a:p>
            <a:pPr>
              <a:defRPr/>
            </a:pPr>
            <a:r>
              <a:rPr lang="en-US" sz="1200" dirty="0">
                <a:latin typeface="Times New Roman" pitchFamily="18" charset="0"/>
                <a:cs typeface="Times New Roman" pitchFamily="18" charset="0"/>
              </a:rPr>
              <a:t>CGB1201 – JAVA PROGRAMMING – FINAL PROJECT REVIEW  </a:t>
            </a:r>
          </a:p>
        </p:txBody>
      </p:sp>
      <p:sp>
        <p:nvSpPr>
          <p:cNvPr id="3" name="Footer Placeholder 4">
            <a:extLst>
              <a:ext uri="{FF2B5EF4-FFF2-40B4-BE49-F238E27FC236}">
                <a16:creationId xmlns:a16="http://schemas.microsoft.com/office/drawing/2014/main" id="{E894A93F-237C-2D8F-969F-061927A7D4E6}"/>
              </a:ext>
            </a:extLst>
          </p:cNvPr>
          <p:cNvSpPr txBox="1">
            <a:spLocks/>
          </p:cNvSpPr>
          <p:nvPr/>
        </p:nvSpPr>
        <p:spPr>
          <a:xfrm>
            <a:off x="762000" y="1200150"/>
            <a:ext cx="7772400" cy="3085785"/>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000" b="1" dirty="0">
              <a:latin typeface="Times New Roman" pitchFamily="18" charset="0"/>
              <a:cs typeface="Times New Roman" pitchFamily="18" charset="0"/>
            </a:endParaRPr>
          </a:p>
          <a:p>
            <a:pPr algn="ctr">
              <a:defRPr/>
            </a:pPr>
            <a:endParaRPr lang="en-US" sz="2000" b="1" dirty="0">
              <a:latin typeface="Times New Roman" pitchFamily="18" charset="0"/>
              <a:cs typeface="Times New Roman" pitchFamily="18" charset="0"/>
            </a:endParaRPr>
          </a:p>
          <a:p>
            <a:pPr algn="ctr">
              <a:defRPr/>
            </a:pPr>
            <a:endParaRPr lang="en-US" sz="2000" b="1" dirty="0">
              <a:latin typeface="Times New Roman" pitchFamily="18" charset="0"/>
              <a:cs typeface="Times New Roman" pitchFamily="18" charset="0"/>
            </a:endParaRPr>
          </a:p>
          <a:p>
            <a:pPr algn="ctr">
              <a:defRPr/>
            </a:pPr>
            <a:r>
              <a:rPr lang="en-US" sz="2000" b="1" dirty="0">
                <a:solidFill>
                  <a:schemeClr val="tx1"/>
                </a:solidFill>
                <a:latin typeface="Times New Roman" pitchFamily="18" charset="0"/>
                <a:cs typeface="Times New Roman" pitchFamily="18" charset="0"/>
              </a:rPr>
              <a:t>Department of CSE(Artificial Intelligence and Machine Learning)</a:t>
            </a:r>
          </a:p>
          <a:p>
            <a:pPr algn="ctr">
              <a:defRPr/>
            </a:pPr>
            <a:r>
              <a:rPr lang="en-US" sz="2000" b="1" dirty="0">
                <a:solidFill>
                  <a:schemeClr val="tx1"/>
                </a:solidFill>
                <a:latin typeface="Times New Roman" pitchFamily="18" charset="0"/>
                <a:cs typeface="Times New Roman" pitchFamily="18" charset="0"/>
              </a:rPr>
              <a:t>Academic Year: 2024 – 2025 (Odd Semester)</a:t>
            </a:r>
          </a:p>
          <a:p>
            <a:pPr algn="ctr">
              <a:defRPr/>
            </a:pPr>
            <a:endParaRPr lang="en-US" sz="2000" b="1" dirty="0">
              <a:solidFill>
                <a:schemeClr val="tx1"/>
              </a:solidFill>
              <a:latin typeface="Times New Roman" pitchFamily="18" charset="0"/>
              <a:cs typeface="Times New Roman" pitchFamily="18" charset="0"/>
            </a:endParaRPr>
          </a:p>
          <a:p>
            <a:pPr>
              <a:defRPr/>
            </a:pPr>
            <a:r>
              <a:rPr lang="en-US" sz="2000" b="1" dirty="0">
                <a:solidFill>
                  <a:schemeClr val="tx1"/>
                </a:solidFill>
                <a:latin typeface="Times New Roman" pitchFamily="18" charset="0"/>
                <a:cs typeface="Times New Roman" pitchFamily="18" charset="0"/>
              </a:rPr>
              <a:t>Register Number		: 8115U23AM050</a:t>
            </a:r>
          </a:p>
          <a:p>
            <a:pPr>
              <a:defRPr/>
            </a:pPr>
            <a:r>
              <a:rPr lang="en-US" sz="2000" b="1" dirty="0">
                <a:solidFill>
                  <a:schemeClr val="tx1"/>
                </a:solidFill>
                <a:latin typeface="Times New Roman" pitchFamily="18" charset="0"/>
                <a:cs typeface="Times New Roman" pitchFamily="18" charset="0"/>
              </a:rPr>
              <a:t>Name					: SRI HARIKRISHNAN N</a:t>
            </a:r>
          </a:p>
          <a:p>
            <a:pPr>
              <a:defRPr/>
            </a:pPr>
            <a:r>
              <a:rPr lang="en-US" sz="2000" b="1" dirty="0">
                <a:solidFill>
                  <a:schemeClr val="tx1"/>
                </a:solidFill>
                <a:latin typeface="Times New Roman" pitchFamily="18" charset="0"/>
                <a:cs typeface="Times New Roman" pitchFamily="18" charset="0"/>
              </a:rPr>
              <a:t>Year					: 2</a:t>
            </a:r>
            <a:r>
              <a:rPr lang="en-US" sz="2000" b="1" baseline="30000" dirty="0">
                <a:solidFill>
                  <a:schemeClr val="tx1"/>
                </a:solidFill>
                <a:latin typeface="Times New Roman" pitchFamily="18" charset="0"/>
                <a:cs typeface="Times New Roman" pitchFamily="18" charset="0"/>
              </a:rPr>
              <a:t>nd</a:t>
            </a:r>
            <a:r>
              <a:rPr lang="en-US" sz="2000" b="1" dirty="0">
                <a:solidFill>
                  <a:schemeClr val="tx1"/>
                </a:solidFill>
                <a:latin typeface="Times New Roman" pitchFamily="18" charset="0"/>
                <a:cs typeface="Times New Roman" pitchFamily="18" charset="0"/>
              </a:rPr>
              <a:t> </a:t>
            </a:r>
          </a:p>
          <a:p>
            <a:pPr>
              <a:defRPr/>
            </a:pPr>
            <a:r>
              <a:rPr lang="en-US" sz="2000" b="1" dirty="0">
                <a:solidFill>
                  <a:schemeClr val="tx1"/>
                </a:solidFill>
                <a:latin typeface="Times New Roman" pitchFamily="18" charset="0"/>
                <a:cs typeface="Times New Roman" pitchFamily="18" charset="0"/>
              </a:rPr>
              <a:t>Semester				: 3</a:t>
            </a:r>
            <a:r>
              <a:rPr lang="en-US" sz="2000" b="1" baseline="30000" dirty="0">
                <a:solidFill>
                  <a:schemeClr val="tx1"/>
                </a:solidFill>
                <a:latin typeface="Times New Roman" pitchFamily="18" charset="0"/>
                <a:cs typeface="Times New Roman" pitchFamily="18" charset="0"/>
              </a:rPr>
              <a:t>rd</a:t>
            </a:r>
            <a:r>
              <a:rPr lang="en-US" sz="2000" b="1" dirty="0">
                <a:solidFill>
                  <a:schemeClr val="tx1"/>
                </a:solidFill>
                <a:latin typeface="Times New Roman" pitchFamily="18" charset="0"/>
                <a:cs typeface="Times New Roman" pitchFamily="18" charset="0"/>
              </a:rPr>
              <a:t> </a:t>
            </a:r>
          </a:p>
          <a:p>
            <a:pPr>
              <a:defRPr/>
            </a:pPr>
            <a:r>
              <a:rPr lang="en-US" sz="2000" b="1" dirty="0">
                <a:solidFill>
                  <a:schemeClr val="tx1"/>
                </a:solidFill>
                <a:latin typeface="Times New Roman" pitchFamily="18" charset="0"/>
                <a:cs typeface="Times New Roman" pitchFamily="18" charset="0"/>
              </a:rPr>
              <a:t>Department 			:CSE(AIML)</a:t>
            </a:r>
          </a:p>
          <a:p>
            <a:pPr>
              <a:defRPr/>
            </a:pPr>
            <a:r>
              <a:rPr lang="en-US" sz="2000" b="1" dirty="0">
                <a:solidFill>
                  <a:schemeClr val="tx1"/>
                </a:solidFill>
                <a:latin typeface="Times New Roman" pitchFamily="18" charset="0"/>
                <a:cs typeface="Times New Roman" pitchFamily="18" charset="0"/>
              </a:rPr>
              <a:t>Date					:05.12.2024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E8CD-B6C3-C340-0D91-BCD437C40468}"/>
              </a:ext>
            </a:extLst>
          </p:cNvPr>
          <p:cNvSpPr>
            <a:spLocks noGrp="1"/>
          </p:cNvSpPr>
          <p:nvPr>
            <p:ph type="title"/>
          </p:nvPr>
        </p:nvSpPr>
        <p:spPr>
          <a:xfrm>
            <a:off x="457200" y="133350"/>
            <a:ext cx="8229600" cy="742950"/>
          </a:xfrm>
          <a:solidFill>
            <a:schemeClr val="bg2">
              <a:lumMod val="75000"/>
            </a:schemeClr>
          </a:solidFill>
        </p:spPr>
        <p:txBody>
          <a:bodyPr>
            <a:normAutofit/>
          </a:bodyPr>
          <a:lstStyle/>
          <a:p>
            <a:pPr algn="ctr"/>
            <a:r>
              <a:rPr lang="en-IN" b="1">
                <a:solidFill>
                  <a:schemeClr val="tx1"/>
                </a:solidFill>
                <a:latin typeface="Times New Roman" pitchFamily="18" charset="0"/>
                <a:cs typeface="Times New Roman" pitchFamily="18" charset="0"/>
              </a:rPr>
              <a:t>List of Modules</a:t>
            </a:r>
          </a:p>
        </p:txBody>
      </p:sp>
      <p:sp>
        <p:nvSpPr>
          <p:cNvPr id="5"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457400" cy="376237"/>
          </a:xfrm>
        </p:spPr>
        <p:txBody>
          <a:bodyPr/>
          <a:lstStyle/>
          <a:p>
            <a:pPr>
              <a:defRPr/>
            </a:pPr>
            <a:r>
              <a:rPr lang="en-US" sz="1200" dirty="0">
                <a:latin typeface="Times New Roman" pitchFamily="18" charset="0"/>
                <a:cs typeface="Times New Roman" pitchFamily="18" charset="0"/>
              </a:rPr>
              <a:t>CGB1201 – JAVA PROGRAMMING –FINAL PROJECT REVIEW  </a:t>
            </a:r>
          </a:p>
          <a:p>
            <a:pPr>
              <a:defRPr/>
            </a:pPr>
            <a:r>
              <a:rPr lang="en-US" sz="1200" dirty="0">
                <a:latin typeface="Times New Roman" pitchFamily="18" charset="0"/>
                <a:cs typeface="Times New Roman" pitchFamily="18" charset="0"/>
              </a:rPr>
              <a:t> </a:t>
            </a:r>
          </a:p>
        </p:txBody>
      </p:sp>
      <p:sp>
        <p:nvSpPr>
          <p:cNvPr id="6" name="Slide Number Placeholder 5">
            <a:extLst>
              <a:ext uri="{FF2B5EF4-FFF2-40B4-BE49-F238E27FC236}">
                <a16:creationId xmlns:a16="http://schemas.microsoft.com/office/drawing/2014/main" id="{2A144F88-4A41-564C-4A77-41044675C317}"/>
              </a:ext>
            </a:extLst>
          </p:cNvPr>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
        <p:nvSpPr>
          <p:cNvPr id="3" name="Content Placeholder 2">
            <a:extLst>
              <a:ext uri="{FF2B5EF4-FFF2-40B4-BE49-F238E27FC236}">
                <a16:creationId xmlns:a16="http://schemas.microsoft.com/office/drawing/2014/main" id="{F498DCEC-7ACA-7687-5074-5D991881E0C3}"/>
              </a:ext>
            </a:extLst>
          </p:cNvPr>
          <p:cNvSpPr>
            <a:spLocks noGrp="1"/>
          </p:cNvSpPr>
          <p:nvPr>
            <p:ph sz="quarter" idx="1"/>
          </p:nvPr>
        </p:nvSpPr>
        <p:spPr>
          <a:xfrm>
            <a:off x="2289764" y="1282665"/>
            <a:ext cx="5770984" cy="2953494"/>
          </a:xfrm>
        </p:spPr>
        <p:txBody>
          <a:bodyPr vert="horz" lIns="91440" tIns="45720" rIns="91440" bIns="45720" anchor="t">
            <a:normAutofit/>
          </a:bodyPr>
          <a:lstStyle/>
          <a:p>
            <a:pPr marL="342900" indent="-342900">
              <a:lnSpc>
                <a:spcPct val="150000"/>
              </a:lnSpc>
              <a:buFont typeface="Wingdings" panose="05000000000000000000" pitchFamily="2" charset="2"/>
              <a:buChar char="Ø"/>
            </a:pPr>
            <a:r>
              <a:rPr lang="en-IN" sz="2000" dirty="0" err="1">
                <a:latin typeface="Times New Roman"/>
                <a:ea typeface="+mn-lt"/>
                <a:cs typeface="+mn-lt"/>
              </a:rPr>
              <a:t>getTemperature</a:t>
            </a:r>
            <a:r>
              <a:rPr lang="en-IN" sz="2000" dirty="0">
                <a:latin typeface="Times New Roman"/>
                <a:ea typeface="+mn-lt"/>
                <a:cs typeface="+mn-lt"/>
              </a:rPr>
              <a:t> </a:t>
            </a:r>
            <a:r>
              <a:rPr lang="en-IN" sz="2000" dirty="0">
                <a:latin typeface="Times New Roman"/>
                <a:cs typeface="Times New Roman"/>
              </a:rPr>
              <a:t>Module</a:t>
            </a:r>
          </a:p>
          <a:p>
            <a:pPr marL="342900" indent="-342900">
              <a:lnSpc>
                <a:spcPct val="150000"/>
              </a:lnSpc>
              <a:buFont typeface="Wingdings" panose="05000000000000000000" pitchFamily="2" charset="2"/>
              <a:buChar char="Ø"/>
            </a:pPr>
            <a:r>
              <a:rPr lang="en-IN" sz="2000" dirty="0" err="1">
                <a:latin typeface="Times New Roman"/>
                <a:ea typeface="+mn-lt"/>
                <a:cs typeface="+mn-lt"/>
              </a:rPr>
              <a:t>getWeatherCondition</a:t>
            </a:r>
            <a:r>
              <a:rPr lang="en-IN" sz="2000" dirty="0">
                <a:latin typeface="Times New Roman"/>
                <a:ea typeface="+mn-lt"/>
                <a:cs typeface="+mn-lt"/>
              </a:rPr>
              <a:t> </a:t>
            </a:r>
            <a:r>
              <a:rPr lang="en-IN" sz="2000" dirty="0">
                <a:latin typeface="Times New Roman"/>
                <a:cs typeface="Times New Roman"/>
              </a:rPr>
              <a:t>Module</a:t>
            </a:r>
          </a:p>
          <a:p>
            <a:pPr marL="342900" indent="-342900">
              <a:lnSpc>
                <a:spcPct val="150000"/>
              </a:lnSpc>
              <a:buFont typeface="Wingdings" panose="05000000000000000000" pitchFamily="2" charset="2"/>
              <a:buChar char="Ø"/>
            </a:pPr>
            <a:r>
              <a:rPr lang="en-IN" sz="2000" err="1">
                <a:latin typeface="Times New Roman"/>
                <a:ea typeface="+mn-lt"/>
                <a:cs typeface="+mn-lt"/>
              </a:rPr>
              <a:t>getHumidity</a:t>
            </a:r>
            <a:r>
              <a:rPr lang="en-IN" sz="2000" dirty="0">
                <a:latin typeface="Times New Roman"/>
                <a:cs typeface="Times New Roman"/>
              </a:rPr>
              <a:t> Module</a:t>
            </a:r>
          </a:p>
          <a:p>
            <a:pPr marL="342900" indent="-342900">
              <a:lnSpc>
                <a:spcPct val="150000"/>
              </a:lnSpc>
              <a:buFont typeface="Wingdings" panose="05000000000000000000" pitchFamily="2" charset="2"/>
              <a:buChar char="Ø"/>
            </a:pPr>
            <a:r>
              <a:rPr lang="en-IN" sz="2000" dirty="0" err="1">
                <a:latin typeface="Times New Roman"/>
                <a:ea typeface="+mn-lt"/>
                <a:cs typeface="+mn-lt"/>
              </a:rPr>
              <a:t>DisplayWeather</a:t>
            </a:r>
            <a:r>
              <a:rPr lang="en-IN" sz="2000" dirty="0">
                <a:latin typeface="Times New Roman"/>
                <a:ea typeface="+mn-lt"/>
                <a:cs typeface="+mn-lt"/>
              </a:rPr>
              <a:t> Module</a:t>
            </a:r>
            <a:endParaRPr lang="en-IN" sz="2000" dirty="0" err="1">
              <a:latin typeface="Times New Roman"/>
              <a:cs typeface="Times New Roman"/>
            </a:endParaRPr>
          </a:p>
          <a:p>
            <a:pPr marL="342900" indent="-342900">
              <a:lnSpc>
                <a:spcPct val="150000"/>
              </a:lnSpc>
              <a:buFont typeface="Wingdings" panose="05000000000000000000" pitchFamily="2" charset="2"/>
              <a:buChar char="Ø"/>
            </a:pPr>
            <a:r>
              <a:rPr lang="en-IN" sz="2000" dirty="0">
                <a:latin typeface="Times New Roman"/>
                <a:cs typeface="Times New Roman"/>
              </a:rPr>
              <a:t>User Interface Module</a:t>
            </a:r>
          </a:p>
          <a:p>
            <a:endParaRPr lang="en-IN">
              <a:latin typeface="Times New Roman" pitchFamily="18" charset="0"/>
              <a:cs typeface="Times New Roman" pitchFamily="18" charset="0"/>
            </a:endParaRPr>
          </a:p>
        </p:txBody>
      </p:sp>
    </p:spTree>
    <p:extLst>
      <p:ext uri="{BB962C8B-B14F-4D97-AF65-F5344CB8AC3E}">
        <p14:creationId xmlns:p14="http://schemas.microsoft.com/office/powerpoint/2010/main" val="3538875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a:solidFill>
                  <a:schemeClr val="tx1"/>
                </a:solidFill>
                <a:latin typeface="Times New Roman" pitchFamily="18" charset="0"/>
                <a:cs typeface="Times New Roman" pitchFamily="18" charset="0"/>
              </a:rPr>
              <a:t>Module Description</a:t>
            </a:r>
            <a:endParaRPr lang="en-US" b="1">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sp>
        <p:nvSpPr>
          <p:cNvPr id="5" name="Content Placeholder 4"/>
          <p:cNvSpPr>
            <a:spLocks noGrp="1"/>
          </p:cNvSpPr>
          <p:nvPr>
            <p:ph sz="quarter" idx="1"/>
          </p:nvPr>
        </p:nvSpPr>
        <p:spPr/>
        <p:txBody>
          <a:bodyPr vert="horz" lIns="91440" tIns="45720" rIns="91440" bIns="45720" anchor="t">
            <a:normAutofit/>
          </a:bodyPr>
          <a:lstStyle/>
          <a:p>
            <a:pPr algn="just"/>
            <a:r>
              <a:rPr lang="en-IN" sz="2000" b="1" dirty="0">
                <a:latin typeface="Times New Roman"/>
                <a:ea typeface="+mn-lt"/>
                <a:cs typeface="+mn-lt"/>
              </a:rPr>
              <a:t>Temperature Generator (</a:t>
            </a:r>
            <a:r>
              <a:rPr lang="en-IN" sz="2000" b="1" dirty="0" err="1">
                <a:latin typeface="Times New Roman"/>
                <a:cs typeface="Times New Roman"/>
              </a:rPr>
              <a:t>getTemperature</a:t>
            </a:r>
            <a:r>
              <a:rPr lang="en-IN" sz="2000" b="1" dirty="0">
                <a:latin typeface="Times New Roman"/>
                <a:ea typeface="+mn-lt"/>
                <a:cs typeface="+mn-lt"/>
              </a:rPr>
              <a:t>)</a:t>
            </a:r>
            <a:r>
              <a:rPr lang="en-IN" sz="2000" dirty="0">
                <a:latin typeface="Times New Roman"/>
                <a:ea typeface="+mn-lt"/>
                <a:cs typeface="+mn-lt"/>
              </a:rPr>
              <a:t>:</a:t>
            </a:r>
            <a:endParaRPr lang="en-US" sz="2000" dirty="0">
              <a:latin typeface="Times New Roman"/>
              <a:cs typeface="Times New Roman"/>
            </a:endParaRPr>
          </a:p>
          <a:p>
            <a:pPr marL="0" indent="0" algn="just">
              <a:buNone/>
            </a:pPr>
            <a:r>
              <a:rPr lang="en-IN" sz="2000" dirty="0">
                <a:latin typeface="Times New Roman"/>
                <a:ea typeface="+mn-lt"/>
                <a:cs typeface="+mn-lt"/>
              </a:rPr>
              <a:t>Generates random temperatures ranging from -10°C to 40°C using </a:t>
            </a:r>
            <a:r>
              <a:rPr lang="en-IN" sz="2000" dirty="0">
                <a:latin typeface="Times New Roman"/>
                <a:cs typeface="Times New Roman"/>
              </a:rPr>
              <a:t>       Random</a:t>
            </a:r>
            <a:r>
              <a:rPr lang="en-IN" sz="2000" dirty="0">
                <a:latin typeface="Times New Roman"/>
                <a:ea typeface="+mn-lt"/>
                <a:cs typeface="+mn-lt"/>
              </a:rPr>
              <a:t> class.</a:t>
            </a:r>
          </a:p>
          <a:p>
            <a:pPr marL="0" indent="0" algn="just">
              <a:buNone/>
            </a:pPr>
            <a:r>
              <a:rPr lang="en-IN" sz="2000" dirty="0">
                <a:latin typeface="Times New Roman"/>
                <a:ea typeface="+mn-lt"/>
                <a:cs typeface="+mn-lt"/>
              </a:rPr>
              <a:t>Provides dynamic weather variability for the simulation.</a:t>
            </a:r>
          </a:p>
          <a:p>
            <a:pPr algn="just"/>
            <a:r>
              <a:rPr lang="en-IN" sz="2000" b="1" dirty="0">
                <a:latin typeface="Times New Roman"/>
                <a:ea typeface="+mn-lt"/>
                <a:cs typeface="+mn-lt"/>
              </a:rPr>
              <a:t>Weather Condition Generator (</a:t>
            </a:r>
            <a:r>
              <a:rPr lang="en-IN" sz="2000" b="1" err="1">
                <a:latin typeface="Times New Roman"/>
                <a:cs typeface="Times New Roman"/>
              </a:rPr>
              <a:t>getWeatherCondition</a:t>
            </a:r>
            <a:r>
              <a:rPr lang="en-IN" sz="2000" b="1" dirty="0">
                <a:latin typeface="Times New Roman"/>
                <a:ea typeface="+mn-lt"/>
                <a:cs typeface="+mn-lt"/>
              </a:rPr>
              <a:t>)</a:t>
            </a:r>
            <a:r>
              <a:rPr lang="en-IN" sz="2000" dirty="0">
                <a:latin typeface="Times New Roman"/>
                <a:ea typeface="+mn-lt"/>
                <a:cs typeface="+mn-lt"/>
              </a:rPr>
              <a:t>:</a:t>
            </a:r>
            <a:endParaRPr lang="en-IN" sz="2000">
              <a:latin typeface="Times New Roman"/>
              <a:cs typeface="Times New Roman"/>
            </a:endParaRPr>
          </a:p>
          <a:p>
            <a:pPr marL="0" indent="0" algn="just">
              <a:buNone/>
            </a:pPr>
            <a:r>
              <a:rPr lang="en-IN" sz="2000" dirty="0">
                <a:latin typeface="Times New Roman"/>
                <a:ea typeface="+mn-lt"/>
                <a:cs typeface="+mn-lt"/>
              </a:rPr>
              <a:t>Randomly selects a weather condition from predefined options (e.g., Sunny, Rainy, Snowy).</a:t>
            </a:r>
            <a:endParaRPr lang="en-US" sz="2000">
              <a:latin typeface="Times New Roman"/>
              <a:cs typeface="Times New Roman"/>
            </a:endParaRPr>
          </a:p>
          <a:p>
            <a:pPr marL="0" indent="0" algn="just">
              <a:buNone/>
            </a:pPr>
            <a:r>
              <a:rPr lang="en-IN" sz="2000" dirty="0">
                <a:latin typeface="Times New Roman"/>
                <a:ea typeface="+mn-lt"/>
                <a:cs typeface="+mn-lt"/>
              </a:rPr>
              <a:t>Simulates realistic weather diversity using an array of conditions</a:t>
            </a:r>
            <a:endParaRPr lang="en-US" sz="2000">
              <a:latin typeface="Times New Roman"/>
              <a:cs typeface="Times New Roman"/>
            </a:endParaRPr>
          </a:p>
          <a:p>
            <a:pPr algn="just"/>
            <a:endParaRPr lang="en-IN" sz="2000" b="1" dirty="0">
              <a:latin typeface="Times New Roman"/>
              <a:cs typeface="Times New Roman"/>
            </a:endParaRPr>
          </a:p>
          <a:p>
            <a:pPr marL="0" indent="0">
              <a:buNone/>
            </a:pPr>
            <a:endParaRPr lang="en-US" dirty="0">
              <a:latin typeface="Gill Sans MT"/>
              <a:cs typeface="Times New Roman"/>
            </a:endParaRPr>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2556648" y="4767263"/>
            <a:ext cx="4385400" cy="376237"/>
          </a:xfrm>
        </p:spPr>
        <p:txBody>
          <a:bodyPr/>
          <a:lstStyle/>
          <a:p>
            <a:pPr>
              <a:defRPr/>
            </a:pPr>
            <a:r>
              <a:rPr lang="en-US" sz="1200" dirty="0">
                <a:latin typeface="Times New Roman" pitchFamily="18" charset="0"/>
                <a:cs typeface="Times New Roman" pitchFamily="18" charset="0"/>
              </a:rPr>
              <a:t>CGB1201 – JAVA PROGRAMMING –FINAL PROJECT REVIEW  </a:t>
            </a:r>
          </a:p>
          <a:p>
            <a:pPr>
              <a:defRPr/>
            </a:pPr>
            <a:r>
              <a:rPr lang="en-US" sz="1200" dirty="0">
                <a:latin typeface="Times New Roman" pitchFamily="18" charset="0"/>
                <a:cs typeface="Times New Roman"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a:solidFill>
                  <a:schemeClr val="tx1"/>
                </a:solidFill>
                <a:latin typeface="Times New Roman" pitchFamily="18" charset="0"/>
                <a:cs typeface="Times New Roman" pitchFamily="18" charset="0"/>
              </a:rPr>
              <a:t>Module Description (Cont..)</a:t>
            </a:r>
            <a:endParaRPr lang="en-US" b="1">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sp>
        <p:nvSpPr>
          <p:cNvPr id="5" name="Content Placeholder 4"/>
          <p:cNvSpPr>
            <a:spLocks noGrp="1"/>
          </p:cNvSpPr>
          <p:nvPr>
            <p:ph sz="quarter" idx="1"/>
          </p:nvPr>
        </p:nvSpPr>
        <p:spPr/>
        <p:txBody>
          <a:bodyPr vert="horz" lIns="91440" tIns="45720" rIns="91440" bIns="45720" anchor="t">
            <a:normAutofit fontScale="92500" lnSpcReduction="10000"/>
          </a:bodyPr>
          <a:lstStyle/>
          <a:p>
            <a:pPr algn="just"/>
            <a:r>
              <a:rPr lang="en-IN" sz="2000" b="1" dirty="0">
                <a:latin typeface="Times New Roman"/>
                <a:ea typeface="+mn-lt"/>
                <a:cs typeface="+mn-lt"/>
              </a:rPr>
              <a:t>Humidity Generator (</a:t>
            </a:r>
            <a:r>
              <a:rPr lang="en-IN" sz="2000" b="1" err="1">
                <a:latin typeface="Times New Roman"/>
                <a:cs typeface="Times New Roman"/>
              </a:rPr>
              <a:t>getHumidity</a:t>
            </a:r>
            <a:r>
              <a:rPr lang="en-IN" sz="2000" b="1" dirty="0">
                <a:latin typeface="Times New Roman"/>
                <a:ea typeface="+mn-lt"/>
                <a:cs typeface="+mn-lt"/>
              </a:rPr>
              <a:t>)</a:t>
            </a:r>
            <a:r>
              <a:rPr lang="en-IN" sz="2000" dirty="0">
                <a:latin typeface="Times New Roman"/>
                <a:ea typeface="+mn-lt"/>
                <a:cs typeface="+mn-lt"/>
              </a:rPr>
              <a:t>:</a:t>
            </a:r>
            <a:endParaRPr lang="en-IN" sz="2000" b="1" dirty="0">
              <a:latin typeface="Times New Roman"/>
              <a:cs typeface="Times New Roman"/>
            </a:endParaRPr>
          </a:p>
          <a:p>
            <a:pPr marL="0" indent="0" algn="just">
              <a:buNone/>
            </a:pPr>
            <a:r>
              <a:rPr lang="en-IN" sz="2000" dirty="0">
                <a:latin typeface="Times New Roman"/>
                <a:ea typeface="+mn-lt"/>
                <a:cs typeface="+mn-lt"/>
              </a:rPr>
              <a:t>Generates random humidity levels between 20% and 100% to represent different atmospheric conditions.</a:t>
            </a:r>
            <a:endParaRPr lang="en-IN" dirty="0">
              <a:latin typeface="Times New Roman"/>
              <a:cs typeface="Times New Roman"/>
            </a:endParaRPr>
          </a:p>
          <a:p>
            <a:pPr algn="just"/>
            <a:r>
              <a:rPr lang="en-IN" sz="2000" b="1" dirty="0">
                <a:latin typeface="Times New Roman"/>
                <a:ea typeface="+mn-lt"/>
                <a:cs typeface="+mn-lt"/>
              </a:rPr>
              <a:t>Display Weather (</a:t>
            </a:r>
            <a:r>
              <a:rPr lang="en-IN" sz="2000" b="1" err="1">
                <a:latin typeface="Times New Roman"/>
                <a:cs typeface="Times New Roman"/>
              </a:rPr>
              <a:t>displayWeather</a:t>
            </a:r>
            <a:r>
              <a:rPr lang="en-IN" sz="2000" b="1" dirty="0">
                <a:latin typeface="Times New Roman"/>
                <a:ea typeface="+mn-lt"/>
                <a:cs typeface="+mn-lt"/>
              </a:rPr>
              <a:t>)</a:t>
            </a:r>
            <a:r>
              <a:rPr lang="en-IN" sz="2000" dirty="0">
                <a:latin typeface="Times New Roman"/>
                <a:ea typeface="+mn-lt"/>
                <a:cs typeface="+mn-lt"/>
              </a:rPr>
              <a:t>:</a:t>
            </a:r>
            <a:endParaRPr lang="en-IN" dirty="0">
              <a:latin typeface="Times New Roman"/>
              <a:cs typeface="Times New Roman"/>
            </a:endParaRPr>
          </a:p>
          <a:p>
            <a:pPr marL="0" indent="0" algn="just">
              <a:buNone/>
            </a:pPr>
            <a:r>
              <a:rPr lang="en-IN" sz="2000" dirty="0">
                <a:latin typeface="Times New Roman"/>
                <a:ea typeface="+mn-lt"/>
                <a:cs typeface="+mn-lt"/>
              </a:rPr>
              <a:t>Combines data from the generators to display a forecast for the user-specified city.</a:t>
            </a:r>
            <a:endParaRPr lang="en-IN" dirty="0">
              <a:latin typeface="Times New Roman"/>
              <a:cs typeface="Times New Roman"/>
            </a:endParaRPr>
          </a:p>
          <a:p>
            <a:pPr marL="0" indent="0" algn="just">
              <a:buNone/>
            </a:pPr>
            <a:r>
              <a:rPr lang="en-IN" sz="2000" dirty="0">
                <a:latin typeface="Times New Roman"/>
                <a:ea typeface="+mn-lt"/>
                <a:cs typeface="+mn-lt"/>
              </a:rPr>
              <a:t>Formats the output to include city name, temperature, weather condition, and humidity.</a:t>
            </a:r>
            <a:endParaRPr lang="en-IN" dirty="0">
              <a:latin typeface="Times New Roman"/>
              <a:cs typeface="Times New Roman"/>
            </a:endParaRPr>
          </a:p>
          <a:p>
            <a:pPr algn="just"/>
            <a:r>
              <a:rPr lang="en-IN" sz="2000" b="1" dirty="0">
                <a:latin typeface="Times New Roman"/>
                <a:ea typeface="+mn-lt"/>
                <a:cs typeface="+mn-lt"/>
              </a:rPr>
              <a:t>User Interaction</a:t>
            </a:r>
            <a:r>
              <a:rPr lang="en-IN" sz="2000" dirty="0">
                <a:latin typeface="Times New Roman"/>
                <a:ea typeface="+mn-lt"/>
                <a:cs typeface="+mn-lt"/>
              </a:rPr>
              <a:t>:</a:t>
            </a:r>
            <a:endParaRPr lang="en-IN" dirty="0">
              <a:latin typeface="Times New Roman"/>
              <a:cs typeface="Times New Roman"/>
            </a:endParaRPr>
          </a:p>
          <a:p>
            <a:pPr marL="0" indent="0" algn="just">
              <a:buNone/>
            </a:pPr>
            <a:r>
              <a:rPr lang="en-IN" sz="2000" dirty="0">
                <a:latin typeface="Times New Roman"/>
                <a:ea typeface="+mn-lt"/>
                <a:cs typeface="+mn-lt"/>
              </a:rPr>
              <a:t>Accepts city name input from the user via a </a:t>
            </a:r>
            <a:r>
              <a:rPr lang="en-IN" sz="2000" dirty="0">
                <a:latin typeface="Times New Roman"/>
                <a:cs typeface="Times New Roman"/>
              </a:rPr>
              <a:t>Scanner</a:t>
            </a:r>
            <a:r>
              <a:rPr lang="en-IN" sz="2000" dirty="0">
                <a:latin typeface="Times New Roman"/>
                <a:ea typeface="+mn-lt"/>
                <a:cs typeface="+mn-lt"/>
              </a:rPr>
              <a:t> for personalized weather forecasting.</a:t>
            </a:r>
            <a:endParaRPr lang="en-IN" dirty="0">
              <a:latin typeface="Times New Roman"/>
              <a:cs typeface="Times New Roman"/>
            </a:endParaRPr>
          </a:p>
          <a:p>
            <a:pPr marL="0" indent="0" algn="just">
              <a:buNone/>
            </a:pPr>
            <a:r>
              <a:rPr lang="en-IN" sz="2000" dirty="0">
                <a:latin typeface="Times New Roman"/>
                <a:ea typeface="+mn-lt"/>
                <a:cs typeface="+mn-lt"/>
              </a:rPr>
              <a:t>Ensures a dynamic experience as output varies with every execution.</a:t>
            </a:r>
            <a:endParaRPr lang="en-IN" dirty="0">
              <a:latin typeface="Times New Roman"/>
              <a:cs typeface="Times New Roman"/>
            </a:endParaRPr>
          </a:p>
          <a:p>
            <a:pPr algn="just">
              <a:lnSpc>
                <a:spcPct val="150000"/>
              </a:lnSpc>
            </a:pPr>
            <a:endParaRPr lang="en-IN" sz="2000" b="1" dirty="0">
              <a:latin typeface="Times New Roman"/>
              <a:cs typeface="Times New Roman"/>
            </a:endParaRPr>
          </a:p>
        </p:txBody>
      </p:sp>
      <p:sp>
        <p:nvSpPr>
          <p:cNvPr id="7"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2742600" y="4767263"/>
            <a:ext cx="4457400" cy="376237"/>
          </a:xfrm>
        </p:spPr>
        <p:txBody>
          <a:bodyPr/>
          <a:lstStyle/>
          <a:p>
            <a:pPr>
              <a:defRPr/>
            </a:pPr>
            <a:r>
              <a:rPr lang="en-US" sz="1200" dirty="0">
                <a:latin typeface="Times New Roman" pitchFamily="18" charset="0"/>
                <a:cs typeface="Times New Roman" pitchFamily="18" charset="0"/>
              </a:rPr>
              <a:t>CGB1201 – JAVA PROGRAMMING –FINAL PROJECT REVIEW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a:solidFill>
                  <a:schemeClr val="tx1"/>
                </a:solidFill>
                <a:latin typeface="Times New Roman" pitchFamily="18" charset="0"/>
                <a:cs typeface="Times New Roman" pitchFamily="18" charset="0"/>
              </a:rPr>
              <a:t>Results and Discussion</a:t>
            </a:r>
            <a:endParaRPr lang="en-US" b="1">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pic>
        <p:nvPicPr>
          <p:cNvPr id="3" name="Content Placeholder 2" descr="A screenshot of a computer">
            <a:extLst>
              <a:ext uri="{FF2B5EF4-FFF2-40B4-BE49-F238E27FC236}">
                <a16:creationId xmlns:a16="http://schemas.microsoft.com/office/drawing/2014/main" id="{7B4913C2-05AB-4C8D-9FF5-EF83A0A5433C}"/>
              </a:ext>
            </a:extLst>
          </p:cNvPr>
          <p:cNvPicPr>
            <a:picLocks noGrp="1" noChangeAspect="1"/>
          </p:cNvPicPr>
          <p:nvPr>
            <p:ph sz="quarter" idx="1"/>
          </p:nvPr>
        </p:nvPicPr>
        <p:blipFill>
          <a:blip r:embed="rId2"/>
          <a:stretch>
            <a:fillRect/>
          </a:stretch>
        </p:blipFill>
        <p:spPr>
          <a:xfrm>
            <a:off x="2429974" y="1817223"/>
            <a:ext cx="4042263" cy="1904999"/>
          </a:xfrm>
        </p:spPr>
      </p:pic>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2593848" y="4767263"/>
            <a:ext cx="4378200" cy="376237"/>
          </a:xfrm>
        </p:spPr>
        <p:txBody>
          <a:bodyPr/>
          <a:lstStyle/>
          <a:p>
            <a:pPr>
              <a:defRPr/>
            </a:pPr>
            <a:r>
              <a:rPr lang="en-US" sz="1200" dirty="0">
                <a:latin typeface="Times New Roman" pitchFamily="18" charset="0"/>
                <a:cs typeface="Times New Roman" pitchFamily="18" charset="0"/>
              </a:rPr>
              <a:t>CGB1201 – JAVA PROGRAMMING –FINAL PROJECT REVIEW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a:solidFill>
                  <a:schemeClr val="tx1"/>
                </a:solidFill>
                <a:latin typeface="Times New Roman" pitchFamily="18" charset="0"/>
                <a:cs typeface="Times New Roman" pitchFamily="18" charset="0"/>
              </a:rPr>
              <a:t>Conclusion</a:t>
            </a:r>
            <a:endParaRPr lang="en-US" b="1">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sp>
        <p:nvSpPr>
          <p:cNvPr id="5" name="Content Placeholder 4"/>
          <p:cNvSpPr>
            <a:spLocks noGrp="1"/>
          </p:cNvSpPr>
          <p:nvPr>
            <p:ph sz="quarter" idx="1"/>
          </p:nvPr>
        </p:nvSpPr>
        <p:spPr>
          <a:xfrm>
            <a:off x="457200" y="1440180"/>
            <a:ext cx="8229600" cy="2499722"/>
          </a:xfrm>
        </p:spPr>
        <p:txBody>
          <a:bodyPr vert="horz" lIns="91440" tIns="45720" rIns="91440" bIns="45720" anchor="t">
            <a:normAutofit fontScale="92500"/>
          </a:bodyPr>
          <a:lstStyle/>
          <a:p>
            <a:pPr marL="0" indent="0" algn="just">
              <a:lnSpc>
                <a:spcPct val="150000"/>
              </a:lnSpc>
              <a:buNone/>
            </a:pPr>
            <a:r>
              <a:rPr lang="en-US" sz="2400">
                <a:latin typeface="Times New Roman"/>
                <a:cs typeface="Times New Roman"/>
              </a:rPr>
              <a:t> The Weather Forecasting System represents a comprehensive approach to providing accurate and real-time weather data to users and industries. By leveraging modern Java concepts and frameworks, the system is designed to be modular, scalable, and maintainable. </a:t>
            </a:r>
            <a:endParaRPr lang="en-US">
              <a:latin typeface="Times New Roman"/>
              <a:cs typeface="Times New Roman"/>
            </a:endParaRPr>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2707200" y="4767263"/>
            <a:ext cx="4455600" cy="376237"/>
          </a:xfrm>
        </p:spPr>
        <p:txBody>
          <a:bodyPr/>
          <a:lstStyle/>
          <a:p>
            <a:pPr>
              <a:defRPr/>
            </a:pPr>
            <a:r>
              <a:rPr lang="en-US" sz="1200" dirty="0">
                <a:latin typeface="Times New Roman" pitchFamily="18" charset="0"/>
                <a:cs typeface="Times New Roman" pitchFamily="18" charset="0"/>
              </a:rPr>
              <a:t>CGB1201 – JAVA PROGRAMMING –FINAL PROJECT REVIEW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7AE-5B94-C1F2-E1C0-17E77BBFB9DA}"/>
              </a:ext>
            </a:extLst>
          </p:cNvPr>
          <p:cNvSpPr>
            <a:spLocks noGrp="1"/>
          </p:cNvSpPr>
          <p:nvPr>
            <p:ph type="title"/>
          </p:nvPr>
        </p:nvSpPr>
        <p:spPr>
          <a:xfrm>
            <a:off x="970084" y="1776046"/>
            <a:ext cx="7416312" cy="649166"/>
          </a:xfrm>
          <a:solidFill>
            <a:schemeClr val="bg2">
              <a:lumMod val="75000"/>
            </a:schemeClr>
          </a:solidFill>
        </p:spPr>
        <p:txBody>
          <a:bodyPr vert="horz" lIns="91440" tIns="45720" rIns="91440" bIns="45720" anchor="b" anchorCtr="0">
            <a:normAutofit fontScale="90000"/>
          </a:bodyPr>
          <a:lstStyle/>
          <a:p>
            <a:pPr algn="ctr"/>
            <a:r>
              <a:rPr lang="en-IN" sz="4400" b="1" dirty="0">
                <a:solidFill>
                  <a:schemeClr val="tx1"/>
                </a:solidFill>
                <a:latin typeface="Times New Roman"/>
                <a:cs typeface="Times New Roman"/>
              </a:rPr>
              <a:t>THANK YOU </a:t>
            </a:r>
            <a:endParaRPr lang="en-IN" sz="44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DB88336-4666-251E-4707-607718066E56}"/>
              </a:ext>
            </a:extLst>
          </p:cNvPr>
          <p:cNvSpPr>
            <a:spLocks noGrp="1"/>
          </p:cNvSpPr>
          <p:nvPr>
            <p:ph type="sldNum" sz="quarter" idx="12"/>
          </p:nvPr>
        </p:nvSpPr>
        <p:spPr/>
        <p:txBody>
          <a:bodyPr/>
          <a:lstStyle/>
          <a:p>
            <a:pPr>
              <a:defRPr/>
            </a:pPr>
            <a:fld id="{4CE540F1-D866-4735-9E65-A1952EADD02D}" type="slidenum">
              <a:rPr lang="en-US" altLang="en-US" smtClean="0"/>
              <a:pPr>
                <a:defRPr/>
              </a:pPr>
              <a:t>15</a:t>
            </a:fld>
            <a:endParaRPr lang="en-US" altLang="en-US"/>
          </a:p>
        </p:txBody>
      </p:sp>
      <p:sp>
        <p:nvSpPr>
          <p:cNvPr id="6" name="Title 1">
            <a:extLst>
              <a:ext uri="{FF2B5EF4-FFF2-40B4-BE49-F238E27FC236}">
                <a16:creationId xmlns:a16="http://schemas.microsoft.com/office/drawing/2014/main" id="{C622646B-3CDF-929A-2318-D91165119579}"/>
              </a:ext>
            </a:extLst>
          </p:cNvPr>
          <p:cNvSpPr txBox="1">
            <a:spLocks/>
          </p:cNvSpPr>
          <p:nvPr/>
        </p:nvSpPr>
        <p:spPr>
          <a:xfrm>
            <a:off x="9136672" y="2099871"/>
            <a:ext cx="7328" cy="1078105"/>
          </a:xfrm>
          <a:prstGeom prst="rect">
            <a:avLst/>
          </a:prstGeom>
          <a:solidFill>
            <a:schemeClr val="accent3">
              <a:lumMod val="40000"/>
              <a:lumOff val="60000"/>
            </a:schemeClr>
          </a:solidFill>
        </p:spPr>
        <p:txBody>
          <a:bodyPr lIns="91440" tIns="45720" rIns="91440" bIns="45720" anchor="t">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IN" sz="3600" b="1" dirty="0">
                <a:solidFill>
                  <a:schemeClr val="tx1"/>
                </a:solidFill>
                <a:latin typeface="Times New Roman"/>
                <a:cs typeface="Times New Roman"/>
              </a:rPr>
              <a:t> </a:t>
            </a:r>
            <a:endParaRPr lang="en-IN" sz="3600" dirty="0">
              <a:solidFill>
                <a:schemeClr val="tx1"/>
              </a:solidFill>
              <a:latin typeface="Bookman Old Style"/>
              <a:cs typeface="Times New Roman"/>
            </a:endParaRPr>
          </a:p>
        </p:txBody>
      </p:sp>
      <p:sp>
        <p:nvSpPr>
          <p:cNvPr id="8"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2593848" y="4767263"/>
            <a:ext cx="4568952" cy="376237"/>
          </a:xfrm>
        </p:spPr>
        <p:txBody>
          <a:bodyPr/>
          <a:lstStyle/>
          <a:p>
            <a:pPr>
              <a:defRPr/>
            </a:pPr>
            <a:r>
              <a:rPr lang="en-US" sz="1200" dirty="0">
                <a:latin typeface="Times New Roman" pitchFamily="18" charset="0"/>
                <a:cs typeface="Times New Roman" pitchFamily="18" charset="0"/>
              </a:rPr>
              <a:t>CGB1201 – JAVA PROGRAMMING –FINAL PROJECT REVIEW  </a:t>
            </a:r>
          </a:p>
        </p:txBody>
      </p:sp>
    </p:spTree>
    <p:extLst>
      <p:ext uri="{BB962C8B-B14F-4D97-AF65-F5344CB8AC3E}">
        <p14:creationId xmlns:p14="http://schemas.microsoft.com/office/powerpoint/2010/main" val="428113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E05917E-1459-9543-BDC1-EB6757DCCC2B}"/>
              </a:ext>
            </a:extLst>
          </p:cNvPr>
          <p:cNvSpPr>
            <a:spLocks noGrp="1"/>
          </p:cNvSpPr>
          <p:nvPr>
            <p:ph type="title"/>
          </p:nvPr>
        </p:nvSpPr>
        <p:spPr>
          <a:solidFill>
            <a:schemeClr val="bg2">
              <a:lumMod val="75000"/>
            </a:schemeClr>
          </a:solidFill>
        </p:spPr>
        <p:txBody>
          <a:bodyPr>
            <a:normAutofit/>
          </a:bodyPr>
          <a:lstStyle/>
          <a:p>
            <a:pPr algn="ctr"/>
            <a:r>
              <a:rPr lang="en-IN" b="1">
                <a:solidFill>
                  <a:schemeClr val="tx1"/>
                </a:solidFill>
                <a:latin typeface="Times New Roman" pitchFamily="18" charset="0"/>
                <a:cs typeface="Times New Roman" pitchFamily="18" charset="0"/>
              </a:rPr>
              <a:t>Title of the Project</a:t>
            </a:r>
            <a:endParaRPr lang="en-IN" sz="4000" b="1">
              <a:solidFill>
                <a:schemeClr val="tx1"/>
              </a:solidFill>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A59926A3-D6DE-BF77-88C6-09EA205A58DB}"/>
              </a:ext>
            </a:extLst>
          </p:cNvPr>
          <p:cNvSpPr>
            <a:spLocks noGrp="1"/>
          </p:cNvSpPr>
          <p:nvPr>
            <p:ph type="ftr" sz="quarter" idx="11"/>
          </p:nvPr>
        </p:nvSpPr>
        <p:spPr>
          <a:xfrm>
            <a:off x="2438400" y="4767263"/>
            <a:ext cx="4480800" cy="376237"/>
          </a:xfrm>
        </p:spPr>
        <p:txBody>
          <a:bodyPr/>
          <a:lstStyle/>
          <a:p>
            <a:pPr>
              <a:defRPr/>
            </a:pPr>
            <a:r>
              <a:rPr lang="en-US" sz="1200" dirty="0">
                <a:latin typeface="Times New Roman" pitchFamily="18" charset="0"/>
                <a:cs typeface="Times New Roman" pitchFamily="18" charset="0"/>
              </a:rPr>
              <a:t>CGB1201 – JAVA PROGRAMMING –FINAL PROJECT REVIEW  </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6"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799641" y="2305051"/>
            <a:ext cx="8229600" cy="685800"/>
          </a:xfrm>
        </p:spPr>
        <p:txBody>
          <a:bodyPr vert="horz" lIns="91440" tIns="45720" rIns="91440" bIns="45720" anchor="t">
            <a:normAutofit/>
          </a:bodyPr>
          <a:lstStyle/>
          <a:p>
            <a:pPr marL="0" indent="0">
              <a:buNone/>
            </a:pPr>
            <a:r>
              <a:rPr lang="en-IN" sz="2800" b="1">
                <a:solidFill>
                  <a:schemeClr val="accent1"/>
                </a:solidFill>
                <a:latin typeface="Algerian"/>
              </a:rPr>
              <a:t>     </a:t>
            </a:r>
            <a:r>
              <a:rPr lang="en-IN" sz="2800" b="1">
                <a:solidFill>
                  <a:schemeClr val="accent1"/>
                </a:solidFill>
                <a:latin typeface="Times New Roman"/>
                <a:cs typeface="Times New Roman"/>
              </a:rPr>
              <a:t>   </a:t>
            </a:r>
            <a:r>
              <a:rPr lang="en-IN" sz="2800" b="1">
                <a:latin typeface="Times New Roman"/>
                <a:cs typeface="Times New Roman"/>
              </a:rPr>
              <a:t>WEATHER FORECASTING SYSTEM</a:t>
            </a:r>
          </a:p>
          <a:p>
            <a:endParaRPr lang="en-IN">
              <a:latin typeface="Times New Roman" pitchFamily="18" charset="0"/>
              <a:cs typeface="Times New Roman" pitchFamily="18" charset="0"/>
            </a:endParaRPr>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a:p>
        </p:txBody>
      </p:sp>
    </p:spTree>
    <p:extLst>
      <p:ext uri="{BB962C8B-B14F-4D97-AF65-F5344CB8AC3E}">
        <p14:creationId xmlns:p14="http://schemas.microsoft.com/office/powerpoint/2010/main" val="425515778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552-9064-2022-2FE6-8CF056A213C6}"/>
              </a:ext>
            </a:extLst>
          </p:cNvPr>
          <p:cNvSpPr>
            <a:spLocks noGrp="1"/>
          </p:cNvSpPr>
          <p:nvPr>
            <p:ph type="title"/>
          </p:nvPr>
        </p:nvSpPr>
        <p:spPr>
          <a:xfrm>
            <a:off x="457200" y="209550"/>
            <a:ext cx="8229600" cy="609600"/>
          </a:xfrm>
          <a:solidFill>
            <a:schemeClr val="bg2">
              <a:lumMod val="75000"/>
            </a:schemeClr>
          </a:solidFill>
        </p:spPr>
        <p:txBody>
          <a:bodyPr>
            <a:normAutofit/>
          </a:bodyPr>
          <a:lstStyle/>
          <a:p>
            <a:pPr algn="ctr"/>
            <a:r>
              <a:rPr lang="en-IN" b="1">
                <a:solidFill>
                  <a:schemeClr val="tx1"/>
                </a:solidFill>
                <a:latin typeface="Times New Roman" pitchFamily="18" charset="0"/>
                <a:cs typeface="Times New Roman" pitchFamily="18" charset="0"/>
              </a:rPr>
              <a:t>Abstract</a:t>
            </a:r>
            <a:r>
              <a:rPr lang="en-IN">
                <a:solidFill>
                  <a:schemeClr val="tx1"/>
                </a:solidFill>
                <a:latin typeface="Times New Roman" pitchFamily="18" charset="0"/>
                <a:cs typeface="Times New Roman" pitchFamily="18" charset="0"/>
              </a:rPr>
              <a:t> </a:t>
            </a:r>
            <a:endParaRPr lang="en-IN" sz="400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9F403579-F0D1-E1A9-9626-90D255E99861}"/>
              </a:ext>
            </a:extLst>
          </p:cNvPr>
          <p:cNvSpPr>
            <a:spLocks noGrp="1"/>
          </p:cNvSpPr>
          <p:nvPr>
            <p:ph type="ftr" sz="quarter" idx="11"/>
          </p:nvPr>
        </p:nvSpPr>
        <p:spPr>
          <a:xfrm>
            <a:off x="2514600" y="4781663"/>
            <a:ext cx="4433400" cy="376237"/>
          </a:xfrm>
        </p:spPr>
        <p:txBody>
          <a:bodyPr/>
          <a:lstStyle/>
          <a:p>
            <a:pPr>
              <a:defRPr/>
            </a:pPr>
            <a:r>
              <a:rPr lang="en-US" sz="1200" dirty="0">
                <a:latin typeface="Times New Roman" pitchFamily="18" charset="0"/>
                <a:cs typeface="Times New Roman" pitchFamily="18" charset="0"/>
              </a:rPr>
              <a:t>CGB1201 – JAVA PROGRAMMING –FINAL PROJECT REVIEW  </a:t>
            </a:r>
          </a:p>
        </p:txBody>
      </p:sp>
      <p:sp>
        <p:nvSpPr>
          <p:cNvPr id="6" name="Slide Number Placeholder 5">
            <a:extLst>
              <a:ext uri="{FF2B5EF4-FFF2-40B4-BE49-F238E27FC236}">
                <a16:creationId xmlns:a16="http://schemas.microsoft.com/office/drawing/2014/main"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
        <p:nvSpPr>
          <p:cNvPr id="3"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496344" y="1469693"/>
            <a:ext cx="8229600" cy="2448272"/>
          </a:xfrm>
        </p:spPr>
        <p:txBody>
          <a:bodyPr vert="horz" lIns="91440" tIns="45720" rIns="91440" bIns="45720" anchor="t">
            <a:normAutofit lnSpcReduction="10000"/>
          </a:bodyPr>
          <a:lstStyle/>
          <a:p>
            <a:pPr marL="0" indent="0" algn="just">
              <a:lnSpc>
                <a:spcPct val="150000"/>
              </a:lnSpc>
              <a:buNone/>
            </a:pPr>
            <a:r>
              <a:rPr lang="en-US" sz="2000">
                <a:latin typeface="Times New Roman"/>
                <a:cs typeface="Times New Roman"/>
              </a:rPr>
              <a:t>The Weather Forecasting System is a comprehensive application designed to provide accurate and real-time weather predictions for users across various locations. Utilizing external weather APIs, the system collects and stores current weather data, enabling users to access current conditions, detailed forecasts, and alerts for severe weather events.</a:t>
            </a:r>
            <a:r>
              <a:rPr lang="en-US" sz="2400">
                <a:latin typeface="Times New Roman"/>
                <a:cs typeface="Times New Roman"/>
              </a:rPr>
              <a:t> </a:t>
            </a:r>
            <a:endParaRPr lang="en-IN" sz="2400">
              <a:latin typeface="Times New Roman"/>
              <a:cs typeface="Times New Roman"/>
            </a:endParaRPr>
          </a:p>
          <a:p>
            <a:endParaRPr lang="en-IN">
              <a:latin typeface="Times New Roman" pitchFamily="18" charset="0"/>
              <a:cs typeface="Times New Roman" pitchFamily="18" charset="0"/>
            </a:endParaRPr>
          </a:p>
        </p:txBody>
      </p:sp>
    </p:spTree>
    <p:extLst>
      <p:ext uri="{BB962C8B-B14F-4D97-AF65-F5344CB8AC3E}">
        <p14:creationId xmlns:p14="http://schemas.microsoft.com/office/powerpoint/2010/main" val="8754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41D2982-5921-8820-6121-B327A76C2313}"/>
              </a:ext>
            </a:extLst>
          </p:cNvPr>
          <p:cNvSpPr>
            <a:spLocks noGrp="1"/>
          </p:cNvSpPr>
          <p:nvPr>
            <p:ph type="title"/>
          </p:nvPr>
        </p:nvSpPr>
        <p:spPr>
          <a:xfrm>
            <a:off x="685800" y="171450"/>
            <a:ext cx="8001000" cy="495300"/>
          </a:xfrm>
          <a:solidFill>
            <a:schemeClr val="bg2">
              <a:lumMod val="75000"/>
            </a:schemeClr>
          </a:solidFill>
        </p:spPr>
        <p:txBody>
          <a:bodyPr>
            <a:noAutofit/>
          </a:bodyPr>
          <a:lstStyle/>
          <a:p>
            <a:pPr algn="ctr"/>
            <a:r>
              <a:rPr lang="en-IN" b="1">
                <a:solidFill>
                  <a:schemeClr val="tx1"/>
                </a:solidFill>
                <a:latin typeface="Times New Roman" pitchFamily="18" charset="0"/>
                <a:cs typeface="Times New Roman" pitchFamily="18" charset="0"/>
              </a:rPr>
              <a:t>Abstract with CO/PO Mapping</a:t>
            </a:r>
            <a:endParaRPr lang="en-IN" sz="4000" b="1">
              <a:solidFill>
                <a:schemeClr val="tx1"/>
              </a:solidFill>
              <a:latin typeface="Times New Roman" pitchFamily="18" charset="0"/>
              <a:cs typeface="Times New Roman" pitchFamily="18" charset="0"/>
            </a:endParaRPr>
          </a:p>
        </p:txBody>
      </p:sp>
      <p:sp>
        <p:nvSpPr>
          <p:cNvPr id="6" name="Footer Placeholder 5">
            <a:extLst>
              <a:ext uri="{FF2B5EF4-FFF2-40B4-BE49-F238E27FC236}">
                <a16:creationId xmlns:a16="http://schemas.microsoft.com/office/drawing/2014/main" id="{0DFA7D47-ED00-F80D-DBCB-FE3C2E8CD979}"/>
              </a:ext>
            </a:extLst>
          </p:cNvPr>
          <p:cNvSpPr>
            <a:spLocks noGrp="1"/>
          </p:cNvSpPr>
          <p:nvPr>
            <p:ph type="ftr" sz="quarter" idx="11"/>
          </p:nvPr>
        </p:nvSpPr>
        <p:spPr>
          <a:xfrm>
            <a:off x="2477541" y="4767263"/>
            <a:ext cx="4416600" cy="376237"/>
          </a:xfrm>
        </p:spPr>
        <p:txBody>
          <a:bodyPr/>
          <a:lstStyle/>
          <a:p>
            <a:pPr>
              <a:defRPr/>
            </a:pPr>
            <a:r>
              <a:rPr lang="en-US" sz="1200" dirty="0">
                <a:latin typeface="Times New Roman" pitchFamily="18" charset="0"/>
                <a:cs typeface="Times New Roman" pitchFamily="18" charset="0"/>
              </a:rPr>
              <a:t>CGB1201 – JAVA PROGRAMMING –FINAL PROJECT REVIEW  </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4</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a:p>
        </p:txBody>
      </p:sp>
      <p:graphicFrame>
        <p:nvGraphicFramePr>
          <p:cNvPr id="3" name="Table 2"/>
          <p:cNvGraphicFramePr>
            <a:graphicFrameLocks noGrp="1"/>
          </p:cNvGraphicFramePr>
          <p:nvPr>
            <p:extLst>
              <p:ext uri="{D42A27DB-BD31-4B8C-83A1-F6EECF244321}">
                <p14:modId xmlns:p14="http://schemas.microsoft.com/office/powerpoint/2010/main" val="2392087758"/>
              </p:ext>
            </p:extLst>
          </p:nvPr>
        </p:nvGraphicFramePr>
        <p:xfrm>
          <a:off x="685800" y="1000800"/>
          <a:ext cx="8186841" cy="3335457"/>
        </p:xfrm>
        <a:graphic>
          <a:graphicData uri="http://schemas.openxmlformats.org/drawingml/2006/table">
            <a:tbl>
              <a:tblPr firstRow="1" bandRow="1">
                <a:tableStyleId>{5C22544A-7EE6-4342-B048-85BDC9FD1C3A}</a:tableStyleId>
              </a:tblPr>
              <a:tblGrid>
                <a:gridCol w="5738440">
                  <a:extLst>
                    <a:ext uri="{9D8B030D-6E8A-4147-A177-3AD203B41FA5}">
                      <a16:colId xmlns:a16="http://schemas.microsoft.com/office/drawing/2014/main" val="20000"/>
                    </a:ext>
                  </a:extLst>
                </a:gridCol>
                <a:gridCol w="841638">
                  <a:extLst>
                    <a:ext uri="{9D8B030D-6E8A-4147-A177-3AD203B41FA5}">
                      <a16:colId xmlns:a16="http://schemas.microsoft.com/office/drawing/2014/main" val="20001"/>
                    </a:ext>
                  </a:extLst>
                </a:gridCol>
                <a:gridCol w="918150">
                  <a:extLst>
                    <a:ext uri="{9D8B030D-6E8A-4147-A177-3AD203B41FA5}">
                      <a16:colId xmlns:a16="http://schemas.microsoft.com/office/drawing/2014/main" val="20002"/>
                    </a:ext>
                  </a:extLst>
                </a:gridCol>
                <a:gridCol w="688613">
                  <a:extLst>
                    <a:ext uri="{9D8B030D-6E8A-4147-A177-3AD203B41FA5}">
                      <a16:colId xmlns:a16="http://schemas.microsoft.com/office/drawing/2014/main" val="20003"/>
                    </a:ext>
                  </a:extLst>
                </a:gridCol>
              </a:tblGrid>
              <a:tr h="451869">
                <a:tc>
                  <a:txBody>
                    <a:bodyPr/>
                    <a:lstStyle/>
                    <a:p>
                      <a:pPr algn="ctr"/>
                      <a:r>
                        <a:rPr lang="en-US" sz="1800" dirty="0">
                          <a:solidFill>
                            <a:schemeClr val="tx1"/>
                          </a:solidFill>
                          <a:latin typeface="Times New Roman"/>
                          <a:cs typeface="Times New Roman"/>
                        </a:rPr>
                        <a:t>Abstract</a:t>
                      </a:r>
                    </a:p>
                  </a:txBody>
                  <a:tcPr>
                    <a:solidFill>
                      <a:schemeClr val="bg2"/>
                    </a:solidFill>
                  </a:tcPr>
                </a:tc>
                <a:tc>
                  <a:txBody>
                    <a:bodyPr/>
                    <a:lstStyle/>
                    <a:p>
                      <a:pPr algn="ctr"/>
                      <a:r>
                        <a:rPr lang="en-US" sz="1800" dirty="0">
                          <a:solidFill>
                            <a:schemeClr val="tx1"/>
                          </a:solidFill>
                          <a:latin typeface="Times New Roman"/>
                          <a:cs typeface="Times New Roman"/>
                        </a:rPr>
                        <a:t>CO</a:t>
                      </a:r>
                    </a:p>
                  </a:txBody>
                  <a:tcPr>
                    <a:solidFill>
                      <a:schemeClr val="bg2"/>
                    </a:solidFill>
                  </a:tcPr>
                </a:tc>
                <a:tc>
                  <a:txBody>
                    <a:bodyPr/>
                    <a:lstStyle/>
                    <a:p>
                      <a:pPr algn="ctr"/>
                      <a:r>
                        <a:rPr lang="en-US" sz="1800" dirty="0">
                          <a:solidFill>
                            <a:schemeClr val="tx1"/>
                          </a:solidFill>
                          <a:latin typeface="Times New Roman"/>
                          <a:cs typeface="Times New Roman"/>
                        </a:rPr>
                        <a:t>POs</a:t>
                      </a:r>
                    </a:p>
                  </a:txBody>
                  <a:tcPr>
                    <a:solidFill>
                      <a:schemeClr val="bg2"/>
                    </a:solidFill>
                  </a:tcPr>
                </a:tc>
                <a:tc>
                  <a:txBody>
                    <a:bodyPr/>
                    <a:lstStyle/>
                    <a:p>
                      <a:pPr algn="ctr"/>
                      <a:r>
                        <a:rPr lang="en-US" sz="1800" dirty="0">
                          <a:solidFill>
                            <a:schemeClr val="tx1"/>
                          </a:solidFill>
                          <a:latin typeface="Times New Roman"/>
                          <a:cs typeface="Times New Roman"/>
                        </a:rPr>
                        <a:t>PSO</a:t>
                      </a:r>
                    </a:p>
                  </a:txBody>
                  <a:tcPr>
                    <a:solidFill>
                      <a:schemeClr val="bg2"/>
                    </a:solidFill>
                  </a:tcPr>
                </a:tc>
                <a:extLst>
                  <a:ext uri="{0D108BD9-81ED-4DB2-BD59-A6C34878D82A}">
                    <a16:rowId xmlns:a16="http://schemas.microsoft.com/office/drawing/2014/main" val="10000"/>
                  </a:ext>
                </a:extLst>
              </a:tr>
              <a:tr h="2883588">
                <a:tc>
                  <a:txBody>
                    <a:bodyPr/>
                    <a:lstStyle/>
                    <a:p>
                      <a:r>
                        <a:rPr lang="en-US" sz="2000" dirty="0">
                          <a:latin typeface="Times New Roman"/>
                          <a:cs typeface="Times New Roman"/>
                        </a:rPr>
                        <a:t>The Weather Forecasting System is a comprehensive application designed to provide accurate and real-time weather predictions for users across various locations. Utilizing external weather APIs, the system collects and stores current weather data, enabling users to access current conditions, detailed forecasts, and alerts for severe weather events.</a:t>
                      </a:r>
                      <a:endParaRPr lang="en-US" sz="2000" dirty="0">
                        <a:solidFill>
                          <a:schemeClr val="tx1"/>
                        </a:solidFill>
                        <a:latin typeface="Times New Roman"/>
                        <a:cs typeface="Times New Roman"/>
                      </a:endParaRPr>
                    </a:p>
                  </a:txBody>
                  <a:tcPr>
                    <a:solidFill>
                      <a:schemeClr val="bg2"/>
                    </a:solidFill>
                  </a:tcPr>
                </a:tc>
                <a:tc>
                  <a:txBody>
                    <a:bodyPr/>
                    <a:lstStyle/>
                    <a:p>
                      <a:r>
                        <a:rPr lang="en-US" sz="1800" dirty="0">
                          <a:solidFill>
                            <a:schemeClr val="tx1"/>
                          </a:solidFill>
                          <a:latin typeface="Times New Roman"/>
                          <a:cs typeface="Times New Roman"/>
                        </a:rPr>
                        <a:t>CO2</a:t>
                      </a:r>
                      <a:endParaRPr lang="en-US" sz="1800" dirty="0">
                        <a:solidFill>
                          <a:schemeClr val="tx1"/>
                        </a:solidFill>
                        <a:latin typeface="Times New Roman" pitchFamily="18" charset="0"/>
                        <a:cs typeface="Times New Roman" pitchFamily="18" charset="0"/>
                      </a:endParaRPr>
                    </a:p>
                  </a:txBody>
                  <a:tcPr>
                    <a:solidFill>
                      <a:schemeClr val="bg2"/>
                    </a:solidFill>
                  </a:tcPr>
                </a:tc>
                <a:tc>
                  <a:txBody>
                    <a:bodyPr/>
                    <a:lstStyle/>
                    <a:p>
                      <a:r>
                        <a:rPr lang="en-US" sz="1800" dirty="0">
                          <a:solidFill>
                            <a:schemeClr val="tx1"/>
                          </a:solidFill>
                          <a:latin typeface="Times New Roman"/>
                          <a:cs typeface="Times New Roman"/>
                        </a:rPr>
                        <a:t>PO2</a:t>
                      </a:r>
                      <a:endParaRPr lang="en-US" sz="1800" dirty="0">
                        <a:solidFill>
                          <a:schemeClr val="tx1"/>
                        </a:solidFill>
                        <a:latin typeface="Times New Roman" pitchFamily="18" charset="0"/>
                        <a:cs typeface="Times New Roman" pitchFamily="18" charset="0"/>
                      </a:endParaRPr>
                    </a:p>
                  </a:txBody>
                  <a:tcPr>
                    <a:solidFill>
                      <a:schemeClr val="bg2"/>
                    </a:solidFill>
                  </a:tcPr>
                </a:tc>
                <a:tc>
                  <a:txBody>
                    <a:bodyPr/>
                    <a:lstStyle/>
                    <a:p>
                      <a:r>
                        <a:rPr lang="en-US" sz="1800" dirty="0">
                          <a:solidFill>
                            <a:schemeClr val="tx1"/>
                          </a:solidFill>
                          <a:latin typeface="Times New Roman" pitchFamily="18" charset="0"/>
                          <a:cs typeface="Times New Roman" pitchFamily="18" charset="0"/>
                        </a:rPr>
                        <a:t>PSO2</a:t>
                      </a:r>
                    </a:p>
                  </a:txBody>
                  <a:tcPr>
                    <a:solidFill>
                      <a:schemeClr val="bg2"/>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6214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4323-5210-80A9-6891-2FD74992CE91}"/>
              </a:ext>
            </a:extLst>
          </p:cNvPr>
          <p:cNvSpPr>
            <a:spLocks noGrp="1"/>
          </p:cNvSpPr>
          <p:nvPr>
            <p:ph type="title"/>
          </p:nvPr>
        </p:nvSpPr>
        <p:spPr>
          <a:xfrm>
            <a:off x="457200" y="285750"/>
            <a:ext cx="8229600" cy="457200"/>
          </a:xfrm>
          <a:solidFill>
            <a:schemeClr val="bg2">
              <a:lumMod val="75000"/>
            </a:schemeClr>
          </a:solidFill>
        </p:spPr>
        <p:txBody>
          <a:bodyPr>
            <a:noAutofit/>
          </a:bodyPr>
          <a:lstStyle/>
          <a:p>
            <a:pPr algn="ctr"/>
            <a:r>
              <a:rPr lang="en-IN" b="1">
                <a:solidFill>
                  <a:schemeClr val="tx1"/>
                </a:solidFill>
                <a:latin typeface="Times New Roman" pitchFamily="18" charset="0"/>
                <a:cs typeface="Times New Roman" pitchFamily="18" charset="0"/>
              </a:rPr>
              <a:t>Introduction</a:t>
            </a:r>
            <a:endParaRPr lang="en-IN" sz="4000" b="1">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CC405221-347E-9CCD-BA88-4C53ECC3746E}"/>
              </a:ext>
            </a:extLst>
          </p:cNvPr>
          <p:cNvSpPr>
            <a:spLocks noGrp="1"/>
          </p:cNvSpPr>
          <p:nvPr>
            <p:ph type="ftr" sz="quarter" idx="11"/>
          </p:nvPr>
        </p:nvSpPr>
        <p:spPr>
          <a:xfrm>
            <a:off x="2376000" y="4767263"/>
            <a:ext cx="4392000" cy="376237"/>
          </a:xfrm>
        </p:spPr>
        <p:txBody>
          <a:bodyPr/>
          <a:lstStyle/>
          <a:p>
            <a:pPr>
              <a:defRPr/>
            </a:pPr>
            <a:r>
              <a:rPr lang="en-US" sz="1200" dirty="0">
                <a:latin typeface="Times New Roman" pitchFamily="18" charset="0"/>
                <a:cs typeface="Times New Roman" pitchFamily="18" charset="0"/>
              </a:rPr>
              <a:t>CGB1201 – JAVA PROGRAMMING –FINAL PROJECT REVIEW  </a:t>
            </a:r>
          </a:p>
        </p:txBody>
      </p:sp>
      <p:sp>
        <p:nvSpPr>
          <p:cNvPr id="6" name="Slide Number Placeholder 5">
            <a:extLst>
              <a:ext uri="{FF2B5EF4-FFF2-40B4-BE49-F238E27FC236}">
                <a16:creationId xmlns:a16="http://schemas.microsoft.com/office/drawing/2014/main"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sp>
        <p:nvSpPr>
          <p:cNvPr id="3" name="Content Placeholder 2">
            <a:extLst>
              <a:ext uri="{FF2B5EF4-FFF2-40B4-BE49-F238E27FC236}">
                <a16:creationId xmlns:a16="http://schemas.microsoft.com/office/drawing/2014/main" id="{5753BF69-1C78-F823-3EFC-69FA8564C97F}"/>
              </a:ext>
            </a:extLst>
          </p:cNvPr>
          <p:cNvSpPr>
            <a:spLocks noGrp="1"/>
          </p:cNvSpPr>
          <p:nvPr>
            <p:ph sz="quarter" idx="1"/>
          </p:nvPr>
        </p:nvSpPr>
        <p:spPr>
          <a:xfrm>
            <a:off x="457200" y="1298009"/>
            <a:ext cx="8229600" cy="3217957"/>
          </a:xfrm>
        </p:spPr>
        <p:txBody>
          <a:bodyPr vert="horz" lIns="91440" tIns="45720" rIns="91440" bIns="45720" anchor="t">
            <a:normAutofit lnSpcReduction="10000"/>
          </a:bodyPr>
          <a:lstStyle/>
          <a:p>
            <a:pPr>
              <a:lnSpc>
                <a:spcPct val="150000"/>
              </a:lnSpc>
            </a:pPr>
            <a:r>
              <a:rPr lang="en-US" sz="2000">
                <a:latin typeface="Times New Roman"/>
                <a:cs typeface="Times New Roman"/>
              </a:rPr>
              <a:t>A </a:t>
            </a:r>
            <a:r>
              <a:rPr lang="en-US" sz="2000" b="1">
                <a:latin typeface="Times New Roman"/>
                <a:cs typeface="Times New Roman"/>
              </a:rPr>
              <a:t>Weather Forecasting System</a:t>
            </a:r>
            <a:r>
              <a:rPr lang="en-US" sz="2000">
                <a:latin typeface="Times New Roman"/>
                <a:cs typeface="Times New Roman"/>
              </a:rPr>
              <a:t> is designed to predict and provide real-time weather information based on data from various sources, such as weather satellites, weather stations, and meteorological services.</a:t>
            </a:r>
            <a:endParaRPr lang="en-US"/>
          </a:p>
          <a:p>
            <a:pPr>
              <a:lnSpc>
                <a:spcPct val="150000"/>
              </a:lnSpc>
            </a:pPr>
            <a:r>
              <a:rPr lang="en-US" sz="2000">
                <a:latin typeface="Times New Roman"/>
                <a:cs typeface="Times New Roman"/>
              </a:rPr>
              <a:t>Weather forecasting systems have become essential tools in various fields, including agriculture, transportation, emergency services, and everyday life. These systems rely on vast amounts of data that are collected through advanced technologies, such as radar, satellites, and weather sensors.</a:t>
            </a:r>
            <a:endParaRPr lang="en-IN" sz="2000">
              <a:latin typeface="Times New Roman"/>
              <a:cs typeface="Times New Roman"/>
            </a:endParaRPr>
          </a:p>
        </p:txBody>
      </p:sp>
    </p:spTree>
    <p:extLst>
      <p:ext uri="{BB962C8B-B14F-4D97-AF65-F5344CB8AC3E}">
        <p14:creationId xmlns:p14="http://schemas.microsoft.com/office/powerpoint/2010/main" val="141469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a:solidFill>
            <a:schemeClr val="bg2">
              <a:lumMod val="75000"/>
            </a:schemeClr>
          </a:solidFill>
        </p:spPr>
        <p:txBody>
          <a:bodyPr>
            <a:normAutofit/>
          </a:bodyPr>
          <a:lstStyle/>
          <a:p>
            <a:pPr algn="ctr"/>
            <a:r>
              <a:rPr lang="en-IN" b="1">
                <a:solidFill>
                  <a:schemeClr val="tx1"/>
                </a:solidFill>
                <a:latin typeface="Times New Roman" pitchFamily="18" charset="0"/>
                <a:cs typeface="Times New Roman" pitchFamily="18" charset="0"/>
              </a:rPr>
              <a:t>Java Programming  - Concepts Used</a:t>
            </a:r>
            <a:endParaRPr lang="en-IN" sz="4000" b="1">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F55EE2C0-12B3-E6E1-5A16-64A0C6634B04}"/>
              </a:ext>
            </a:extLst>
          </p:cNvPr>
          <p:cNvSpPr>
            <a:spLocks noGrp="1"/>
          </p:cNvSpPr>
          <p:nvPr>
            <p:ph type="ftr" sz="quarter" idx="11"/>
          </p:nvPr>
        </p:nvSpPr>
        <p:spPr>
          <a:xfrm>
            <a:off x="2514600" y="4767263"/>
            <a:ext cx="4455000" cy="376237"/>
          </a:xfrm>
        </p:spPr>
        <p:txBody>
          <a:bodyPr/>
          <a:lstStyle/>
          <a:p>
            <a:pPr>
              <a:defRPr/>
            </a:pPr>
            <a:r>
              <a:rPr lang="en-US" sz="1200" dirty="0">
                <a:latin typeface="Times New Roman" pitchFamily="18" charset="0"/>
                <a:cs typeface="Times New Roman" pitchFamily="18" charset="0"/>
              </a:rPr>
              <a:t>CGB1201 – JAVA PROGRAMMING –FINAL PROJECT REVIEW  </a:t>
            </a:r>
          </a:p>
          <a:p>
            <a:pPr>
              <a:defRPr/>
            </a:pPr>
            <a:r>
              <a:rPr lang="en-US" sz="1200" dirty="0">
                <a:latin typeface="Times New Roman" pitchFamily="18" charset="0"/>
                <a:cs typeface="Times New Roman" pitchFamily="18" charset="0"/>
              </a:rPr>
              <a:t> </a:t>
            </a:r>
          </a:p>
        </p:txBody>
      </p:sp>
      <p:sp>
        <p:nvSpPr>
          <p:cNvPr id="6" name="Slide Number Placeholder 5">
            <a:extLst>
              <a:ext uri="{FF2B5EF4-FFF2-40B4-BE49-F238E27FC236}">
                <a16:creationId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sp>
        <p:nvSpPr>
          <p:cNvPr id="3" name="Content Placeholder 2">
            <a:extLst>
              <a:ext uri="{FF2B5EF4-FFF2-40B4-BE49-F238E27FC236}">
                <a16:creationId xmlns:a16="http://schemas.microsoft.com/office/drawing/2014/main" id="{2AC2A75F-B902-2E39-B132-184CA4C15438}"/>
              </a:ext>
            </a:extLst>
          </p:cNvPr>
          <p:cNvSpPr>
            <a:spLocks noGrp="1"/>
          </p:cNvSpPr>
          <p:nvPr>
            <p:ph sz="quarter" idx="1"/>
          </p:nvPr>
        </p:nvSpPr>
        <p:spPr>
          <a:xfrm>
            <a:off x="457200" y="1086633"/>
            <a:ext cx="8362800" cy="3578713"/>
          </a:xfrm>
        </p:spPr>
        <p:txBody>
          <a:bodyPr vert="horz" lIns="91440" tIns="45720" rIns="91440" bIns="45720" anchor="t">
            <a:noAutofit/>
          </a:bodyPr>
          <a:lstStyle/>
          <a:p>
            <a:pPr marL="0" indent="0" algn="just">
              <a:buClr>
                <a:srgbClr val="727CA3"/>
              </a:buClr>
              <a:buNone/>
            </a:pPr>
            <a:r>
              <a:rPr lang="en-IN" sz="2000" b="1" dirty="0">
                <a:latin typeface="Times New Roman"/>
                <a:cs typeface="Times New Roman"/>
              </a:rPr>
              <a:t>Object-Oriented Programming (OOP)</a:t>
            </a:r>
            <a:endParaRPr lang="en-US" sz="2000" dirty="0">
              <a:latin typeface="Times New Roman"/>
              <a:cs typeface="Times New Roman"/>
            </a:endParaRPr>
          </a:p>
          <a:p>
            <a:pPr marL="0" indent="0" algn="just">
              <a:buClr>
                <a:srgbClr val="727CA3"/>
              </a:buClr>
              <a:buNone/>
            </a:pPr>
            <a:r>
              <a:rPr lang="en-IN" sz="2000" b="1" dirty="0">
                <a:solidFill>
                  <a:schemeClr val="accent2"/>
                </a:solidFill>
                <a:latin typeface="Times New Roman"/>
                <a:cs typeface="Times New Roman"/>
              </a:rPr>
              <a:t>          </a:t>
            </a:r>
            <a:r>
              <a:rPr lang="en-IN" sz="2000" dirty="0">
                <a:solidFill>
                  <a:srgbClr val="000000"/>
                </a:solidFill>
                <a:latin typeface="Times New Roman"/>
                <a:cs typeface="Times New Roman"/>
              </a:rPr>
              <a:t>Define models like weather data, user, alert.</a:t>
            </a:r>
            <a:r>
              <a:rPr lang="en-US" sz="2000" dirty="0">
                <a:solidFill>
                  <a:srgbClr val="000000"/>
                </a:solidFill>
                <a:latin typeface="Times New Roman"/>
                <a:cs typeface="Times New Roman"/>
              </a:rPr>
              <a:t> Create a base class for common attributes and methods, allowing other classes to extend it.</a:t>
            </a:r>
          </a:p>
          <a:p>
            <a:pPr algn="just">
              <a:buNone/>
            </a:pPr>
            <a:r>
              <a:rPr lang="en-IN" sz="2000" b="1" dirty="0" err="1">
                <a:latin typeface="Times New Roman"/>
                <a:cs typeface="Times New Roman"/>
              </a:rPr>
              <a:t>ExceptionHandling</a:t>
            </a:r>
            <a:r>
              <a:rPr lang="en-IN" sz="2000" b="1" dirty="0">
                <a:latin typeface="Times New Roman"/>
                <a:cs typeface="Times New Roman"/>
              </a:rPr>
              <a:t> </a:t>
            </a:r>
            <a:endParaRPr lang="en-US" sz="2000" dirty="0">
              <a:latin typeface="Times New Roman"/>
              <a:cs typeface="Times New Roman"/>
            </a:endParaRPr>
          </a:p>
          <a:p>
            <a:pPr algn="just">
              <a:buNone/>
            </a:pPr>
            <a:r>
              <a:rPr lang="en-US" sz="2000" dirty="0">
                <a:latin typeface="Times New Roman"/>
                <a:cs typeface="Times New Roman"/>
              </a:rPr>
              <a:t>   Use try-catch blocks to handle potential errors, such as API call failures or database connection issues, ensuring the application remains robust.</a:t>
            </a:r>
            <a:br>
              <a:rPr lang="en-US" sz="2000" dirty="0">
                <a:latin typeface="Times New Roman"/>
                <a:cs typeface="Times New Roman"/>
              </a:rPr>
            </a:br>
            <a:endParaRPr lang="en-US" sz="2000" dirty="0">
              <a:latin typeface="Times New Roman"/>
              <a:cs typeface="Times New Roman"/>
            </a:endParaRPr>
          </a:p>
          <a:p>
            <a:pPr algn="just">
              <a:buNone/>
            </a:pPr>
            <a:r>
              <a:rPr lang="en-IN" sz="2000" b="1" dirty="0">
                <a:latin typeface="Times New Roman"/>
                <a:cs typeface="Times New Roman"/>
              </a:rPr>
              <a:t>Data Structures</a:t>
            </a:r>
            <a:endParaRPr lang="en-IN" dirty="0"/>
          </a:p>
          <a:p>
            <a:pPr marL="0" indent="0" algn="just">
              <a:buClr>
                <a:srgbClr val="727CA3"/>
              </a:buClr>
              <a:buSzPct val="76000"/>
              <a:buFont typeface="Wingdings 3"/>
              <a:buNone/>
            </a:pPr>
            <a:r>
              <a:rPr lang="en-IN" sz="2000" b="1" dirty="0">
                <a:solidFill>
                  <a:schemeClr val="accent2">
                    <a:lumMod val="75000"/>
                  </a:schemeClr>
                </a:solidFill>
                <a:latin typeface="Times New Roman"/>
                <a:cs typeface="Times New Roman"/>
              </a:rPr>
              <a:t>           </a:t>
            </a:r>
            <a:r>
              <a:rPr lang="en-IN" sz="2000" dirty="0">
                <a:solidFill>
                  <a:srgbClr val="000000"/>
                </a:solidFill>
                <a:latin typeface="Times New Roman"/>
                <a:cs typeface="Times New Roman"/>
              </a:rPr>
              <a:t>Utilize lists(</a:t>
            </a:r>
            <a:r>
              <a:rPr lang="en-IN" sz="2000" dirty="0" err="1">
                <a:solidFill>
                  <a:srgbClr val="000000"/>
                </a:solidFill>
                <a:latin typeface="Times New Roman"/>
                <a:cs typeface="Times New Roman"/>
              </a:rPr>
              <a:t>eg.ArrayList</a:t>
            </a:r>
            <a:r>
              <a:rPr lang="en-IN" sz="2000" dirty="0">
                <a:solidFill>
                  <a:srgbClr val="000000"/>
                </a:solidFill>
                <a:latin typeface="Times New Roman"/>
                <a:cs typeface="Times New Roman"/>
              </a:rPr>
              <a:t>),maps(</a:t>
            </a:r>
            <a:r>
              <a:rPr lang="en-IN" sz="2000" dirty="0" err="1">
                <a:solidFill>
                  <a:srgbClr val="000000"/>
                </a:solidFill>
                <a:latin typeface="Times New Roman"/>
                <a:cs typeface="Times New Roman"/>
              </a:rPr>
              <a:t>eg.HashMap</a:t>
            </a:r>
            <a:r>
              <a:rPr lang="en-IN" sz="2000" dirty="0">
                <a:solidFill>
                  <a:srgbClr val="000000"/>
                </a:solidFill>
                <a:latin typeface="Times New Roman"/>
                <a:cs typeface="Times New Roman"/>
              </a:rPr>
              <a:t>),and sets(</a:t>
            </a:r>
            <a:r>
              <a:rPr lang="en-IN" sz="2000" dirty="0" err="1">
                <a:solidFill>
                  <a:srgbClr val="000000"/>
                </a:solidFill>
                <a:latin typeface="Times New Roman"/>
                <a:cs typeface="Times New Roman"/>
              </a:rPr>
              <a:t>eg.HashSet</a:t>
            </a:r>
            <a:r>
              <a:rPr lang="en-IN" sz="2000" dirty="0">
                <a:solidFill>
                  <a:srgbClr val="000000"/>
                </a:solidFill>
                <a:latin typeface="Times New Roman"/>
                <a:cs typeface="Times New Roman"/>
              </a:rPr>
              <a:t>)for managing collections of data such as user preferences and weather conditions.</a:t>
            </a:r>
            <a:endParaRPr lang="en-IN" sz="2000" b="1" dirty="0">
              <a:solidFill>
                <a:srgbClr val="000000"/>
              </a:solidFill>
              <a:latin typeface="Times New Roman"/>
              <a:cs typeface="Times New Roman"/>
            </a:endParaRPr>
          </a:p>
        </p:txBody>
      </p:sp>
    </p:spTree>
    <p:extLst>
      <p:ext uri="{BB962C8B-B14F-4D97-AF65-F5344CB8AC3E}">
        <p14:creationId xmlns:p14="http://schemas.microsoft.com/office/powerpoint/2010/main" val="330055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a:xfrm>
            <a:off x="381000" y="0"/>
            <a:ext cx="8229600" cy="742950"/>
          </a:xfrm>
          <a:solidFill>
            <a:schemeClr val="bg2">
              <a:lumMod val="75000"/>
            </a:schemeClr>
          </a:solidFill>
        </p:spPr>
        <p:txBody>
          <a:bodyPr>
            <a:normAutofit/>
          </a:bodyPr>
          <a:lstStyle/>
          <a:p>
            <a:pPr algn="ctr"/>
            <a:r>
              <a:rPr lang="en-IN" b="1">
                <a:solidFill>
                  <a:schemeClr val="tx1"/>
                </a:solidFill>
                <a:latin typeface="Times New Roman" pitchFamily="18" charset="0"/>
                <a:cs typeface="Times New Roman" pitchFamily="18" charset="0"/>
              </a:rPr>
              <a:t>Proposed Architecture</a:t>
            </a:r>
            <a:endParaRPr lang="en-IN" sz="4000" b="1">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AFAF8B42-1B21-5C6F-AF75-1ADAF6ED8B08}"/>
              </a:ext>
            </a:extLst>
          </p:cNvPr>
          <p:cNvSpPr>
            <a:spLocks noGrp="1"/>
          </p:cNvSpPr>
          <p:nvPr>
            <p:ph type="ftr" sz="quarter" idx="11"/>
          </p:nvPr>
        </p:nvSpPr>
        <p:spPr>
          <a:xfrm>
            <a:off x="2667000" y="4781550"/>
            <a:ext cx="4446600" cy="361950"/>
          </a:xfrm>
        </p:spPr>
        <p:txBody>
          <a:bodyPr/>
          <a:lstStyle/>
          <a:p>
            <a:pPr>
              <a:defRPr/>
            </a:pPr>
            <a:r>
              <a:rPr lang="en-US" sz="1200" dirty="0">
                <a:latin typeface="Times New Roman" pitchFamily="18" charset="0"/>
                <a:cs typeface="Times New Roman" pitchFamily="18" charset="0"/>
              </a:rPr>
              <a:t>CGB1201 – JAVA PROGRAMMING –FINAL PROJECT REVIEW  </a:t>
            </a:r>
          </a:p>
          <a:p>
            <a:pPr>
              <a:defRPr/>
            </a:pPr>
            <a:r>
              <a:rPr lang="en-US" sz="1200" dirty="0">
                <a:latin typeface="Times New Roman" pitchFamily="18" charset="0"/>
                <a:cs typeface="Times New Roman" pitchFamily="18" charset="0"/>
              </a:rPr>
              <a:t> </a:t>
            </a:r>
          </a:p>
        </p:txBody>
      </p:sp>
      <p:sp>
        <p:nvSpPr>
          <p:cNvPr id="6" name="Slide Number Placeholder 5">
            <a:extLst>
              <a:ext uri="{FF2B5EF4-FFF2-40B4-BE49-F238E27FC236}">
                <a16:creationId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pic>
        <p:nvPicPr>
          <p:cNvPr id="7" name="Content Placeholder 6" descr="UCDdrawio">
            <a:extLst>
              <a:ext uri="{FF2B5EF4-FFF2-40B4-BE49-F238E27FC236}">
                <a16:creationId xmlns:a16="http://schemas.microsoft.com/office/drawing/2014/main" id="{331F81D1-448C-2817-2C95-C6D0E24E3F6C}"/>
              </a:ext>
            </a:extLst>
          </p:cNvPr>
          <p:cNvPicPr>
            <a:picLocks noGrp="1" noChangeAspect="1"/>
          </p:cNvPicPr>
          <p:nvPr>
            <p:ph sz="quarter" idx="1"/>
          </p:nvPr>
        </p:nvPicPr>
        <p:blipFill>
          <a:blip r:embed="rId2"/>
          <a:stretch>
            <a:fillRect/>
          </a:stretch>
        </p:blipFill>
        <p:spPr>
          <a:xfrm>
            <a:off x="864256" y="914400"/>
            <a:ext cx="7415488" cy="3703638"/>
          </a:xfrm>
        </p:spPr>
      </p:pic>
    </p:spTree>
    <p:extLst>
      <p:ext uri="{BB962C8B-B14F-4D97-AF65-F5344CB8AC3E}">
        <p14:creationId xmlns:p14="http://schemas.microsoft.com/office/powerpoint/2010/main" val="77718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3E8D-3F63-8ED5-2478-E9C00D1B15F2}"/>
              </a:ext>
            </a:extLst>
          </p:cNvPr>
          <p:cNvSpPr>
            <a:spLocks noGrp="1"/>
          </p:cNvSpPr>
          <p:nvPr>
            <p:ph type="title"/>
          </p:nvPr>
        </p:nvSpPr>
        <p:spPr>
          <a:solidFill>
            <a:schemeClr val="bg2">
              <a:lumMod val="75000"/>
            </a:schemeClr>
          </a:solidFill>
        </p:spPr>
        <p:txBody>
          <a:bodyPr>
            <a:normAutofit/>
          </a:bodyPr>
          <a:lstStyle/>
          <a:p>
            <a:pPr algn="ctr"/>
            <a:r>
              <a:rPr lang="en-IN" b="1">
                <a:solidFill>
                  <a:schemeClr val="tx1"/>
                </a:solidFill>
                <a:latin typeface="Times New Roman" pitchFamily="18" charset="0"/>
                <a:cs typeface="Times New Roman" pitchFamily="18" charset="0"/>
              </a:rPr>
              <a:t>Proposed Architecture - Description</a:t>
            </a:r>
            <a:endParaRPr lang="en-IN" sz="4000" b="1">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10EB4194-110F-D7FD-0DF4-398A93C90EAF}"/>
              </a:ext>
            </a:extLst>
          </p:cNvPr>
          <p:cNvSpPr>
            <a:spLocks noGrp="1"/>
          </p:cNvSpPr>
          <p:nvPr>
            <p:ph type="ftr" sz="quarter" idx="11"/>
          </p:nvPr>
        </p:nvSpPr>
        <p:spPr>
          <a:xfrm>
            <a:off x="2743200" y="4767263"/>
            <a:ext cx="4428000" cy="376237"/>
          </a:xfrm>
        </p:spPr>
        <p:txBody>
          <a:bodyPr/>
          <a:lstStyle/>
          <a:p>
            <a:pPr>
              <a:defRPr/>
            </a:pPr>
            <a:r>
              <a:rPr lang="en-US" sz="1200" dirty="0">
                <a:latin typeface="Times New Roman" pitchFamily="18" charset="0"/>
                <a:cs typeface="Times New Roman" pitchFamily="18" charset="0"/>
              </a:rPr>
              <a:t>CGB1201 – JAVA PROGRAMMING –FINAL PROJECT REVIEW  </a:t>
            </a:r>
          </a:p>
          <a:p>
            <a:pPr>
              <a:defRPr/>
            </a:pPr>
            <a:endParaRPr lang="en-US" sz="12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9C1B7B88-F6CF-BB6D-6BBC-27F7045B413C}"/>
              </a:ext>
            </a:extLst>
          </p:cNvPr>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
        <p:nvSpPr>
          <p:cNvPr id="3" name="Content Placeholder 2">
            <a:extLst>
              <a:ext uri="{FF2B5EF4-FFF2-40B4-BE49-F238E27FC236}">
                <a16:creationId xmlns:a16="http://schemas.microsoft.com/office/drawing/2014/main" id="{CC760B63-A96A-6A6A-36D0-908FBAB9B943}"/>
              </a:ext>
            </a:extLst>
          </p:cNvPr>
          <p:cNvSpPr>
            <a:spLocks noGrp="1"/>
          </p:cNvSpPr>
          <p:nvPr>
            <p:ph sz="quarter" idx="1"/>
          </p:nvPr>
        </p:nvSpPr>
        <p:spPr/>
        <p:txBody>
          <a:bodyPr vert="horz" lIns="91440" tIns="45720" rIns="91440" bIns="45720" anchor="t">
            <a:normAutofit/>
          </a:bodyPr>
          <a:lstStyle/>
          <a:p>
            <a:pPr>
              <a:lnSpc>
                <a:spcPct val="150000"/>
              </a:lnSpc>
            </a:pPr>
            <a:r>
              <a:rPr lang="en-US" sz="2000" b="1">
                <a:latin typeface="Times New Roman"/>
                <a:cs typeface="Times New Roman"/>
              </a:rPr>
              <a:t>User</a:t>
            </a:r>
            <a:r>
              <a:rPr lang="en-US" sz="2000">
                <a:latin typeface="Times New Roman"/>
                <a:cs typeface="Times New Roman"/>
              </a:rPr>
              <a:t>: The user inputs the name of a city they want to check the weather for.</a:t>
            </a:r>
            <a:endParaRPr lang="en-US"/>
          </a:p>
          <a:p>
            <a:pPr>
              <a:lnSpc>
                <a:spcPct val="150000"/>
              </a:lnSpc>
            </a:pPr>
            <a:endParaRPr lang="en-US" sz="2000">
              <a:latin typeface="Times New Roman"/>
              <a:cs typeface="Times New Roman"/>
            </a:endParaRPr>
          </a:p>
          <a:p>
            <a:pPr>
              <a:lnSpc>
                <a:spcPct val="150000"/>
              </a:lnSpc>
            </a:pPr>
            <a:r>
              <a:rPr lang="en-US" sz="2000" b="1">
                <a:latin typeface="Times New Roman"/>
                <a:cs typeface="Times New Roman"/>
              </a:rPr>
              <a:t>API</a:t>
            </a:r>
            <a:r>
              <a:rPr lang="en-US" sz="2000">
                <a:latin typeface="Times New Roman"/>
                <a:cs typeface="Times New Roman"/>
              </a:rPr>
              <a:t>: The system sends the city name to an external weather API (like </a:t>
            </a:r>
            <a:r>
              <a:rPr lang="en-US" sz="2000" err="1">
                <a:latin typeface="Times New Roman"/>
                <a:cs typeface="Times New Roman"/>
              </a:rPr>
              <a:t>OpenWeatherMap</a:t>
            </a:r>
            <a:r>
              <a:rPr lang="en-US" sz="2000">
                <a:latin typeface="Times New Roman"/>
                <a:cs typeface="Times New Roman"/>
              </a:rPr>
              <a:t>). The API is responsible for retrieving the weather details based on the city name provided.</a:t>
            </a:r>
          </a:p>
        </p:txBody>
      </p:sp>
    </p:spTree>
    <p:extLst>
      <p:ext uri="{BB962C8B-B14F-4D97-AF65-F5344CB8AC3E}">
        <p14:creationId xmlns:p14="http://schemas.microsoft.com/office/powerpoint/2010/main" val="3458201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DCA39-F852-6A6D-B959-E7D4008CDFD0}"/>
              </a:ext>
            </a:extLst>
          </p:cNvPr>
          <p:cNvSpPr>
            <a:spLocks noGrp="1"/>
          </p:cNvSpPr>
          <p:nvPr>
            <p:ph type="title"/>
          </p:nvPr>
        </p:nvSpPr>
        <p:spPr>
          <a:solidFill>
            <a:schemeClr val="bg2">
              <a:lumMod val="75000"/>
            </a:schemeClr>
          </a:solidFill>
        </p:spPr>
        <p:txBody>
          <a:bodyPr>
            <a:normAutofit/>
          </a:bodyPr>
          <a:lstStyle/>
          <a:p>
            <a:pPr algn="ctr"/>
            <a:r>
              <a:rPr lang="en-IN" b="1">
                <a:solidFill>
                  <a:schemeClr val="tx1"/>
                </a:solidFill>
                <a:latin typeface="Times New Roman" pitchFamily="18" charset="0"/>
                <a:cs typeface="Times New Roman" pitchFamily="18" charset="0"/>
              </a:rPr>
              <a:t>Proposed Architecture  - Description (Cont..)</a:t>
            </a:r>
            <a:endParaRPr lang="en-IN" sz="4000" b="1">
              <a:solidFill>
                <a:schemeClr val="tx1"/>
              </a:solidFill>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F2A74E67-274F-57B0-F638-7412ED223D3F}"/>
              </a:ext>
            </a:extLst>
          </p:cNvPr>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
        <p:nvSpPr>
          <p:cNvPr id="3" name="Content Placeholder 2">
            <a:extLst>
              <a:ext uri="{FF2B5EF4-FFF2-40B4-BE49-F238E27FC236}">
                <a16:creationId xmlns:a16="http://schemas.microsoft.com/office/drawing/2014/main" id="{F49DAC3F-E57C-3018-3D68-7A5417F75691}"/>
              </a:ext>
            </a:extLst>
          </p:cNvPr>
          <p:cNvSpPr>
            <a:spLocks noGrp="1"/>
          </p:cNvSpPr>
          <p:nvPr>
            <p:ph sz="quarter" idx="1"/>
          </p:nvPr>
        </p:nvSpPr>
        <p:spPr/>
        <p:txBody>
          <a:bodyPr vert="horz" lIns="91440" tIns="45720" rIns="91440" bIns="45720" anchor="t">
            <a:normAutofit/>
          </a:bodyPr>
          <a:lstStyle/>
          <a:p>
            <a:endParaRPr lang="en-US" sz="2000" b="1">
              <a:latin typeface="Times New Roman"/>
              <a:cs typeface="Times New Roman"/>
            </a:endParaRPr>
          </a:p>
          <a:p>
            <a:pPr>
              <a:lnSpc>
                <a:spcPct val="150000"/>
              </a:lnSpc>
            </a:pPr>
            <a:r>
              <a:rPr lang="en-US" sz="2000" b="1">
                <a:latin typeface="Times New Roman"/>
                <a:cs typeface="Times New Roman"/>
              </a:rPr>
              <a:t>Weather DB</a:t>
            </a:r>
            <a:r>
              <a:rPr lang="en-US" sz="2000">
                <a:latin typeface="Times New Roman"/>
                <a:cs typeface="Times New Roman"/>
              </a:rPr>
              <a:t>: The API queries a database of weather information to fetch the required data (e.g., temperature, humidity, and weather conditions). This database stores all the historical and real-time weather data for cities worldwide.</a:t>
            </a:r>
          </a:p>
          <a:p>
            <a:pPr>
              <a:lnSpc>
                <a:spcPct val="150000"/>
              </a:lnSpc>
            </a:pPr>
            <a:r>
              <a:rPr lang="en-US" sz="2000" b="1">
                <a:latin typeface="Times New Roman"/>
                <a:cs typeface="Times New Roman"/>
              </a:rPr>
              <a:t>Output</a:t>
            </a:r>
            <a:r>
              <a:rPr lang="en-US" sz="2000">
                <a:latin typeface="Times New Roman"/>
                <a:cs typeface="Times New Roman"/>
              </a:rPr>
              <a:t>: After retrieving the data, the system displays the weather details to the user, such as current temperature, humidity, and weather conditions like sunny, rainy, or cloudy.</a:t>
            </a:r>
            <a:endParaRPr lang="en-IN" sz="2000">
              <a:latin typeface="Times New Roman"/>
              <a:cs typeface="Times New Roman"/>
            </a:endParaRPr>
          </a:p>
        </p:txBody>
      </p:sp>
      <p:sp>
        <p:nvSpPr>
          <p:cNvPr id="7"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399800" cy="376237"/>
          </a:xfrm>
        </p:spPr>
        <p:txBody>
          <a:bodyPr/>
          <a:lstStyle/>
          <a:p>
            <a:pPr>
              <a:defRPr/>
            </a:pPr>
            <a:r>
              <a:rPr lang="en-US" sz="1200" dirty="0">
                <a:latin typeface="Times New Roman" pitchFamily="18" charset="0"/>
                <a:cs typeface="Times New Roman" pitchFamily="18" charset="0"/>
              </a:rPr>
              <a:t>CGB1201 – JAVA PROGRAMMING –FINAL PROJECT REVIEW  </a:t>
            </a:r>
          </a:p>
        </p:txBody>
      </p:sp>
    </p:spTree>
    <p:extLst>
      <p:ext uri="{BB962C8B-B14F-4D97-AF65-F5344CB8AC3E}">
        <p14:creationId xmlns:p14="http://schemas.microsoft.com/office/powerpoint/2010/main" val="3259449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
  <TotalTime>0</TotalTime>
  <Words>888</Words>
  <Application>Microsoft Office PowerPoint</Application>
  <PresentationFormat>On-screen Show (16:9)</PresentationFormat>
  <Paragraphs>106</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Origin</vt:lpstr>
      <vt:lpstr>CGB1201 – JAVA PROGRAMMING FINAL PROJECT REVIEW</vt:lpstr>
      <vt:lpstr>Title of the Project</vt:lpstr>
      <vt:lpstr>Abstract </vt:lpstr>
      <vt:lpstr>Abstract with CO/PO Mapping</vt:lpstr>
      <vt:lpstr>Introduction</vt:lpstr>
      <vt:lpstr>Java Programming  - Concepts Used</vt:lpstr>
      <vt:lpstr>Proposed Architecture</vt:lpstr>
      <vt:lpstr>Proposed Architecture - Description</vt:lpstr>
      <vt:lpstr>Proposed Architecture  - Description (Cont..)</vt:lpstr>
      <vt:lpstr>List of Modules</vt:lpstr>
      <vt:lpstr>Module Description</vt:lpstr>
      <vt:lpstr>Module Description (Cont..)</vt:lpstr>
      <vt:lpstr>Results and Discussion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CGB1201 – JAVA PROGRAMMING PROJECT REVIEW-2</dc:title>
  <dc:creator/>
  <cp:lastModifiedBy>sathiyabalan8257@gmail.com</cp:lastModifiedBy>
  <cp:revision>121</cp:revision>
  <dcterms:modified xsi:type="dcterms:W3CDTF">2024-12-05T07:02:34Z</dcterms:modified>
</cp:coreProperties>
</file>