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2" r:id="rId7"/>
    <p:sldId id="263" r:id="rId8"/>
    <p:sldId id="266" r:id="rId9"/>
    <p:sldId id="265" r:id="rId10"/>
    <p:sldId id="267" r:id="rId11"/>
    <p:sldId id="268" r:id="rId12"/>
    <p:sldId id="270" r:id="rId13"/>
    <p:sldId id="269" r:id="rId14"/>
    <p:sldId id="271" r:id="rId15"/>
    <p:sldId id="272" r:id="rId16"/>
    <p:sldId id="273" r:id="rId17"/>
    <p:sldId id="274" r:id="rId18"/>
    <p:sldId id="275" r:id="rId19"/>
    <p:sldId id="276" r:id="rId20"/>
    <p:sldId id="277" r:id="rId21"/>
    <p:sldId id="279" r:id="rId22"/>
    <p:sldId id="278" r:id="rId23"/>
    <p:sldId id="280" r:id="rId24"/>
    <p:sldId id="281" r:id="rId25"/>
    <p:sldId id="282" r:id="rId26"/>
    <p:sldId id="283"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5A026A-D9F9-43A4-B680-F5EC63D3807A}">
          <p14:sldIdLst>
            <p14:sldId id="256"/>
            <p14:sldId id="257"/>
            <p14:sldId id="258"/>
            <p14:sldId id="259"/>
            <p14:sldId id="260"/>
            <p14:sldId id="262"/>
            <p14:sldId id="263"/>
            <p14:sldId id="266"/>
            <p14:sldId id="265"/>
            <p14:sldId id="267"/>
            <p14:sldId id="268"/>
            <p14:sldId id="270"/>
            <p14:sldId id="269"/>
            <p14:sldId id="271"/>
            <p14:sldId id="272"/>
            <p14:sldId id="273"/>
            <p14:sldId id="274"/>
            <p14:sldId id="275"/>
            <p14:sldId id="276"/>
            <p14:sldId id="277"/>
            <p14:sldId id="279"/>
            <p14:sldId id="278"/>
            <p14:sldId id="280"/>
            <p14:sldId id="281"/>
            <p14:sldId id="282"/>
            <p14:sldId id="283"/>
            <p14:sldId id="285"/>
            <p14:sldId id="286"/>
            <p14:sldId id="287"/>
            <p14:sldId id="288"/>
            <p14:sldId id="289"/>
            <p14:sldId id="290"/>
          </p14:sldIdLst>
        </p14:section>
        <p14:section name="Untitled Section" id="{AF3F88A5-10FB-42B7-A6FA-A2E41E3DEF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21"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9.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B35A7C-2E9C-48B0-9F18-0167E8CB579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3588476-DFD4-45B4-A306-457E71FDB871}">
      <dgm:prSet/>
      <dgm:spPr/>
      <dgm:t>
        <a:bodyPr/>
        <a:lstStyle/>
        <a:p>
          <a:r>
            <a:rPr lang="en-US"/>
            <a:t>Problem Statement</a:t>
          </a:r>
        </a:p>
      </dgm:t>
    </dgm:pt>
    <dgm:pt modelId="{5302356E-4097-43D8-9BFA-E834C8BA4E8E}" type="parTrans" cxnId="{52D66F08-1CB9-4A4F-84C5-93376992E212}">
      <dgm:prSet/>
      <dgm:spPr/>
      <dgm:t>
        <a:bodyPr/>
        <a:lstStyle/>
        <a:p>
          <a:endParaRPr lang="en-US"/>
        </a:p>
      </dgm:t>
    </dgm:pt>
    <dgm:pt modelId="{1369E69B-B616-4E52-B5A3-E8487E21D26A}" type="sibTrans" cxnId="{52D66F08-1CB9-4A4F-84C5-93376992E212}">
      <dgm:prSet/>
      <dgm:spPr/>
      <dgm:t>
        <a:bodyPr/>
        <a:lstStyle/>
        <a:p>
          <a:endParaRPr lang="en-US"/>
        </a:p>
      </dgm:t>
    </dgm:pt>
    <dgm:pt modelId="{7B0DEA7E-C83E-4759-A2E2-A1AF702A6158}">
      <dgm:prSet/>
      <dgm:spPr/>
      <dgm:t>
        <a:bodyPr/>
        <a:lstStyle/>
        <a:p>
          <a:r>
            <a:rPr lang="en-US"/>
            <a:t>Data Sourcing</a:t>
          </a:r>
        </a:p>
      </dgm:t>
    </dgm:pt>
    <dgm:pt modelId="{F96D7B48-7A35-44E1-93DC-40A8B8BE744D}" type="parTrans" cxnId="{6DDCAF6F-A117-4621-A9B0-99E822D86B0E}">
      <dgm:prSet/>
      <dgm:spPr/>
      <dgm:t>
        <a:bodyPr/>
        <a:lstStyle/>
        <a:p>
          <a:endParaRPr lang="en-US"/>
        </a:p>
      </dgm:t>
    </dgm:pt>
    <dgm:pt modelId="{0E4EDA6A-9194-4B09-A445-3A439290A1EF}" type="sibTrans" cxnId="{6DDCAF6F-A117-4621-A9B0-99E822D86B0E}">
      <dgm:prSet/>
      <dgm:spPr/>
      <dgm:t>
        <a:bodyPr/>
        <a:lstStyle/>
        <a:p>
          <a:endParaRPr lang="en-US"/>
        </a:p>
      </dgm:t>
    </dgm:pt>
    <dgm:pt modelId="{E46C2EA3-AB7B-4AB9-9C07-4B43A8426923}">
      <dgm:prSet/>
      <dgm:spPr/>
      <dgm:t>
        <a:bodyPr/>
        <a:lstStyle/>
        <a:p>
          <a:r>
            <a:rPr lang="en-US"/>
            <a:t>Data Cleaning</a:t>
          </a:r>
        </a:p>
      </dgm:t>
    </dgm:pt>
    <dgm:pt modelId="{FEEF01C0-CB4F-4A51-9E11-1A73F87FF951}" type="parTrans" cxnId="{EE0002E7-1A94-4CF0-854F-408A1F08E302}">
      <dgm:prSet/>
      <dgm:spPr/>
      <dgm:t>
        <a:bodyPr/>
        <a:lstStyle/>
        <a:p>
          <a:endParaRPr lang="en-US"/>
        </a:p>
      </dgm:t>
    </dgm:pt>
    <dgm:pt modelId="{1EDBFF51-F172-435A-96F5-25A543ED5A48}" type="sibTrans" cxnId="{EE0002E7-1A94-4CF0-854F-408A1F08E302}">
      <dgm:prSet/>
      <dgm:spPr/>
      <dgm:t>
        <a:bodyPr/>
        <a:lstStyle/>
        <a:p>
          <a:endParaRPr lang="en-US"/>
        </a:p>
      </dgm:t>
    </dgm:pt>
    <dgm:pt modelId="{6A631888-B431-4549-AF44-078B67440A84}">
      <dgm:prSet/>
      <dgm:spPr/>
      <dgm:t>
        <a:bodyPr/>
        <a:lstStyle/>
        <a:p>
          <a:r>
            <a:rPr lang="en-US"/>
            <a:t>Standardizing Columns</a:t>
          </a:r>
        </a:p>
      </dgm:t>
    </dgm:pt>
    <dgm:pt modelId="{26BD97F0-18C2-4684-91D0-E11835A28865}" type="parTrans" cxnId="{A43B0ED0-F503-4163-9C7C-9CD6093168DA}">
      <dgm:prSet/>
      <dgm:spPr/>
      <dgm:t>
        <a:bodyPr/>
        <a:lstStyle/>
        <a:p>
          <a:endParaRPr lang="en-US"/>
        </a:p>
      </dgm:t>
    </dgm:pt>
    <dgm:pt modelId="{84DA61AD-A206-43DE-B731-E9EAF5DE4F89}" type="sibTrans" cxnId="{A43B0ED0-F503-4163-9C7C-9CD6093168DA}">
      <dgm:prSet/>
      <dgm:spPr/>
      <dgm:t>
        <a:bodyPr/>
        <a:lstStyle/>
        <a:p>
          <a:endParaRPr lang="en-US"/>
        </a:p>
      </dgm:t>
    </dgm:pt>
    <dgm:pt modelId="{A6AAEB36-CB41-4F8A-8E09-E3A52DE59823}">
      <dgm:prSet/>
      <dgm:spPr/>
      <dgm:t>
        <a:bodyPr/>
        <a:lstStyle/>
        <a:p>
          <a:r>
            <a:rPr lang="en-US"/>
            <a:t>Missing Values</a:t>
          </a:r>
        </a:p>
      </dgm:t>
    </dgm:pt>
    <dgm:pt modelId="{401153AA-3159-426D-8101-73C5A6DE32DA}" type="parTrans" cxnId="{FD40DA95-CEE5-422A-A7AC-70B237AE00BF}">
      <dgm:prSet/>
      <dgm:spPr/>
      <dgm:t>
        <a:bodyPr/>
        <a:lstStyle/>
        <a:p>
          <a:endParaRPr lang="en-US"/>
        </a:p>
      </dgm:t>
    </dgm:pt>
    <dgm:pt modelId="{1B38202E-FA47-4966-A066-DFF518000BD1}" type="sibTrans" cxnId="{FD40DA95-CEE5-422A-A7AC-70B237AE00BF}">
      <dgm:prSet/>
      <dgm:spPr/>
      <dgm:t>
        <a:bodyPr/>
        <a:lstStyle/>
        <a:p>
          <a:endParaRPr lang="en-US"/>
        </a:p>
      </dgm:t>
    </dgm:pt>
    <dgm:pt modelId="{E514A440-09B2-480E-A1AA-C4CF588767DE}">
      <dgm:prSet/>
      <dgm:spPr/>
      <dgm:t>
        <a:bodyPr/>
        <a:lstStyle/>
        <a:p>
          <a:r>
            <a:rPr lang="en-US"/>
            <a:t>Handling Outliers</a:t>
          </a:r>
        </a:p>
      </dgm:t>
    </dgm:pt>
    <dgm:pt modelId="{5CAF90F2-E328-4F47-A194-DD4048E538B7}" type="parTrans" cxnId="{1D218F86-7FE9-4AF4-A647-05FB8387EDC9}">
      <dgm:prSet/>
      <dgm:spPr/>
      <dgm:t>
        <a:bodyPr/>
        <a:lstStyle/>
        <a:p>
          <a:endParaRPr lang="en-US"/>
        </a:p>
      </dgm:t>
    </dgm:pt>
    <dgm:pt modelId="{DCE4290A-EBCE-4570-97D7-B3E53B39421C}" type="sibTrans" cxnId="{1D218F86-7FE9-4AF4-A647-05FB8387EDC9}">
      <dgm:prSet/>
      <dgm:spPr/>
      <dgm:t>
        <a:bodyPr/>
        <a:lstStyle/>
        <a:p>
          <a:endParaRPr lang="en-US"/>
        </a:p>
      </dgm:t>
    </dgm:pt>
    <dgm:pt modelId="{AE6C14BB-838A-4567-A36C-3803B13EDF95}">
      <dgm:prSet/>
      <dgm:spPr/>
      <dgm:t>
        <a:bodyPr/>
        <a:lstStyle/>
        <a:p>
          <a:r>
            <a:rPr lang="en-US"/>
            <a:t>Data Analysis</a:t>
          </a:r>
        </a:p>
      </dgm:t>
    </dgm:pt>
    <dgm:pt modelId="{BDFA0D87-598F-4B7A-857A-8A7A10610637}" type="parTrans" cxnId="{0DE092EF-C671-4DB7-9777-F77682905100}">
      <dgm:prSet/>
      <dgm:spPr/>
      <dgm:t>
        <a:bodyPr/>
        <a:lstStyle/>
        <a:p>
          <a:endParaRPr lang="en-US"/>
        </a:p>
      </dgm:t>
    </dgm:pt>
    <dgm:pt modelId="{E50613F9-4F30-4E15-8007-58FA2F3A3A8C}" type="sibTrans" cxnId="{0DE092EF-C671-4DB7-9777-F77682905100}">
      <dgm:prSet/>
      <dgm:spPr/>
      <dgm:t>
        <a:bodyPr/>
        <a:lstStyle/>
        <a:p>
          <a:endParaRPr lang="en-US"/>
        </a:p>
      </dgm:t>
    </dgm:pt>
    <dgm:pt modelId="{C8A1FB19-438A-4604-B8AD-B5ACC000D66F}">
      <dgm:prSet/>
      <dgm:spPr/>
      <dgm:t>
        <a:bodyPr/>
        <a:lstStyle/>
        <a:p>
          <a:r>
            <a:rPr lang="en-US"/>
            <a:t>Univariate</a:t>
          </a:r>
        </a:p>
      </dgm:t>
    </dgm:pt>
    <dgm:pt modelId="{BA109CD5-7EA3-426F-81A1-780DE82270D7}" type="parTrans" cxnId="{077B8C3D-589E-4EE4-A50C-60A9C6869B4E}">
      <dgm:prSet/>
      <dgm:spPr/>
      <dgm:t>
        <a:bodyPr/>
        <a:lstStyle/>
        <a:p>
          <a:endParaRPr lang="en-US"/>
        </a:p>
      </dgm:t>
    </dgm:pt>
    <dgm:pt modelId="{97181192-605B-40EA-8F53-C5287371916F}" type="sibTrans" cxnId="{077B8C3D-589E-4EE4-A50C-60A9C6869B4E}">
      <dgm:prSet/>
      <dgm:spPr/>
      <dgm:t>
        <a:bodyPr/>
        <a:lstStyle/>
        <a:p>
          <a:endParaRPr lang="en-US"/>
        </a:p>
      </dgm:t>
    </dgm:pt>
    <dgm:pt modelId="{B94DB6B8-C954-43D4-AD70-1BC705FC00E7}">
      <dgm:prSet/>
      <dgm:spPr/>
      <dgm:t>
        <a:bodyPr/>
        <a:lstStyle/>
        <a:p>
          <a:r>
            <a:rPr lang="en-US"/>
            <a:t>Bivariate</a:t>
          </a:r>
        </a:p>
      </dgm:t>
    </dgm:pt>
    <dgm:pt modelId="{B0045140-299F-46BE-82C1-18983CCA2E9B}" type="parTrans" cxnId="{A05BB00C-7CA2-4977-943F-1E28B5C10AA8}">
      <dgm:prSet/>
      <dgm:spPr/>
      <dgm:t>
        <a:bodyPr/>
        <a:lstStyle/>
        <a:p>
          <a:endParaRPr lang="en-US"/>
        </a:p>
      </dgm:t>
    </dgm:pt>
    <dgm:pt modelId="{9CA73CB3-D5AE-49C9-8022-732BDFB6F855}" type="sibTrans" cxnId="{A05BB00C-7CA2-4977-943F-1E28B5C10AA8}">
      <dgm:prSet/>
      <dgm:spPr/>
      <dgm:t>
        <a:bodyPr/>
        <a:lstStyle/>
        <a:p>
          <a:endParaRPr lang="en-US"/>
        </a:p>
      </dgm:t>
    </dgm:pt>
    <dgm:pt modelId="{20B7548A-BF19-41E5-9D8A-E08242E2381C}">
      <dgm:prSet/>
      <dgm:spPr/>
      <dgm:t>
        <a:bodyPr/>
        <a:lstStyle/>
        <a:p>
          <a:r>
            <a:rPr lang="en-US"/>
            <a:t>Multivariate</a:t>
          </a:r>
        </a:p>
      </dgm:t>
    </dgm:pt>
    <dgm:pt modelId="{470EFF7F-AB65-43E0-8020-26AE3194132D}" type="parTrans" cxnId="{ACED5BC8-D91A-4979-B2A6-55772C561762}">
      <dgm:prSet/>
      <dgm:spPr/>
      <dgm:t>
        <a:bodyPr/>
        <a:lstStyle/>
        <a:p>
          <a:endParaRPr lang="en-US"/>
        </a:p>
      </dgm:t>
    </dgm:pt>
    <dgm:pt modelId="{F46D4289-552A-4D52-99B5-2C958F2D4A63}" type="sibTrans" cxnId="{ACED5BC8-D91A-4979-B2A6-55772C561762}">
      <dgm:prSet/>
      <dgm:spPr/>
      <dgm:t>
        <a:bodyPr/>
        <a:lstStyle/>
        <a:p>
          <a:endParaRPr lang="en-US"/>
        </a:p>
      </dgm:t>
    </dgm:pt>
    <dgm:pt modelId="{7E1B384A-CF83-49EC-8118-7C8FC1F52C78}" type="pres">
      <dgm:prSet presAssocID="{C6B35A7C-2E9C-48B0-9F18-0167E8CB5793}" presName="root" presStyleCnt="0">
        <dgm:presLayoutVars>
          <dgm:dir/>
          <dgm:resizeHandles val="exact"/>
        </dgm:presLayoutVars>
      </dgm:prSet>
      <dgm:spPr/>
    </dgm:pt>
    <dgm:pt modelId="{0DCA7CC0-4292-40AC-A742-63B48FC2BF56}" type="pres">
      <dgm:prSet presAssocID="{B3588476-DFD4-45B4-A306-457E71FDB871}" presName="compNode" presStyleCnt="0"/>
      <dgm:spPr/>
    </dgm:pt>
    <dgm:pt modelId="{D1DF362E-1049-4BCF-A4D0-F171321EBEDA}" type="pres">
      <dgm:prSet presAssocID="{B3588476-DFD4-45B4-A306-457E71FDB871}" presName="bgRect" presStyleLbl="bgShp" presStyleIdx="0" presStyleCnt="4"/>
      <dgm:spPr/>
    </dgm:pt>
    <dgm:pt modelId="{95C222E7-9673-438B-B86C-B2990190CDF8}" type="pres">
      <dgm:prSet presAssocID="{B3588476-DFD4-45B4-A306-457E71FDB8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FF33779-B5A2-414A-B44A-66103712E74F}" type="pres">
      <dgm:prSet presAssocID="{B3588476-DFD4-45B4-A306-457E71FDB871}" presName="spaceRect" presStyleCnt="0"/>
      <dgm:spPr/>
    </dgm:pt>
    <dgm:pt modelId="{1FE5C7AB-0272-4D43-9A7F-8659D8B67CF8}" type="pres">
      <dgm:prSet presAssocID="{B3588476-DFD4-45B4-A306-457E71FDB871}" presName="parTx" presStyleLbl="revTx" presStyleIdx="0" presStyleCnt="6">
        <dgm:presLayoutVars>
          <dgm:chMax val="0"/>
          <dgm:chPref val="0"/>
        </dgm:presLayoutVars>
      </dgm:prSet>
      <dgm:spPr/>
    </dgm:pt>
    <dgm:pt modelId="{0BFF3ED3-B8C0-44DA-A93D-6252BE8224B5}" type="pres">
      <dgm:prSet presAssocID="{1369E69B-B616-4E52-B5A3-E8487E21D26A}" presName="sibTrans" presStyleCnt="0"/>
      <dgm:spPr/>
    </dgm:pt>
    <dgm:pt modelId="{A45D92D1-819C-4AB3-9297-848AC1B4FD99}" type="pres">
      <dgm:prSet presAssocID="{7B0DEA7E-C83E-4759-A2E2-A1AF702A6158}" presName="compNode" presStyleCnt="0"/>
      <dgm:spPr/>
    </dgm:pt>
    <dgm:pt modelId="{58488CE3-09B7-4FAA-9776-FB0A36738047}" type="pres">
      <dgm:prSet presAssocID="{7B0DEA7E-C83E-4759-A2E2-A1AF702A6158}" presName="bgRect" presStyleLbl="bgShp" presStyleIdx="1" presStyleCnt="4"/>
      <dgm:spPr/>
    </dgm:pt>
    <dgm:pt modelId="{E8C4DA4B-8FA0-45B0-B7BB-930971D664B1}" type="pres">
      <dgm:prSet presAssocID="{7B0DEA7E-C83E-4759-A2E2-A1AF702A615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odcast"/>
        </a:ext>
      </dgm:extLst>
    </dgm:pt>
    <dgm:pt modelId="{EAF2F268-5822-49CC-8406-F57A17F92A8A}" type="pres">
      <dgm:prSet presAssocID="{7B0DEA7E-C83E-4759-A2E2-A1AF702A6158}" presName="spaceRect" presStyleCnt="0"/>
      <dgm:spPr/>
    </dgm:pt>
    <dgm:pt modelId="{341F97F4-DAF6-4B2E-8F97-42E1CA450C31}" type="pres">
      <dgm:prSet presAssocID="{7B0DEA7E-C83E-4759-A2E2-A1AF702A6158}" presName="parTx" presStyleLbl="revTx" presStyleIdx="1" presStyleCnt="6">
        <dgm:presLayoutVars>
          <dgm:chMax val="0"/>
          <dgm:chPref val="0"/>
        </dgm:presLayoutVars>
      </dgm:prSet>
      <dgm:spPr/>
    </dgm:pt>
    <dgm:pt modelId="{596A19DB-EB58-4F63-9E02-8F3E0A6FB416}" type="pres">
      <dgm:prSet presAssocID="{0E4EDA6A-9194-4B09-A445-3A439290A1EF}" presName="sibTrans" presStyleCnt="0"/>
      <dgm:spPr/>
    </dgm:pt>
    <dgm:pt modelId="{11C6DBC2-969D-42B5-BA8B-8AC1FB2BC87C}" type="pres">
      <dgm:prSet presAssocID="{E46C2EA3-AB7B-4AB9-9C07-4B43A8426923}" presName="compNode" presStyleCnt="0"/>
      <dgm:spPr/>
    </dgm:pt>
    <dgm:pt modelId="{866DA750-CB99-4263-B0AF-774018EB3D4E}" type="pres">
      <dgm:prSet presAssocID="{E46C2EA3-AB7B-4AB9-9C07-4B43A8426923}" presName="bgRect" presStyleLbl="bgShp" presStyleIdx="2" presStyleCnt="4"/>
      <dgm:spPr/>
    </dgm:pt>
    <dgm:pt modelId="{95F7F5C2-3322-4456-A535-E650E79E5F34}" type="pres">
      <dgm:prSet presAssocID="{E46C2EA3-AB7B-4AB9-9C07-4B43A8426923}"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ools"/>
        </a:ext>
      </dgm:extLst>
    </dgm:pt>
    <dgm:pt modelId="{825C4A25-CB19-432A-B9A8-6D105D908977}" type="pres">
      <dgm:prSet presAssocID="{E46C2EA3-AB7B-4AB9-9C07-4B43A8426923}" presName="spaceRect" presStyleCnt="0"/>
      <dgm:spPr/>
    </dgm:pt>
    <dgm:pt modelId="{118E15B6-62E1-4A04-B546-34388B387AB6}" type="pres">
      <dgm:prSet presAssocID="{E46C2EA3-AB7B-4AB9-9C07-4B43A8426923}" presName="parTx" presStyleLbl="revTx" presStyleIdx="2" presStyleCnt="6">
        <dgm:presLayoutVars>
          <dgm:chMax val="0"/>
          <dgm:chPref val="0"/>
        </dgm:presLayoutVars>
      </dgm:prSet>
      <dgm:spPr/>
    </dgm:pt>
    <dgm:pt modelId="{EAB41324-3E6A-4680-93B0-512D83E51D1E}" type="pres">
      <dgm:prSet presAssocID="{E46C2EA3-AB7B-4AB9-9C07-4B43A8426923}" presName="desTx" presStyleLbl="revTx" presStyleIdx="3" presStyleCnt="6">
        <dgm:presLayoutVars/>
      </dgm:prSet>
      <dgm:spPr/>
    </dgm:pt>
    <dgm:pt modelId="{11D057ED-B5C2-4873-AC3B-0A07C3D2555C}" type="pres">
      <dgm:prSet presAssocID="{1EDBFF51-F172-435A-96F5-25A543ED5A48}" presName="sibTrans" presStyleCnt="0"/>
      <dgm:spPr/>
    </dgm:pt>
    <dgm:pt modelId="{BCF02FBD-2AE7-4671-BA88-087FCE867ACF}" type="pres">
      <dgm:prSet presAssocID="{AE6C14BB-838A-4567-A36C-3803B13EDF95}" presName="compNode" presStyleCnt="0"/>
      <dgm:spPr/>
    </dgm:pt>
    <dgm:pt modelId="{EAD57A9E-19D1-4403-A941-A6E3C19F9641}" type="pres">
      <dgm:prSet presAssocID="{AE6C14BB-838A-4567-A36C-3803B13EDF95}" presName="bgRect" presStyleLbl="bgShp" presStyleIdx="3" presStyleCnt="4"/>
      <dgm:spPr/>
    </dgm:pt>
    <dgm:pt modelId="{9E8EEF5A-BAB9-4BEA-8ECC-8ED0D7C81225}" type="pres">
      <dgm:prSet presAssocID="{AE6C14BB-838A-4567-A36C-3803B13EDF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atistics"/>
        </a:ext>
      </dgm:extLst>
    </dgm:pt>
    <dgm:pt modelId="{39AAB8B5-00E4-4983-A720-AECCA64B7991}" type="pres">
      <dgm:prSet presAssocID="{AE6C14BB-838A-4567-A36C-3803B13EDF95}" presName="spaceRect" presStyleCnt="0"/>
      <dgm:spPr/>
    </dgm:pt>
    <dgm:pt modelId="{45D6F6B0-D45E-47B6-B0CD-B08C3599BDED}" type="pres">
      <dgm:prSet presAssocID="{AE6C14BB-838A-4567-A36C-3803B13EDF95}" presName="parTx" presStyleLbl="revTx" presStyleIdx="4" presStyleCnt="6">
        <dgm:presLayoutVars>
          <dgm:chMax val="0"/>
          <dgm:chPref val="0"/>
        </dgm:presLayoutVars>
      </dgm:prSet>
      <dgm:spPr/>
    </dgm:pt>
    <dgm:pt modelId="{1D9EF0E3-7102-4F93-A1D9-5F03B41E83FB}" type="pres">
      <dgm:prSet presAssocID="{AE6C14BB-838A-4567-A36C-3803B13EDF95}" presName="desTx" presStyleLbl="revTx" presStyleIdx="5" presStyleCnt="6">
        <dgm:presLayoutVars/>
      </dgm:prSet>
      <dgm:spPr/>
    </dgm:pt>
  </dgm:ptLst>
  <dgm:cxnLst>
    <dgm:cxn modelId="{F2183C08-C3D7-40C0-8FF5-47A0A2C5BF84}" type="presOf" srcId="{20B7548A-BF19-41E5-9D8A-E08242E2381C}" destId="{1D9EF0E3-7102-4F93-A1D9-5F03B41E83FB}" srcOrd="0" destOrd="2" presId="urn:microsoft.com/office/officeart/2018/2/layout/IconVerticalSolidList"/>
    <dgm:cxn modelId="{52D66F08-1CB9-4A4F-84C5-93376992E212}" srcId="{C6B35A7C-2E9C-48B0-9F18-0167E8CB5793}" destId="{B3588476-DFD4-45B4-A306-457E71FDB871}" srcOrd="0" destOrd="0" parTransId="{5302356E-4097-43D8-9BFA-E834C8BA4E8E}" sibTransId="{1369E69B-B616-4E52-B5A3-E8487E21D26A}"/>
    <dgm:cxn modelId="{A05BB00C-7CA2-4977-943F-1E28B5C10AA8}" srcId="{AE6C14BB-838A-4567-A36C-3803B13EDF95}" destId="{B94DB6B8-C954-43D4-AD70-1BC705FC00E7}" srcOrd="1" destOrd="0" parTransId="{B0045140-299F-46BE-82C1-18983CCA2E9B}" sibTransId="{9CA73CB3-D5AE-49C9-8022-732BDFB6F855}"/>
    <dgm:cxn modelId="{3A2BCF1E-926F-4032-A2B5-5A406897BDB8}" type="presOf" srcId="{6A631888-B431-4549-AF44-078B67440A84}" destId="{EAB41324-3E6A-4680-93B0-512D83E51D1E}" srcOrd="0" destOrd="0" presId="urn:microsoft.com/office/officeart/2018/2/layout/IconVerticalSolidList"/>
    <dgm:cxn modelId="{81197926-6EE5-4FF5-A462-B322AF845941}" type="presOf" srcId="{C8A1FB19-438A-4604-B8AD-B5ACC000D66F}" destId="{1D9EF0E3-7102-4F93-A1D9-5F03B41E83FB}" srcOrd="0" destOrd="0" presId="urn:microsoft.com/office/officeart/2018/2/layout/IconVerticalSolidList"/>
    <dgm:cxn modelId="{A571883C-F058-4DEE-BCF6-67957C7C6188}" type="presOf" srcId="{AE6C14BB-838A-4567-A36C-3803B13EDF95}" destId="{45D6F6B0-D45E-47B6-B0CD-B08C3599BDED}" srcOrd="0" destOrd="0" presId="urn:microsoft.com/office/officeart/2018/2/layout/IconVerticalSolidList"/>
    <dgm:cxn modelId="{077B8C3D-589E-4EE4-A50C-60A9C6869B4E}" srcId="{AE6C14BB-838A-4567-A36C-3803B13EDF95}" destId="{C8A1FB19-438A-4604-B8AD-B5ACC000D66F}" srcOrd="0" destOrd="0" parTransId="{BA109CD5-7EA3-426F-81A1-780DE82270D7}" sibTransId="{97181192-605B-40EA-8F53-C5287371916F}"/>
    <dgm:cxn modelId="{34224240-1897-4860-A130-3519830F8DDB}" type="presOf" srcId="{B94DB6B8-C954-43D4-AD70-1BC705FC00E7}" destId="{1D9EF0E3-7102-4F93-A1D9-5F03B41E83FB}" srcOrd="0" destOrd="1" presId="urn:microsoft.com/office/officeart/2018/2/layout/IconVerticalSolidList"/>
    <dgm:cxn modelId="{20AA2F49-51BB-4A0B-8437-367514C9BBB0}" type="presOf" srcId="{A6AAEB36-CB41-4F8A-8E09-E3A52DE59823}" destId="{EAB41324-3E6A-4680-93B0-512D83E51D1E}" srcOrd="0" destOrd="1" presId="urn:microsoft.com/office/officeart/2018/2/layout/IconVerticalSolidList"/>
    <dgm:cxn modelId="{6DDCAF6F-A117-4621-A9B0-99E822D86B0E}" srcId="{C6B35A7C-2E9C-48B0-9F18-0167E8CB5793}" destId="{7B0DEA7E-C83E-4759-A2E2-A1AF702A6158}" srcOrd="1" destOrd="0" parTransId="{F96D7B48-7A35-44E1-93DC-40A8B8BE744D}" sibTransId="{0E4EDA6A-9194-4B09-A445-3A439290A1EF}"/>
    <dgm:cxn modelId="{1D218F86-7FE9-4AF4-A647-05FB8387EDC9}" srcId="{E46C2EA3-AB7B-4AB9-9C07-4B43A8426923}" destId="{E514A440-09B2-480E-A1AA-C4CF588767DE}" srcOrd="2" destOrd="0" parTransId="{5CAF90F2-E328-4F47-A194-DD4048E538B7}" sibTransId="{DCE4290A-EBCE-4570-97D7-B3E53B39421C}"/>
    <dgm:cxn modelId="{FD40DA95-CEE5-422A-A7AC-70B237AE00BF}" srcId="{E46C2EA3-AB7B-4AB9-9C07-4B43A8426923}" destId="{A6AAEB36-CB41-4F8A-8E09-E3A52DE59823}" srcOrd="1" destOrd="0" parTransId="{401153AA-3159-426D-8101-73C5A6DE32DA}" sibTransId="{1B38202E-FA47-4966-A066-DFF518000BD1}"/>
    <dgm:cxn modelId="{7FDADE9F-7C91-460E-9871-BF133C5B4C96}" type="presOf" srcId="{B3588476-DFD4-45B4-A306-457E71FDB871}" destId="{1FE5C7AB-0272-4D43-9A7F-8659D8B67CF8}" srcOrd="0" destOrd="0" presId="urn:microsoft.com/office/officeart/2018/2/layout/IconVerticalSolidList"/>
    <dgm:cxn modelId="{AB2C5AC2-AAE2-441A-8688-080C1E18225B}" type="presOf" srcId="{7B0DEA7E-C83E-4759-A2E2-A1AF702A6158}" destId="{341F97F4-DAF6-4B2E-8F97-42E1CA450C31}" srcOrd="0" destOrd="0" presId="urn:microsoft.com/office/officeart/2018/2/layout/IconVerticalSolidList"/>
    <dgm:cxn modelId="{ACED5BC8-D91A-4979-B2A6-55772C561762}" srcId="{AE6C14BB-838A-4567-A36C-3803B13EDF95}" destId="{20B7548A-BF19-41E5-9D8A-E08242E2381C}" srcOrd="2" destOrd="0" parTransId="{470EFF7F-AB65-43E0-8020-26AE3194132D}" sibTransId="{F46D4289-552A-4D52-99B5-2C958F2D4A63}"/>
    <dgm:cxn modelId="{A43B0ED0-F503-4163-9C7C-9CD6093168DA}" srcId="{E46C2EA3-AB7B-4AB9-9C07-4B43A8426923}" destId="{6A631888-B431-4549-AF44-078B67440A84}" srcOrd="0" destOrd="0" parTransId="{26BD97F0-18C2-4684-91D0-E11835A28865}" sibTransId="{84DA61AD-A206-43DE-B731-E9EAF5DE4F89}"/>
    <dgm:cxn modelId="{17F161D0-CCF3-437E-8112-5BDD349513CF}" type="presOf" srcId="{E46C2EA3-AB7B-4AB9-9C07-4B43A8426923}" destId="{118E15B6-62E1-4A04-B546-34388B387AB6}" srcOrd="0" destOrd="0" presId="urn:microsoft.com/office/officeart/2018/2/layout/IconVerticalSolidList"/>
    <dgm:cxn modelId="{2A453DE0-FB90-4765-B885-707C65CE79A9}" type="presOf" srcId="{E514A440-09B2-480E-A1AA-C4CF588767DE}" destId="{EAB41324-3E6A-4680-93B0-512D83E51D1E}" srcOrd="0" destOrd="2" presId="urn:microsoft.com/office/officeart/2018/2/layout/IconVerticalSolidList"/>
    <dgm:cxn modelId="{EE0002E7-1A94-4CF0-854F-408A1F08E302}" srcId="{C6B35A7C-2E9C-48B0-9F18-0167E8CB5793}" destId="{E46C2EA3-AB7B-4AB9-9C07-4B43A8426923}" srcOrd="2" destOrd="0" parTransId="{FEEF01C0-CB4F-4A51-9E11-1A73F87FF951}" sibTransId="{1EDBFF51-F172-435A-96F5-25A543ED5A48}"/>
    <dgm:cxn modelId="{0DE092EF-C671-4DB7-9777-F77682905100}" srcId="{C6B35A7C-2E9C-48B0-9F18-0167E8CB5793}" destId="{AE6C14BB-838A-4567-A36C-3803B13EDF95}" srcOrd="3" destOrd="0" parTransId="{BDFA0D87-598F-4B7A-857A-8A7A10610637}" sibTransId="{E50613F9-4F30-4E15-8007-58FA2F3A3A8C}"/>
    <dgm:cxn modelId="{8F4F26FF-11B6-400D-98BC-C219BC21F0AF}" type="presOf" srcId="{C6B35A7C-2E9C-48B0-9F18-0167E8CB5793}" destId="{7E1B384A-CF83-49EC-8118-7C8FC1F52C78}" srcOrd="0" destOrd="0" presId="urn:microsoft.com/office/officeart/2018/2/layout/IconVerticalSolidList"/>
    <dgm:cxn modelId="{90A20330-E937-424A-9CBE-1408DDCE8E4D}" type="presParOf" srcId="{7E1B384A-CF83-49EC-8118-7C8FC1F52C78}" destId="{0DCA7CC0-4292-40AC-A742-63B48FC2BF56}" srcOrd="0" destOrd="0" presId="urn:microsoft.com/office/officeart/2018/2/layout/IconVerticalSolidList"/>
    <dgm:cxn modelId="{AEF3238E-4551-4126-9F22-084A21574707}" type="presParOf" srcId="{0DCA7CC0-4292-40AC-A742-63B48FC2BF56}" destId="{D1DF362E-1049-4BCF-A4D0-F171321EBEDA}" srcOrd="0" destOrd="0" presId="urn:microsoft.com/office/officeart/2018/2/layout/IconVerticalSolidList"/>
    <dgm:cxn modelId="{2D74681D-93AF-4BB5-BDEC-925231582C17}" type="presParOf" srcId="{0DCA7CC0-4292-40AC-A742-63B48FC2BF56}" destId="{95C222E7-9673-438B-B86C-B2990190CDF8}" srcOrd="1" destOrd="0" presId="urn:microsoft.com/office/officeart/2018/2/layout/IconVerticalSolidList"/>
    <dgm:cxn modelId="{776045B5-7188-4169-9B14-2A8F4EDDB100}" type="presParOf" srcId="{0DCA7CC0-4292-40AC-A742-63B48FC2BF56}" destId="{9FF33779-B5A2-414A-B44A-66103712E74F}" srcOrd="2" destOrd="0" presId="urn:microsoft.com/office/officeart/2018/2/layout/IconVerticalSolidList"/>
    <dgm:cxn modelId="{40806F4C-65C6-4898-A905-698285D2D7BD}" type="presParOf" srcId="{0DCA7CC0-4292-40AC-A742-63B48FC2BF56}" destId="{1FE5C7AB-0272-4D43-9A7F-8659D8B67CF8}" srcOrd="3" destOrd="0" presId="urn:microsoft.com/office/officeart/2018/2/layout/IconVerticalSolidList"/>
    <dgm:cxn modelId="{E5EB373D-33B2-426D-A83A-48A6F5DA35E9}" type="presParOf" srcId="{7E1B384A-CF83-49EC-8118-7C8FC1F52C78}" destId="{0BFF3ED3-B8C0-44DA-A93D-6252BE8224B5}" srcOrd="1" destOrd="0" presId="urn:microsoft.com/office/officeart/2018/2/layout/IconVerticalSolidList"/>
    <dgm:cxn modelId="{03AFEAD9-3F45-43EA-A70F-C6705CF814F7}" type="presParOf" srcId="{7E1B384A-CF83-49EC-8118-7C8FC1F52C78}" destId="{A45D92D1-819C-4AB3-9297-848AC1B4FD99}" srcOrd="2" destOrd="0" presId="urn:microsoft.com/office/officeart/2018/2/layout/IconVerticalSolidList"/>
    <dgm:cxn modelId="{C88F9652-1619-4EC8-AE94-2925A5E1794E}" type="presParOf" srcId="{A45D92D1-819C-4AB3-9297-848AC1B4FD99}" destId="{58488CE3-09B7-4FAA-9776-FB0A36738047}" srcOrd="0" destOrd="0" presId="urn:microsoft.com/office/officeart/2018/2/layout/IconVerticalSolidList"/>
    <dgm:cxn modelId="{1668A5FE-BC7D-40B3-8D68-050F6D38C50A}" type="presParOf" srcId="{A45D92D1-819C-4AB3-9297-848AC1B4FD99}" destId="{E8C4DA4B-8FA0-45B0-B7BB-930971D664B1}" srcOrd="1" destOrd="0" presId="urn:microsoft.com/office/officeart/2018/2/layout/IconVerticalSolidList"/>
    <dgm:cxn modelId="{62E4C472-8CAA-418E-A3C1-13EFB6EC118C}" type="presParOf" srcId="{A45D92D1-819C-4AB3-9297-848AC1B4FD99}" destId="{EAF2F268-5822-49CC-8406-F57A17F92A8A}" srcOrd="2" destOrd="0" presId="urn:microsoft.com/office/officeart/2018/2/layout/IconVerticalSolidList"/>
    <dgm:cxn modelId="{C7B9126B-B238-4413-B1E3-29EA666BE060}" type="presParOf" srcId="{A45D92D1-819C-4AB3-9297-848AC1B4FD99}" destId="{341F97F4-DAF6-4B2E-8F97-42E1CA450C31}" srcOrd="3" destOrd="0" presId="urn:microsoft.com/office/officeart/2018/2/layout/IconVerticalSolidList"/>
    <dgm:cxn modelId="{F58986A4-5664-4381-A457-C14E5595A6AF}" type="presParOf" srcId="{7E1B384A-CF83-49EC-8118-7C8FC1F52C78}" destId="{596A19DB-EB58-4F63-9E02-8F3E0A6FB416}" srcOrd="3" destOrd="0" presId="urn:microsoft.com/office/officeart/2018/2/layout/IconVerticalSolidList"/>
    <dgm:cxn modelId="{B25A2280-7045-4351-8056-7E71E1F4B8A4}" type="presParOf" srcId="{7E1B384A-CF83-49EC-8118-7C8FC1F52C78}" destId="{11C6DBC2-969D-42B5-BA8B-8AC1FB2BC87C}" srcOrd="4" destOrd="0" presId="urn:microsoft.com/office/officeart/2018/2/layout/IconVerticalSolidList"/>
    <dgm:cxn modelId="{3CD02BEF-4958-4A07-83A9-05AB0C60692E}" type="presParOf" srcId="{11C6DBC2-969D-42B5-BA8B-8AC1FB2BC87C}" destId="{866DA750-CB99-4263-B0AF-774018EB3D4E}" srcOrd="0" destOrd="0" presId="urn:microsoft.com/office/officeart/2018/2/layout/IconVerticalSolidList"/>
    <dgm:cxn modelId="{B6DB7D59-A699-429A-AC42-9DC6180B5FA2}" type="presParOf" srcId="{11C6DBC2-969D-42B5-BA8B-8AC1FB2BC87C}" destId="{95F7F5C2-3322-4456-A535-E650E79E5F34}" srcOrd="1" destOrd="0" presId="urn:microsoft.com/office/officeart/2018/2/layout/IconVerticalSolidList"/>
    <dgm:cxn modelId="{02FD9B89-093F-4851-84E5-C92F60816D41}" type="presParOf" srcId="{11C6DBC2-969D-42B5-BA8B-8AC1FB2BC87C}" destId="{825C4A25-CB19-432A-B9A8-6D105D908977}" srcOrd="2" destOrd="0" presId="urn:microsoft.com/office/officeart/2018/2/layout/IconVerticalSolidList"/>
    <dgm:cxn modelId="{91ABBE07-30E3-488C-A9C6-ED52CD311374}" type="presParOf" srcId="{11C6DBC2-969D-42B5-BA8B-8AC1FB2BC87C}" destId="{118E15B6-62E1-4A04-B546-34388B387AB6}" srcOrd="3" destOrd="0" presId="urn:microsoft.com/office/officeart/2018/2/layout/IconVerticalSolidList"/>
    <dgm:cxn modelId="{3830C260-F6D1-472E-A14B-E2729033E470}" type="presParOf" srcId="{11C6DBC2-969D-42B5-BA8B-8AC1FB2BC87C}" destId="{EAB41324-3E6A-4680-93B0-512D83E51D1E}" srcOrd="4" destOrd="0" presId="urn:microsoft.com/office/officeart/2018/2/layout/IconVerticalSolidList"/>
    <dgm:cxn modelId="{01705633-6BBB-4D24-8101-E6565FD2EEA0}" type="presParOf" srcId="{7E1B384A-CF83-49EC-8118-7C8FC1F52C78}" destId="{11D057ED-B5C2-4873-AC3B-0A07C3D2555C}" srcOrd="5" destOrd="0" presId="urn:microsoft.com/office/officeart/2018/2/layout/IconVerticalSolidList"/>
    <dgm:cxn modelId="{0C885F86-FE0C-447D-A10A-C4A1F6A01609}" type="presParOf" srcId="{7E1B384A-CF83-49EC-8118-7C8FC1F52C78}" destId="{BCF02FBD-2AE7-4671-BA88-087FCE867ACF}" srcOrd="6" destOrd="0" presId="urn:microsoft.com/office/officeart/2018/2/layout/IconVerticalSolidList"/>
    <dgm:cxn modelId="{4C5A750A-72BF-41B2-8379-6FFB15590EF1}" type="presParOf" srcId="{BCF02FBD-2AE7-4671-BA88-087FCE867ACF}" destId="{EAD57A9E-19D1-4403-A941-A6E3C19F9641}" srcOrd="0" destOrd="0" presId="urn:microsoft.com/office/officeart/2018/2/layout/IconVerticalSolidList"/>
    <dgm:cxn modelId="{F9DB3E52-E87D-4CC2-82DD-FED81F72743C}" type="presParOf" srcId="{BCF02FBD-2AE7-4671-BA88-087FCE867ACF}" destId="{9E8EEF5A-BAB9-4BEA-8ECC-8ED0D7C81225}" srcOrd="1" destOrd="0" presId="urn:microsoft.com/office/officeart/2018/2/layout/IconVerticalSolidList"/>
    <dgm:cxn modelId="{F08FC054-AFE0-40A3-B559-FFDF44FC16DF}" type="presParOf" srcId="{BCF02FBD-2AE7-4671-BA88-087FCE867ACF}" destId="{39AAB8B5-00E4-4983-A720-AECCA64B7991}" srcOrd="2" destOrd="0" presId="urn:microsoft.com/office/officeart/2018/2/layout/IconVerticalSolidList"/>
    <dgm:cxn modelId="{61FB39FA-D541-481D-97E8-907CF107B56C}" type="presParOf" srcId="{BCF02FBD-2AE7-4671-BA88-087FCE867ACF}" destId="{45D6F6B0-D45E-47B6-B0CD-B08C3599BDED}" srcOrd="3" destOrd="0" presId="urn:microsoft.com/office/officeart/2018/2/layout/IconVerticalSolidList"/>
    <dgm:cxn modelId="{CF34E69A-FE5B-4343-B128-C8CFF0EF505D}" type="presParOf" srcId="{BCF02FBD-2AE7-4671-BA88-087FCE867ACF}" destId="{1D9EF0E3-7102-4F93-A1D9-5F03B41E83F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71506A-8278-424D-BD88-36BF04CDACD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32D90E-4C3E-4E0D-922A-C3D781F63EB6}">
      <dgm:prSet/>
      <dgm:spPr/>
      <dgm:t>
        <a:bodyPr/>
        <a:lstStyle/>
        <a:p>
          <a:pPr>
            <a:lnSpc>
              <a:spcPct val="100000"/>
            </a:lnSpc>
          </a:pPr>
          <a:r>
            <a:rPr lang="en-US" i="1"/>
            <a:t>'application_data.csv'</a:t>
          </a:r>
          <a:r>
            <a:rPr lang="en-US"/>
            <a:t>  contains all the information of the client at the time of application.</a:t>
          </a:r>
          <a:br>
            <a:rPr lang="en-US"/>
          </a:br>
          <a:r>
            <a:rPr lang="en-US"/>
            <a:t>The data is about whether a </a:t>
          </a:r>
          <a:r>
            <a:rPr lang="en-US" b="1"/>
            <a:t>client has payment difficulties.</a:t>
          </a:r>
          <a:endParaRPr lang="en-US"/>
        </a:p>
      </dgm:t>
    </dgm:pt>
    <dgm:pt modelId="{85AD1AC2-1A67-45DA-BA54-1CC18AEE5975}" type="parTrans" cxnId="{855A1F99-F3D7-430D-B9DF-ECB21A2E0B63}">
      <dgm:prSet/>
      <dgm:spPr/>
      <dgm:t>
        <a:bodyPr/>
        <a:lstStyle/>
        <a:p>
          <a:endParaRPr lang="en-US"/>
        </a:p>
      </dgm:t>
    </dgm:pt>
    <dgm:pt modelId="{39302802-ADB5-4BF3-8315-3597C5B5819D}" type="sibTrans" cxnId="{855A1F99-F3D7-430D-B9DF-ECB21A2E0B63}">
      <dgm:prSet/>
      <dgm:spPr/>
      <dgm:t>
        <a:bodyPr/>
        <a:lstStyle/>
        <a:p>
          <a:pPr>
            <a:lnSpc>
              <a:spcPct val="100000"/>
            </a:lnSpc>
          </a:pPr>
          <a:endParaRPr lang="en-US"/>
        </a:p>
      </dgm:t>
    </dgm:pt>
    <dgm:pt modelId="{41DE625C-32D6-4683-8D23-00BDE6D733DB}">
      <dgm:prSet/>
      <dgm:spPr/>
      <dgm:t>
        <a:bodyPr/>
        <a:lstStyle/>
        <a:p>
          <a:pPr>
            <a:lnSpc>
              <a:spcPct val="100000"/>
            </a:lnSpc>
          </a:pPr>
          <a:r>
            <a:rPr lang="en-US" i="1"/>
            <a:t>'previous_application.csv' </a:t>
          </a:r>
          <a:r>
            <a:rPr lang="en-US"/>
            <a:t>contains information about the client’s previous loan data. It contains the data whether the previous application had been </a:t>
          </a:r>
          <a:r>
            <a:rPr lang="en-US" b="1"/>
            <a:t>Approved, Cancelled, Refused or Unused offer.</a:t>
          </a:r>
          <a:endParaRPr lang="en-US"/>
        </a:p>
      </dgm:t>
    </dgm:pt>
    <dgm:pt modelId="{E75D89E7-3E73-47B2-9B3C-814451156007}" type="parTrans" cxnId="{91E4AD7C-A5E0-43CE-8785-2075E417669E}">
      <dgm:prSet/>
      <dgm:spPr/>
      <dgm:t>
        <a:bodyPr/>
        <a:lstStyle/>
        <a:p>
          <a:endParaRPr lang="en-US"/>
        </a:p>
      </dgm:t>
    </dgm:pt>
    <dgm:pt modelId="{0FA50CF8-A90D-4578-B613-9EB33952E0B3}" type="sibTrans" cxnId="{91E4AD7C-A5E0-43CE-8785-2075E417669E}">
      <dgm:prSet/>
      <dgm:spPr/>
      <dgm:t>
        <a:bodyPr/>
        <a:lstStyle/>
        <a:p>
          <a:pPr>
            <a:lnSpc>
              <a:spcPct val="100000"/>
            </a:lnSpc>
          </a:pPr>
          <a:endParaRPr lang="en-US"/>
        </a:p>
      </dgm:t>
    </dgm:pt>
    <dgm:pt modelId="{9C063693-5597-4D15-AC5B-C0F1ADD7041C}">
      <dgm:prSet/>
      <dgm:spPr/>
      <dgm:t>
        <a:bodyPr/>
        <a:lstStyle/>
        <a:p>
          <a:pPr>
            <a:lnSpc>
              <a:spcPct val="100000"/>
            </a:lnSpc>
          </a:pPr>
          <a:r>
            <a:rPr lang="en-US" i="1"/>
            <a:t>'columns_description.csv'</a:t>
          </a:r>
          <a:r>
            <a:rPr lang="en-US"/>
            <a:t> is data dictionary which describes the meaning of the variables.</a:t>
          </a:r>
        </a:p>
      </dgm:t>
    </dgm:pt>
    <dgm:pt modelId="{24410F93-3505-48DD-8D1C-B16BF063B4E5}" type="parTrans" cxnId="{44398023-9029-44BA-AA6A-FB7B9BAC189E}">
      <dgm:prSet/>
      <dgm:spPr/>
      <dgm:t>
        <a:bodyPr/>
        <a:lstStyle/>
        <a:p>
          <a:endParaRPr lang="en-US"/>
        </a:p>
      </dgm:t>
    </dgm:pt>
    <dgm:pt modelId="{9A8DC9B7-3E42-42AA-8BEF-3DEA019ECFF8}" type="sibTrans" cxnId="{44398023-9029-44BA-AA6A-FB7B9BAC189E}">
      <dgm:prSet/>
      <dgm:spPr/>
      <dgm:t>
        <a:bodyPr/>
        <a:lstStyle/>
        <a:p>
          <a:endParaRPr lang="en-US"/>
        </a:p>
      </dgm:t>
    </dgm:pt>
    <dgm:pt modelId="{131759EA-1565-4A3A-A3F3-EEC4E58DB78F}" type="pres">
      <dgm:prSet presAssocID="{D571506A-8278-424D-BD88-36BF04CDACD7}" presName="root" presStyleCnt="0">
        <dgm:presLayoutVars>
          <dgm:dir/>
          <dgm:resizeHandles val="exact"/>
        </dgm:presLayoutVars>
      </dgm:prSet>
      <dgm:spPr/>
    </dgm:pt>
    <dgm:pt modelId="{46E58EB6-3B6A-4C64-81E2-DF4AC98AA01D}" type="pres">
      <dgm:prSet presAssocID="{A332D90E-4C3E-4E0D-922A-C3D781F63EB6}" presName="compNode" presStyleCnt="0"/>
      <dgm:spPr/>
    </dgm:pt>
    <dgm:pt modelId="{FC33B704-73FE-46A4-BE89-71DA6624ADDA}" type="pres">
      <dgm:prSet presAssocID="{A332D90E-4C3E-4E0D-922A-C3D781F63EB6}" presName="bgRect" presStyleLbl="bgShp" presStyleIdx="0" presStyleCnt="3"/>
      <dgm:spPr/>
    </dgm:pt>
    <dgm:pt modelId="{B782FC23-7BC6-4998-BB30-4390203E65EB}" type="pres">
      <dgm:prSet presAssocID="{A332D90E-4C3E-4E0D-922A-C3D781F63EB6}"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a:ext>
      </dgm:extLst>
    </dgm:pt>
    <dgm:pt modelId="{69762926-12E5-4AD7-AE46-41CF71927D41}" type="pres">
      <dgm:prSet presAssocID="{A332D90E-4C3E-4E0D-922A-C3D781F63EB6}" presName="spaceRect" presStyleCnt="0"/>
      <dgm:spPr/>
    </dgm:pt>
    <dgm:pt modelId="{299AEE89-E1B0-4779-A2B8-6BF92D61189E}" type="pres">
      <dgm:prSet presAssocID="{A332D90E-4C3E-4E0D-922A-C3D781F63EB6}" presName="parTx" presStyleLbl="revTx" presStyleIdx="0" presStyleCnt="3">
        <dgm:presLayoutVars>
          <dgm:chMax val="0"/>
          <dgm:chPref val="0"/>
        </dgm:presLayoutVars>
      </dgm:prSet>
      <dgm:spPr/>
    </dgm:pt>
    <dgm:pt modelId="{54D2A39D-2330-426F-B11A-6A6213B41833}" type="pres">
      <dgm:prSet presAssocID="{39302802-ADB5-4BF3-8315-3597C5B5819D}" presName="sibTrans" presStyleCnt="0"/>
      <dgm:spPr/>
    </dgm:pt>
    <dgm:pt modelId="{209EBC01-7DCC-4A08-91BE-94A060ED9840}" type="pres">
      <dgm:prSet presAssocID="{41DE625C-32D6-4683-8D23-00BDE6D733DB}" presName="compNode" presStyleCnt="0"/>
      <dgm:spPr/>
    </dgm:pt>
    <dgm:pt modelId="{1EACB570-F63C-4460-8AD3-2D2E27A358EF}" type="pres">
      <dgm:prSet presAssocID="{41DE625C-32D6-4683-8D23-00BDE6D733DB}" presName="bgRect" presStyleLbl="bgShp" presStyleIdx="1" presStyleCnt="3"/>
      <dgm:spPr/>
    </dgm:pt>
    <dgm:pt modelId="{8C18140B-6EE3-4272-AC6A-EA9B3E873232}" type="pres">
      <dgm:prSet presAssocID="{41DE625C-32D6-4683-8D23-00BDE6D733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24615C56-5955-4160-8AAB-42B495F68F2F}" type="pres">
      <dgm:prSet presAssocID="{41DE625C-32D6-4683-8D23-00BDE6D733DB}" presName="spaceRect" presStyleCnt="0"/>
      <dgm:spPr/>
    </dgm:pt>
    <dgm:pt modelId="{5E379823-AC94-4EDA-ACE3-6CB8F013CBBE}" type="pres">
      <dgm:prSet presAssocID="{41DE625C-32D6-4683-8D23-00BDE6D733DB}" presName="parTx" presStyleLbl="revTx" presStyleIdx="1" presStyleCnt="3">
        <dgm:presLayoutVars>
          <dgm:chMax val="0"/>
          <dgm:chPref val="0"/>
        </dgm:presLayoutVars>
      </dgm:prSet>
      <dgm:spPr/>
    </dgm:pt>
    <dgm:pt modelId="{46553D40-4AF3-4083-9E1A-D055200C561F}" type="pres">
      <dgm:prSet presAssocID="{0FA50CF8-A90D-4578-B613-9EB33952E0B3}" presName="sibTrans" presStyleCnt="0"/>
      <dgm:spPr/>
    </dgm:pt>
    <dgm:pt modelId="{7075527A-50AB-451B-9732-74C15AF28691}" type="pres">
      <dgm:prSet presAssocID="{9C063693-5597-4D15-AC5B-C0F1ADD7041C}" presName="compNode" presStyleCnt="0"/>
      <dgm:spPr/>
    </dgm:pt>
    <dgm:pt modelId="{1B3E991A-37D7-43C1-AD11-65EC2E100E52}" type="pres">
      <dgm:prSet presAssocID="{9C063693-5597-4D15-AC5B-C0F1ADD7041C}" presName="bgRect" presStyleLbl="bgShp" presStyleIdx="2" presStyleCnt="3"/>
      <dgm:spPr/>
    </dgm:pt>
    <dgm:pt modelId="{D9BA032C-8400-4985-81A6-3C606B8D8756}" type="pres">
      <dgm:prSet presAssocID="{9C063693-5597-4D15-AC5B-C0F1ADD704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7BE49B49-C8F7-4DAD-A7B9-BD8CA43E19B0}" type="pres">
      <dgm:prSet presAssocID="{9C063693-5597-4D15-AC5B-C0F1ADD7041C}" presName="spaceRect" presStyleCnt="0"/>
      <dgm:spPr/>
    </dgm:pt>
    <dgm:pt modelId="{5F159CF1-D696-46BD-A6D7-F8D414A1A915}" type="pres">
      <dgm:prSet presAssocID="{9C063693-5597-4D15-AC5B-C0F1ADD7041C}" presName="parTx" presStyleLbl="revTx" presStyleIdx="2" presStyleCnt="3">
        <dgm:presLayoutVars>
          <dgm:chMax val="0"/>
          <dgm:chPref val="0"/>
        </dgm:presLayoutVars>
      </dgm:prSet>
      <dgm:spPr/>
    </dgm:pt>
  </dgm:ptLst>
  <dgm:cxnLst>
    <dgm:cxn modelId="{EEFC851E-84B8-491F-973C-C7970E339CF9}" type="presOf" srcId="{D571506A-8278-424D-BD88-36BF04CDACD7}" destId="{131759EA-1565-4A3A-A3F3-EEC4E58DB78F}" srcOrd="0" destOrd="0" presId="urn:microsoft.com/office/officeart/2018/2/layout/IconVerticalSolidList"/>
    <dgm:cxn modelId="{44398023-9029-44BA-AA6A-FB7B9BAC189E}" srcId="{D571506A-8278-424D-BD88-36BF04CDACD7}" destId="{9C063693-5597-4D15-AC5B-C0F1ADD7041C}" srcOrd="2" destOrd="0" parTransId="{24410F93-3505-48DD-8D1C-B16BF063B4E5}" sibTransId="{9A8DC9B7-3E42-42AA-8BEF-3DEA019ECFF8}"/>
    <dgm:cxn modelId="{91E4AD7C-A5E0-43CE-8785-2075E417669E}" srcId="{D571506A-8278-424D-BD88-36BF04CDACD7}" destId="{41DE625C-32D6-4683-8D23-00BDE6D733DB}" srcOrd="1" destOrd="0" parTransId="{E75D89E7-3E73-47B2-9B3C-814451156007}" sibTransId="{0FA50CF8-A90D-4578-B613-9EB33952E0B3}"/>
    <dgm:cxn modelId="{4F7D3D81-FC64-4CD1-817A-1E72B5C19BBE}" type="presOf" srcId="{9C063693-5597-4D15-AC5B-C0F1ADD7041C}" destId="{5F159CF1-D696-46BD-A6D7-F8D414A1A915}" srcOrd="0" destOrd="0" presId="urn:microsoft.com/office/officeart/2018/2/layout/IconVerticalSolidList"/>
    <dgm:cxn modelId="{6D10DE87-1000-4EB9-82BC-B61B2F4C652C}" type="presOf" srcId="{41DE625C-32D6-4683-8D23-00BDE6D733DB}" destId="{5E379823-AC94-4EDA-ACE3-6CB8F013CBBE}" srcOrd="0" destOrd="0" presId="urn:microsoft.com/office/officeart/2018/2/layout/IconVerticalSolidList"/>
    <dgm:cxn modelId="{855A1F99-F3D7-430D-B9DF-ECB21A2E0B63}" srcId="{D571506A-8278-424D-BD88-36BF04CDACD7}" destId="{A332D90E-4C3E-4E0D-922A-C3D781F63EB6}" srcOrd="0" destOrd="0" parTransId="{85AD1AC2-1A67-45DA-BA54-1CC18AEE5975}" sibTransId="{39302802-ADB5-4BF3-8315-3597C5B5819D}"/>
    <dgm:cxn modelId="{12B734EC-8E33-4039-93D8-8EF6B011F01C}" type="presOf" srcId="{A332D90E-4C3E-4E0D-922A-C3D781F63EB6}" destId="{299AEE89-E1B0-4779-A2B8-6BF92D61189E}" srcOrd="0" destOrd="0" presId="urn:microsoft.com/office/officeart/2018/2/layout/IconVerticalSolidList"/>
    <dgm:cxn modelId="{5D4354D1-BCFB-4AF8-B037-90B367697C8E}" type="presParOf" srcId="{131759EA-1565-4A3A-A3F3-EEC4E58DB78F}" destId="{46E58EB6-3B6A-4C64-81E2-DF4AC98AA01D}" srcOrd="0" destOrd="0" presId="urn:microsoft.com/office/officeart/2018/2/layout/IconVerticalSolidList"/>
    <dgm:cxn modelId="{67204755-179F-461A-8DEE-C3939FC0A34F}" type="presParOf" srcId="{46E58EB6-3B6A-4C64-81E2-DF4AC98AA01D}" destId="{FC33B704-73FE-46A4-BE89-71DA6624ADDA}" srcOrd="0" destOrd="0" presId="urn:microsoft.com/office/officeart/2018/2/layout/IconVerticalSolidList"/>
    <dgm:cxn modelId="{BC96C6C5-6B01-4D0D-A727-CEB3A526AD5A}" type="presParOf" srcId="{46E58EB6-3B6A-4C64-81E2-DF4AC98AA01D}" destId="{B782FC23-7BC6-4998-BB30-4390203E65EB}" srcOrd="1" destOrd="0" presId="urn:microsoft.com/office/officeart/2018/2/layout/IconVerticalSolidList"/>
    <dgm:cxn modelId="{A79B2A41-49DB-4720-ADEB-A8127E7C4946}" type="presParOf" srcId="{46E58EB6-3B6A-4C64-81E2-DF4AC98AA01D}" destId="{69762926-12E5-4AD7-AE46-41CF71927D41}" srcOrd="2" destOrd="0" presId="urn:microsoft.com/office/officeart/2018/2/layout/IconVerticalSolidList"/>
    <dgm:cxn modelId="{34968B1A-3563-4060-809D-73B80E8DE978}" type="presParOf" srcId="{46E58EB6-3B6A-4C64-81E2-DF4AC98AA01D}" destId="{299AEE89-E1B0-4779-A2B8-6BF92D61189E}" srcOrd="3" destOrd="0" presId="urn:microsoft.com/office/officeart/2018/2/layout/IconVerticalSolidList"/>
    <dgm:cxn modelId="{99DBFE43-7192-4750-AD01-9CFA107392A5}" type="presParOf" srcId="{131759EA-1565-4A3A-A3F3-EEC4E58DB78F}" destId="{54D2A39D-2330-426F-B11A-6A6213B41833}" srcOrd="1" destOrd="0" presId="urn:microsoft.com/office/officeart/2018/2/layout/IconVerticalSolidList"/>
    <dgm:cxn modelId="{F2FDAE0E-80A9-4965-BB39-4C9A30284A52}" type="presParOf" srcId="{131759EA-1565-4A3A-A3F3-EEC4E58DB78F}" destId="{209EBC01-7DCC-4A08-91BE-94A060ED9840}" srcOrd="2" destOrd="0" presId="urn:microsoft.com/office/officeart/2018/2/layout/IconVerticalSolidList"/>
    <dgm:cxn modelId="{08958D96-011E-40CF-8A92-A5FDB51B97FB}" type="presParOf" srcId="{209EBC01-7DCC-4A08-91BE-94A060ED9840}" destId="{1EACB570-F63C-4460-8AD3-2D2E27A358EF}" srcOrd="0" destOrd="0" presId="urn:microsoft.com/office/officeart/2018/2/layout/IconVerticalSolidList"/>
    <dgm:cxn modelId="{A7DE37D8-8064-4C1A-A8CA-B6889CE7EA09}" type="presParOf" srcId="{209EBC01-7DCC-4A08-91BE-94A060ED9840}" destId="{8C18140B-6EE3-4272-AC6A-EA9B3E873232}" srcOrd="1" destOrd="0" presId="urn:microsoft.com/office/officeart/2018/2/layout/IconVerticalSolidList"/>
    <dgm:cxn modelId="{A46294E6-C797-4C0C-96A6-5CFF7477D649}" type="presParOf" srcId="{209EBC01-7DCC-4A08-91BE-94A060ED9840}" destId="{24615C56-5955-4160-8AAB-42B495F68F2F}" srcOrd="2" destOrd="0" presId="urn:microsoft.com/office/officeart/2018/2/layout/IconVerticalSolidList"/>
    <dgm:cxn modelId="{DCC3AA19-254C-43D4-A6A1-76D50AAFFAE6}" type="presParOf" srcId="{209EBC01-7DCC-4A08-91BE-94A060ED9840}" destId="{5E379823-AC94-4EDA-ACE3-6CB8F013CBBE}" srcOrd="3" destOrd="0" presId="urn:microsoft.com/office/officeart/2018/2/layout/IconVerticalSolidList"/>
    <dgm:cxn modelId="{642759DE-8361-45B0-806E-8043505D5719}" type="presParOf" srcId="{131759EA-1565-4A3A-A3F3-EEC4E58DB78F}" destId="{46553D40-4AF3-4083-9E1A-D055200C561F}" srcOrd="3" destOrd="0" presId="urn:microsoft.com/office/officeart/2018/2/layout/IconVerticalSolidList"/>
    <dgm:cxn modelId="{AA329F73-4BD0-4C1B-8F79-63F36B6C0CA0}" type="presParOf" srcId="{131759EA-1565-4A3A-A3F3-EEC4E58DB78F}" destId="{7075527A-50AB-451B-9732-74C15AF28691}" srcOrd="4" destOrd="0" presId="urn:microsoft.com/office/officeart/2018/2/layout/IconVerticalSolidList"/>
    <dgm:cxn modelId="{CD9CB9DD-07B4-47A7-BFDE-3A044DF67518}" type="presParOf" srcId="{7075527A-50AB-451B-9732-74C15AF28691}" destId="{1B3E991A-37D7-43C1-AD11-65EC2E100E52}" srcOrd="0" destOrd="0" presId="urn:microsoft.com/office/officeart/2018/2/layout/IconVerticalSolidList"/>
    <dgm:cxn modelId="{F3D5FD87-7102-4FA7-9336-7D5725812356}" type="presParOf" srcId="{7075527A-50AB-451B-9732-74C15AF28691}" destId="{D9BA032C-8400-4985-81A6-3C606B8D8756}" srcOrd="1" destOrd="0" presId="urn:microsoft.com/office/officeart/2018/2/layout/IconVerticalSolidList"/>
    <dgm:cxn modelId="{7A278594-500D-4C1C-8608-E59D6D3ABCE7}" type="presParOf" srcId="{7075527A-50AB-451B-9732-74C15AF28691}" destId="{7BE49B49-C8F7-4DAD-A7B9-BD8CA43E19B0}" srcOrd="2" destOrd="0" presId="urn:microsoft.com/office/officeart/2018/2/layout/IconVerticalSolidList"/>
    <dgm:cxn modelId="{A85D88C6-D63D-47AD-AE0B-E7A4F42D2D10}" type="presParOf" srcId="{7075527A-50AB-451B-9732-74C15AF28691}" destId="{5F159CF1-D696-46BD-A6D7-F8D414A1A9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F362E-1049-4BCF-A4D0-F171321EBEDA}">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222E7-9673-438B-B86C-B2990190CDF8}">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E5C7AB-0272-4D43-9A7F-8659D8B67CF8}">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Problem Statement</a:t>
          </a:r>
        </a:p>
      </dsp:txBody>
      <dsp:txXfrm>
        <a:off x="1372680" y="2344"/>
        <a:ext cx="5424994" cy="1188467"/>
      </dsp:txXfrm>
    </dsp:sp>
    <dsp:sp modelId="{58488CE3-09B7-4FAA-9776-FB0A36738047}">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C4DA4B-8FA0-45B0-B7BB-930971D664B1}">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1F97F4-DAF6-4B2E-8F97-42E1CA450C31}">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Data Sourcing</a:t>
          </a:r>
        </a:p>
      </dsp:txBody>
      <dsp:txXfrm>
        <a:off x="1372680" y="1487929"/>
        <a:ext cx="5424994" cy="1188467"/>
      </dsp:txXfrm>
    </dsp:sp>
    <dsp:sp modelId="{866DA750-CB99-4263-B0AF-774018EB3D4E}">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7F5C2-3322-4456-A535-E650E79E5F34}">
      <dsp:nvSpPr>
        <dsp:cNvPr id="0" name=""/>
        <dsp:cNvSpPr/>
      </dsp:nvSpPr>
      <dsp:spPr>
        <a:xfrm>
          <a:off x="359511" y="3240919"/>
          <a:ext cx="653657" cy="65365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8E15B6-62E1-4A04-B546-34388B387AB6}">
      <dsp:nvSpPr>
        <dsp:cNvPr id="0" name=""/>
        <dsp:cNvSpPr/>
      </dsp:nvSpPr>
      <dsp:spPr>
        <a:xfrm>
          <a:off x="1372680" y="2973514"/>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Data Cleaning</a:t>
          </a:r>
        </a:p>
      </dsp:txBody>
      <dsp:txXfrm>
        <a:off x="1372680" y="2973514"/>
        <a:ext cx="3058953" cy="1188467"/>
      </dsp:txXfrm>
    </dsp:sp>
    <dsp:sp modelId="{EAB41324-3E6A-4680-93B0-512D83E51D1E}">
      <dsp:nvSpPr>
        <dsp:cNvPr id="0" name=""/>
        <dsp:cNvSpPr/>
      </dsp:nvSpPr>
      <dsp:spPr>
        <a:xfrm>
          <a:off x="4431634" y="2973514"/>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711200">
            <a:lnSpc>
              <a:spcPct val="90000"/>
            </a:lnSpc>
            <a:spcBef>
              <a:spcPct val="0"/>
            </a:spcBef>
            <a:spcAft>
              <a:spcPct val="35000"/>
            </a:spcAft>
            <a:buNone/>
          </a:pPr>
          <a:r>
            <a:rPr lang="en-US" sz="1600" kern="1200"/>
            <a:t>Standardizing Columns</a:t>
          </a:r>
        </a:p>
        <a:p>
          <a:pPr marL="0" lvl="0" indent="0" algn="l" defTabSz="711200">
            <a:lnSpc>
              <a:spcPct val="90000"/>
            </a:lnSpc>
            <a:spcBef>
              <a:spcPct val="0"/>
            </a:spcBef>
            <a:spcAft>
              <a:spcPct val="35000"/>
            </a:spcAft>
            <a:buNone/>
          </a:pPr>
          <a:r>
            <a:rPr lang="en-US" sz="1600" kern="1200"/>
            <a:t>Missing Values</a:t>
          </a:r>
        </a:p>
        <a:p>
          <a:pPr marL="0" lvl="0" indent="0" algn="l" defTabSz="711200">
            <a:lnSpc>
              <a:spcPct val="90000"/>
            </a:lnSpc>
            <a:spcBef>
              <a:spcPct val="0"/>
            </a:spcBef>
            <a:spcAft>
              <a:spcPct val="35000"/>
            </a:spcAft>
            <a:buNone/>
          </a:pPr>
          <a:r>
            <a:rPr lang="en-US" sz="1600" kern="1200"/>
            <a:t>Handling Outliers</a:t>
          </a:r>
        </a:p>
      </dsp:txBody>
      <dsp:txXfrm>
        <a:off x="4431634" y="2973514"/>
        <a:ext cx="2366040" cy="1188467"/>
      </dsp:txXfrm>
    </dsp:sp>
    <dsp:sp modelId="{EAD57A9E-19D1-4403-A941-A6E3C19F9641}">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EEF5A-BAB9-4BEA-8ECC-8ED0D7C81225}">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D6F6B0-D45E-47B6-B0CD-B08C3599BDED}">
      <dsp:nvSpPr>
        <dsp:cNvPr id="0" name=""/>
        <dsp:cNvSpPr/>
      </dsp:nvSpPr>
      <dsp:spPr>
        <a:xfrm>
          <a:off x="1372680" y="4459099"/>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Data Analysis</a:t>
          </a:r>
        </a:p>
      </dsp:txBody>
      <dsp:txXfrm>
        <a:off x="1372680" y="4459099"/>
        <a:ext cx="3058953" cy="1188467"/>
      </dsp:txXfrm>
    </dsp:sp>
    <dsp:sp modelId="{1D9EF0E3-7102-4F93-A1D9-5F03B41E83FB}">
      <dsp:nvSpPr>
        <dsp:cNvPr id="0" name=""/>
        <dsp:cNvSpPr/>
      </dsp:nvSpPr>
      <dsp:spPr>
        <a:xfrm>
          <a:off x="4431634" y="4459099"/>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711200">
            <a:lnSpc>
              <a:spcPct val="90000"/>
            </a:lnSpc>
            <a:spcBef>
              <a:spcPct val="0"/>
            </a:spcBef>
            <a:spcAft>
              <a:spcPct val="35000"/>
            </a:spcAft>
            <a:buNone/>
          </a:pPr>
          <a:r>
            <a:rPr lang="en-US" sz="1600" kern="1200"/>
            <a:t>Univariate</a:t>
          </a:r>
        </a:p>
        <a:p>
          <a:pPr marL="0" lvl="0" indent="0" algn="l" defTabSz="711200">
            <a:lnSpc>
              <a:spcPct val="90000"/>
            </a:lnSpc>
            <a:spcBef>
              <a:spcPct val="0"/>
            </a:spcBef>
            <a:spcAft>
              <a:spcPct val="35000"/>
            </a:spcAft>
            <a:buNone/>
          </a:pPr>
          <a:r>
            <a:rPr lang="en-US" sz="1600" kern="1200"/>
            <a:t>Bivariate</a:t>
          </a:r>
        </a:p>
        <a:p>
          <a:pPr marL="0" lvl="0" indent="0" algn="l" defTabSz="711200">
            <a:lnSpc>
              <a:spcPct val="90000"/>
            </a:lnSpc>
            <a:spcBef>
              <a:spcPct val="0"/>
            </a:spcBef>
            <a:spcAft>
              <a:spcPct val="35000"/>
            </a:spcAft>
            <a:buNone/>
          </a:pPr>
          <a:r>
            <a:rPr lang="en-US" sz="1600" kern="1200"/>
            <a:t>Multivariate</a:t>
          </a:r>
        </a:p>
      </dsp:txBody>
      <dsp:txXfrm>
        <a:off x="4431634" y="4459099"/>
        <a:ext cx="2366040" cy="1188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3B704-73FE-46A4-BE89-71DA6624ADDA}">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2FC23-7BC6-4998-BB30-4390203E65EB}">
      <dsp:nvSpPr>
        <dsp:cNvPr id="0" name=""/>
        <dsp:cNvSpPr/>
      </dsp:nvSpPr>
      <dsp:spPr>
        <a:xfrm>
          <a:off x="436480" y="325271"/>
          <a:ext cx="793601" cy="79360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9AEE89-E1B0-4779-A2B8-6BF92D61189E}">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55650">
            <a:lnSpc>
              <a:spcPct val="100000"/>
            </a:lnSpc>
            <a:spcBef>
              <a:spcPct val="0"/>
            </a:spcBef>
            <a:spcAft>
              <a:spcPct val="35000"/>
            </a:spcAft>
            <a:buNone/>
          </a:pPr>
          <a:r>
            <a:rPr lang="en-US" sz="1700" i="1" kern="1200"/>
            <a:t>'application_data.csv'</a:t>
          </a:r>
          <a:r>
            <a:rPr lang="en-US" sz="1700" kern="1200"/>
            <a:t>  contains all the information of the client at the time of application.</a:t>
          </a:r>
          <a:br>
            <a:rPr lang="en-US" sz="1700" kern="1200"/>
          </a:br>
          <a:r>
            <a:rPr lang="en-US" sz="1700" kern="1200"/>
            <a:t>The data is about whether a </a:t>
          </a:r>
          <a:r>
            <a:rPr lang="en-US" sz="1700" b="1" kern="1200"/>
            <a:t>client has payment difficulties.</a:t>
          </a:r>
          <a:endParaRPr lang="en-US" sz="1700" kern="1200"/>
        </a:p>
      </dsp:txBody>
      <dsp:txXfrm>
        <a:off x="1666563" y="616"/>
        <a:ext cx="5243823" cy="1442911"/>
      </dsp:txXfrm>
    </dsp:sp>
    <dsp:sp modelId="{1EACB570-F63C-4460-8AD3-2D2E27A358EF}">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18140B-6EE3-4272-AC6A-EA9B3E873232}">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379823-AC94-4EDA-ACE3-6CB8F013CBBE}">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55650">
            <a:lnSpc>
              <a:spcPct val="100000"/>
            </a:lnSpc>
            <a:spcBef>
              <a:spcPct val="0"/>
            </a:spcBef>
            <a:spcAft>
              <a:spcPct val="35000"/>
            </a:spcAft>
            <a:buNone/>
          </a:pPr>
          <a:r>
            <a:rPr lang="en-US" sz="1700" i="1" kern="1200"/>
            <a:t>'previous_application.csv' </a:t>
          </a:r>
          <a:r>
            <a:rPr lang="en-US" sz="1700" kern="1200"/>
            <a:t>contains information about the client’s previous loan data. It contains the data whether the previous application had been </a:t>
          </a:r>
          <a:r>
            <a:rPr lang="en-US" sz="1700" b="1" kern="1200"/>
            <a:t>Approved, Cancelled, Refused or Unused offer.</a:t>
          </a:r>
          <a:endParaRPr lang="en-US" sz="1700" kern="1200"/>
        </a:p>
      </dsp:txBody>
      <dsp:txXfrm>
        <a:off x="1666563" y="1804256"/>
        <a:ext cx="5243823" cy="1442911"/>
      </dsp:txXfrm>
    </dsp:sp>
    <dsp:sp modelId="{1B3E991A-37D7-43C1-AD11-65EC2E100E52}">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BA032C-8400-4985-81A6-3C606B8D8756}">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159CF1-D696-46BD-A6D7-F8D414A1A915}">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55650">
            <a:lnSpc>
              <a:spcPct val="100000"/>
            </a:lnSpc>
            <a:spcBef>
              <a:spcPct val="0"/>
            </a:spcBef>
            <a:spcAft>
              <a:spcPct val="35000"/>
            </a:spcAft>
            <a:buNone/>
          </a:pPr>
          <a:r>
            <a:rPr lang="en-US" sz="1700" i="1" kern="1200"/>
            <a:t>'columns_description.csv'</a:t>
          </a:r>
          <a:r>
            <a:rPr lang="en-US" sz="1700" kern="1200"/>
            <a:t> is data dictionary which describes the meaning of the variables.</a:t>
          </a:r>
        </a:p>
      </dsp:txBody>
      <dsp:txXfrm>
        <a:off x="1666563" y="3607896"/>
        <a:ext cx="5243823" cy="14429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B32389-9367-42B4-B379-4BCC66661FDB}"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5BDB-336B-4E27-980F-2BDC9E6E31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5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32389-9367-42B4-B379-4BCC66661FDB}"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5BDB-336B-4E27-980F-2BDC9E6E316B}" type="slidenum">
              <a:rPr lang="en-US" smtClean="0"/>
              <a:t>‹#›</a:t>
            </a:fld>
            <a:endParaRPr lang="en-US"/>
          </a:p>
        </p:txBody>
      </p:sp>
    </p:spTree>
    <p:extLst>
      <p:ext uri="{BB962C8B-B14F-4D97-AF65-F5344CB8AC3E}">
        <p14:creationId xmlns:p14="http://schemas.microsoft.com/office/powerpoint/2010/main" val="178314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32389-9367-42B4-B379-4BCC66661FDB}"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5BDB-336B-4E27-980F-2BDC9E6E316B}" type="slidenum">
              <a:rPr lang="en-US" smtClean="0"/>
              <a:t>‹#›</a:t>
            </a:fld>
            <a:endParaRPr lang="en-US"/>
          </a:p>
        </p:txBody>
      </p:sp>
    </p:spTree>
    <p:extLst>
      <p:ext uri="{BB962C8B-B14F-4D97-AF65-F5344CB8AC3E}">
        <p14:creationId xmlns:p14="http://schemas.microsoft.com/office/powerpoint/2010/main" val="422948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32389-9367-42B4-B379-4BCC66661FDB}"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5BDB-336B-4E27-980F-2BDC9E6E316B}" type="slidenum">
              <a:rPr lang="en-US" smtClean="0"/>
              <a:t>‹#›</a:t>
            </a:fld>
            <a:endParaRPr lang="en-US"/>
          </a:p>
        </p:txBody>
      </p:sp>
    </p:spTree>
    <p:extLst>
      <p:ext uri="{BB962C8B-B14F-4D97-AF65-F5344CB8AC3E}">
        <p14:creationId xmlns:p14="http://schemas.microsoft.com/office/powerpoint/2010/main" val="140004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32389-9367-42B4-B379-4BCC66661FDB}"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35BDB-336B-4E27-980F-2BDC9E6E31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45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B32389-9367-42B4-B379-4BCC66661FDB}"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35BDB-336B-4E27-980F-2BDC9E6E316B}" type="slidenum">
              <a:rPr lang="en-US" smtClean="0"/>
              <a:t>‹#›</a:t>
            </a:fld>
            <a:endParaRPr lang="en-US"/>
          </a:p>
        </p:txBody>
      </p:sp>
    </p:spTree>
    <p:extLst>
      <p:ext uri="{BB962C8B-B14F-4D97-AF65-F5344CB8AC3E}">
        <p14:creationId xmlns:p14="http://schemas.microsoft.com/office/powerpoint/2010/main" val="15836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B32389-9367-42B4-B379-4BCC66661FDB}" type="datetimeFigureOut">
              <a:rPr lang="en-US" smtClean="0"/>
              <a:t>6/21/2020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35BDB-336B-4E27-980F-2BDC9E6E316B}" type="slidenum">
              <a:rPr lang="en-US" smtClean="0"/>
              <a:t>‹#›</a:t>
            </a:fld>
            <a:endParaRPr lang="en-US"/>
          </a:p>
        </p:txBody>
      </p:sp>
    </p:spTree>
    <p:extLst>
      <p:ext uri="{BB962C8B-B14F-4D97-AF65-F5344CB8AC3E}">
        <p14:creationId xmlns:p14="http://schemas.microsoft.com/office/powerpoint/2010/main" val="332579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B32389-9367-42B4-B379-4BCC66661FDB}" type="datetimeFigureOut">
              <a:rPr lang="en-US" smtClean="0"/>
              <a:t>6/21/2020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35BDB-336B-4E27-980F-2BDC9E6E316B}" type="slidenum">
              <a:rPr lang="en-US" smtClean="0"/>
              <a:t>‹#›</a:t>
            </a:fld>
            <a:endParaRPr lang="en-US"/>
          </a:p>
        </p:txBody>
      </p:sp>
    </p:spTree>
    <p:extLst>
      <p:ext uri="{BB962C8B-B14F-4D97-AF65-F5344CB8AC3E}">
        <p14:creationId xmlns:p14="http://schemas.microsoft.com/office/powerpoint/2010/main" val="8007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B32389-9367-42B4-B379-4BCC66661FDB}" type="datetimeFigureOut">
              <a:rPr lang="en-US" smtClean="0"/>
              <a:t>6/21/2020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135BDB-336B-4E27-980F-2BDC9E6E316B}" type="slidenum">
              <a:rPr lang="en-US" smtClean="0"/>
              <a:t>‹#›</a:t>
            </a:fld>
            <a:endParaRPr lang="en-US"/>
          </a:p>
        </p:txBody>
      </p:sp>
    </p:spTree>
    <p:extLst>
      <p:ext uri="{BB962C8B-B14F-4D97-AF65-F5344CB8AC3E}">
        <p14:creationId xmlns:p14="http://schemas.microsoft.com/office/powerpoint/2010/main" val="208942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B32389-9367-42B4-B379-4BCC66661FDB}" type="datetimeFigureOut">
              <a:rPr lang="en-US" smtClean="0"/>
              <a:t>6/21/2020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135BDB-336B-4E27-980F-2BDC9E6E316B}" type="slidenum">
              <a:rPr lang="en-US" smtClean="0"/>
              <a:t>‹#›</a:t>
            </a:fld>
            <a:endParaRPr lang="en-US"/>
          </a:p>
        </p:txBody>
      </p:sp>
    </p:spTree>
    <p:extLst>
      <p:ext uri="{BB962C8B-B14F-4D97-AF65-F5344CB8AC3E}">
        <p14:creationId xmlns:p14="http://schemas.microsoft.com/office/powerpoint/2010/main" val="40871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B32389-9367-42B4-B379-4BCC66661FDB}"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35BDB-336B-4E27-980F-2BDC9E6E316B}" type="slidenum">
              <a:rPr lang="en-US" smtClean="0"/>
              <a:t>‹#›</a:t>
            </a:fld>
            <a:endParaRPr lang="en-US"/>
          </a:p>
        </p:txBody>
      </p:sp>
    </p:spTree>
    <p:extLst>
      <p:ext uri="{BB962C8B-B14F-4D97-AF65-F5344CB8AC3E}">
        <p14:creationId xmlns:p14="http://schemas.microsoft.com/office/powerpoint/2010/main" val="1589336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B32389-9367-42B4-B379-4BCC66661FDB}" type="datetimeFigureOut">
              <a:rPr lang="en-US" smtClean="0"/>
              <a:t>6/21/2020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135BDB-336B-4E27-980F-2BDC9E6E31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MSIPCMContentMarking" descr="{&quot;HashCode&quot;:-980460767,&quot;Placement&quot;:&quot;Header&quot;}">
            <a:extLst>
              <a:ext uri="{FF2B5EF4-FFF2-40B4-BE49-F238E27FC236}">
                <a16:creationId xmlns:a16="http://schemas.microsoft.com/office/drawing/2014/main" id="{FE4A8CB0-2D50-4E2B-AF7D-626E189975C9}"/>
              </a:ext>
            </a:extLst>
          </p:cNvPr>
          <p:cNvSpPr txBox="1"/>
          <p:nvPr userDrawn="1"/>
        </p:nvSpPr>
        <p:spPr>
          <a:xfrm>
            <a:off x="10002555" y="0"/>
            <a:ext cx="2189445" cy="296525"/>
          </a:xfrm>
          <a:prstGeom prst="rect">
            <a:avLst/>
          </a:prstGeom>
          <a:noFill/>
        </p:spPr>
        <p:txBody>
          <a:bodyPr vert="horz" wrap="square" lIns="0" tIns="0" rIns="0" bIns="0" rtlCol="0" anchor="ctr" anchorCtr="1">
            <a:spAutoFit/>
          </a:bodyPr>
          <a:lstStyle/>
          <a:p>
            <a:pPr algn="r">
              <a:spcBef>
                <a:spcPts val="0"/>
              </a:spcBef>
              <a:spcAft>
                <a:spcPts val="0"/>
              </a:spcAft>
            </a:pPr>
            <a:r>
              <a:rPr lang="en-US" sz="1200">
                <a:solidFill>
                  <a:srgbClr val="FF8C00"/>
                </a:solidFill>
                <a:latin typeface="Calibri" panose="020F0502020204030204" pitchFamily="34" charset="0"/>
              </a:rPr>
              <a:t>CONFIDENTIAL &amp; RESTRICTED</a:t>
            </a:r>
          </a:p>
        </p:txBody>
      </p:sp>
    </p:spTree>
    <p:extLst>
      <p:ext uri="{BB962C8B-B14F-4D97-AF65-F5344CB8AC3E}">
        <p14:creationId xmlns:p14="http://schemas.microsoft.com/office/powerpoint/2010/main" val="1997362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hyperlink" Target="mailto:sandeep.ece.111090@gmail.com" TargetMode="External"/><Relationship Id="rId5" Type="http://schemas.openxmlformats.org/officeDocument/2006/relationships/hyperlink" Target="mailto:sriharikss@gmail.com" TargetMode="External"/><Relationship Id="rId4" Type="http://schemas.openxmlformats.org/officeDocument/2006/relationships/image" Target="../media/image48.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225C00A-6AA8-402B-B3E7-D112473189A3}"/>
              </a:ext>
            </a:extLst>
          </p:cNvPr>
          <p:cNvSpPr>
            <a:spLocks noGrp="1"/>
          </p:cNvSpPr>
          <p:nvPr>
            <p:ph type="ctrTitle"/>
          </p:nvPr>
        </p:nvSpPr>
        <p:spPr>
          <a:xfrm>
            <a:off x="3836504" y="758952"/>
            <a:ext cx="7319175" cy="3566160"/>
          </a:xfrm>
        </p:spPr>
        <p:txBody>
          <a:bodyPr>
            <a:normAutofit/>
          </a:bodyPr>
          <a:lstStyle/>
          <a:p>
            <a:r>
              <a:rPr lang="en-US"/>
              <a:t>Credit EDA Case Study</a:t>
            </a:r>
          </a:p>
        </p:txBody>
      </p:sp>
      <p:sp>
        <p:nvSpPr>
          <p:cNvPr id="3" name="Subtitle 2">
            <a:extLst>
              <a:ext uri="{FF2B5EF4-FFF2-40B4-BE49-F238E27FC236}">
                <a16:creationId xmlns:a16="http://schemas.microsoft.com/office/drawing/2014/main" id="{228DC191-335D-46D1-AAB7-14BF39999BFC}"/>
              </a:ext>
            </a:extLst>
          </p:cNvPr>
          <p:cNvSpPr>
            <a:spLocks noGrp="1"/>
          </p:cNvSpPr>
          <p:nvPr>
            <p:ph type="subTitle" idx="1"/>
          </p:nvPr>
        </p:nvSpPr>
        <p:spPr>
          <a:xfrm>
            <a:off x="3836504" y="4455620"/>
            <a:ext cx="7321946" cy="1143000"/>
          </a:xfrm>
        </p:spPr>
        <p:txBody>
          <a:bodyPr>
            <a:normAutofit/>
          </a:bodyPr>
          <a:lstStyle/>
          <a:p>
            <a:r>
              <a:rPr lang="en-US"/>
              <a:t>Driving Factors behind loan default</a:t>
            </a:r>
          </a:p>
        </p:txBody>
      </p:sp>
      <p:pic>
        <p:nvPicPr>
          <p:cNvPr id="37" name="Graphic 24" descr="Questionnaire">
            <a:extLst>
              <a:ext uri="{FF2B5EF4-FFF2-40B4-BE49-F238E27FC236}">
                <a16:creationId xmlns:a16="http://schemas.microsoft.com/office/drawing/2014/main" id="{58E4F481-C579-4CFD-A34C-765EE738E7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55" name="Rectangle 54">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80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sz="4100"/>
              <a:t>Late Payment Issues in different types of Loans</a:t>
            </a:r>
          </a:p>
        </p:txBody>
      </p:sp>
      <p:pic>
        <p:nvPicPr>
          <p:cNvPr id="2050" name="Picture 2">
            <a:extLst>
              <a:ext uri="{FF2B5EF4-FFF2-40B4-BE49-F238E27FC236}">
                <a16:creationId xmlns:a16="http://schemas.microsoft.com/office/drawing/2014/main" id="{0DBA4C19-A815-45A3-9109-0B1422AB4F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8075"/>
          <a:stretch/>
        </p:blipFill>
        <p:spPr bwMode="auto">
          <a:xfrm>
            <a:off x="643192" y="1172540"/>
            <a:ext cx="5451627" cy="4192878"/>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dirty="0"/>
              <a:t>~85% of the Cash Loans are having Late Payment Issues.</a:t>
            </a:r>
          </a:p>
          <a:p>
            <a:pPr>
              <a:buFont typeface="Wingdings" panose="05000000000000000000" pitchFamily="2" charset="2"/>
              <a:buChar char="§"/>
            </a:pPr>
            <a:r>
              <a:rPr lang="en-US" dirty="0"/>
              <a:t>~ 55% of the Revolving Loans are having Late Payment Issues.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139" name="Rectangle 13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253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7859485" y="634946"/>
            <a:ext cx="3690257" cy="1450757"/>
          </a:xfrm>
        </p:spPr>
        <p:txBody>
          <a:bodyPr>
            <a:normAutofit/>
          </a:bodyPr>
          <a:lstStyle/>
          <a:p>
            <a:r>
              <a:rPr lang="en-US" sz="4100"/>
              <a:t>Family Members Count</a:t>
            </a:r>
            <a:endParaRPr lang="en-US" sz="4100" dirty="0"/>
          </a:p>
        </p:txBody>
      </p:sp>
      <p:pic>
        <p:nvPicPr>
          <p:cNvPr id="3074" name="Picture 2">
            <a:extLst>
              <a:ext uri="{FF2B5EF4-FFF2-40B4-BE49-F238E27FC236}">
                <a16:creationId xmlns:a16="http://schemas.microsoft.com/office/drawing/2014/main" id="{AF09A03F-DE23-4B10-98E6-A10133D26E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474824"/>
            <a:ext cx="6909801" cy="3644920"/>
          </a:xfrm>
          <a:prstGeom prst="rect">
            <a:avLst/>
          </a:prstGeom>
          <a:noFill/>
          <a:extLst>
            <a:ext uri="{909E8E84-426E-40DD-AFC4-6F175D3DCCD1}">
              <a14:hiddenFill xmlns:a14="http://schemas.microsoft.com/office/drawing/2010/main">
                <a:solidFill>
                  <a:srgbClr val="FFFFFF"/>
                </a:solidFill>
              </a14:hiddenFill>
            </a:ext>
          </a:extLst>
        </p:spPr>
      </p:pic>
      <p:cxnSp>
        <p:nvCxnSpPr>
          <p:cNvPr id="3076" name="Straight Connector 13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endParaRPr lang="en-US"/>
          </a:p>
          <a:p>
            <a:pPr>
              <a:buFont typeface="Wingdings" panose="05000000000000000000" pitchFamily="2" charset="2"/>
              <a:buChar char="§"/>
            </a:pPr>
            <a:r>
              <a:rPr lang="en-US"/>
              <a:t>A small inference can be drawn here that clients with more than 5 members in a family are more prone for late payment issues</a:t>
            </a:r>
          </a:p>
          <a:p>
            <a:pPr>
              <a:buFont typeface="Wingdings" panose="05000000000000000000" pitchFamily="2" charset="2"/>
              <a:buChar char="§"/>
            </a:pPr>
            <a:endParaRPr lang="en-US"/>
          </a:p>
          <a:p>
            <a:pPr>
              <a:buFont typeface="Wingdings" panose="05000000000000000000" pitchFamily="2" charset="2"/>
              <a:buChar char="§"/>
            </a:pPr>
            <a:r>
              <a:rPr lang="en-US"/>
              <a:t>Also 100% of clients having 11 or 13 members in their family are defaulting at least once</a:t>
            </a:r>
          </a:p>
          <a:p>
            <a:pPr>
              <a:buFont typeface="Wingdings" panose="05000000000000000000" pitchFamily="2" charset="2"/>
              <a:buChar char="§"/>
            </a:pPr>
            <a:endParaRPr lang="en-US" dirty="0"/>
          </a:p>
        </p:txBody>
      </p:sp>
      <p:sp>
        <p:nvSpPr>
          <p:cNvPr id="139" name="Rectangle 13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279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5144679" y="634946"/>
            <a:ext cx="6405063" cy="1450757"/>
          </a:xfrm>
        </p:spPr>
        <p:txBody>
          <a:bodyPr>
            <a:normAutofit/>
          </a:bodyPr>
          <a:lstStyle/>
          <a:p>
            <a:r>
              <a:rPr lang="en-US"/>
              <a:t>Age Groups</a:t>
            </a:r>
          </a:p>
        </p:txBody>
      </p:sp>
      <p:pic>
        <p:nvPicPr>
          <p:cNvPr id="4098" name="Picture 2">
            <a:extLst>
              <a:ext uri="{FF2B5EF4-FFF2-40B4-BE49-F238E27FC236}">
                <a16:creationId xmlns:a16="http://schemas.microsoft.com/office/drawing/2014/main" id="{546589BA-BDA8-44CB-BF03-3A3B633AC1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393"/>
          <a:stretch/>
        </p:blipFill>
        <p:spPr bwMode="auto">
          <a:xfrm>
            <a:off x="562191" y="2971942"/>
            <a:ext cx="4020297" cy="2476136"/>
          </a:xfrm>
          <a:prstGeom prst="rect">
            <a:avLst/>
          </a:prstGeom>
          <a:noFill/>
          <a:extLst>
            <a:ext uri="{909E8E84-426E-40DD-AFC4-6F175D3DCCD1}">
              <a14:hiddenFill xmlns:a14="http://schemas.microsoft.com/office/drawing/2010/main">
                <a:solidFill>
                  <a:srgbClr val="FFFFFF"/>
                </a:solidFill>
              </a14:hiddenFill>
            </a:ext>
          </a:extLst>
        </p:spPr>
      </p:pic>
      <p:cxnSp>
        <p:nvCxnSpPr>
          <p:cNvPr id="91" name="Straight Connector 90">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5144679" y="2198914"/>
            <a:ext cx="6405063" cy="3670180"/>
          </a:xfrm>
        </p:spPr>
        <p:txBody>
          <a:bodyPr>
            <a:normAutofit/>
          </a:bodyPr>
          <a:lstStyle/>
          <a:p>
            <a:pPr>
              <a:buFont typeface="Wingdings" panose="05000000000000000000" pitchFamily="2" charset="2"/>
              <a:buChar char="§"/>
            </a:pPr>
            <a:r>
              <a:rPr lang="en-US" dirty="0"/>
              <a:t>Majority of the clients are from Age between 30-60.</a:t>
            </a:r>
          </a:p>
          <a:p>
            <a:pPr>
              <a:buFont typeface="Wingdings" panose="05000000000000000000" pitchFamily="2" charset="2"/>
              <a:buChar char="§"/>
            </a:pPr>
            <a:r>
              <a:rPr lang="en-US" dirty="0"/>
              <a:t>11-12% of clients belonging to Age group 2(i.e. age between 20 and 30) are having high chances of having late payment more than X days on at least one of the first Y installments of the loan</a:t>
            </a:r>
          </a:p>
          <a:p>
            <a:pPr>
              <a:buFont typeface="Wingdings" panose="05000000000000000000" pitchFamily="2" charset="2"/>
              <a:buChar char="§"/>
            </a:pPr>
            <a:r>
              <a:rPr lang="en-US" dirty="0"/>
              <a:t>This trend gradually decreases with the increase in Age.</a:t>
            </a:r>
          </a:p>
        </p:txBody>
      </p:sp>
      <p:sp>
        <p:nvSpPr>
          <p:cNvPr id="93" name="Rectangle 92">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10">
            <a:extLst>
              <a:ext uri="{FF2B5EF4-FFF2-40B4-BE49-F238E27FC236}">
                <a16:creationId xmlns:a16="http://schemas.microsoft.com/office/drawing/2014/main" id="{37ADAB30-A79B-4AE0-9AD3-1ADBD0866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91" y="254648"/>
            <a:ext cx="37338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54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9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7859485" y="634946"/>
            <a:ext cx="3690257" cy="1450757"/>
          </a:xfrm>
        </p:spPr>
        <p:txBody>
          <a:bodyPr>
            <a:normAutofit/>
          </a:bodyPr>
          <a:lstStyle/>
          <a:p>
            <a:r>
              <a:rPr lang="en-US" dirty="0"/>
              <a:t>Organization Types</a:t>
            </a:r>
          </a:p>
        </p:txBody>
      </p:sp>
      <p:pic>
        <p:nvPicPr>
          <p:cNvPr id="8" name="Picture 12">
            <a:extLst>
              <a:ext uri="{FF2B5EF4-FFF2-40B4-BE49-F238E27FC236}">
                <a16:creationId xmlns:a16="http://schemas.microsoft.com/office/drawing/2014/main" id="{83E45726-0C09-4B9D-AB70-C872F15A4A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483461"/>
            <a:ext cx="6909801" cy="3627645"/>
          </a:xfrm>
          <a:prstGeom prst="rect">
            <a:avLst/>
          </a:prstGeom>
          <a:noFill/>
          <a:extLst>
            <a:ext uri="{909E8E84-426E-40DD-AFC4-6F175D3DCCD1}">
              <a14:hiddenFill xmlns:a14="http://schemas.microsoft.com/office/drawing/2010/main">
                <a:solidFill>
                  <a:srgbClr val="FFFFFF"/>
                </a:solidFill>
              </a14:hiddenFill>
            </a:ext>
          </a:extLst>
        </p:spPr>
      </p:pic>
      <p:cxnSp>
        <p:nvCxnSpPr>
          <p:cNvPr id="109" name="Straight Connector 10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US" dirty="0"/>
              <a:t>10% of more number of clients from the organizations listed beside are having late payment issues</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b="1" dirty="0"/>
          </a:p>
        </p:txBody>
      </p:sp>
      <p:sp>
        <p:nvSpPr>
          <p:cNvPr id="110" name="Rectangle 10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Rectangle 10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181B3F1F-09FB-4F95-A2F2-AE9DC3F00098}"/>
              </a:ext>
            </a:extLst>
          </p:cNvPr>
          <p:cNvSpPr txBox="1"/>
          <p:nvPr/>
        </p:nvSpPr>
        <p:spPr>
          <a:xfrm>
            <a:off x="1181437" y="5656333"/>
            <a:ext cx="9702351" cy="646331"/>
          </a:xfrm>
          <a:prstGeom prst="rect">
            <a:avLst/>
          </a:prstGeom>
          <a:noFill/>
        </p:spPr>
        <p:txBody>
          <a:bodyPr wrap="square" rtlCol="0">
            <a:spAutoFit/>
          </a:bodyPr>
          <a:lstStyle/>
          <a:p>
            <a:r>
              <a:rPr lang="en-US" b="1" dirty="0"/>
              <a:t>Note: </a:t>
            </a:r>
            <a:r>
              <a:rPr lang="en-US" dirty="0"/>
              <a:t>As there are many Organization Types given, the graph is plotting only the organizations that have more than 10% of late payment issues</a:t>
            </a:r>
            <a:endParaRPr lang="en-US" b="1" dirty="0"/>
          </a:p>
        </p:txBody>
      </p:sp>
    </p:spTree>
    <p:extLst>
      <p:ext uri="{BB962C8B-B14F-4D97-AF65-F5344CB8AC3E}">
        <p14:creationId xmlns:p14="http://schemas.microsoft.com/office/powerpoint/2010/main" val="38101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dirty="0"/>
              <a:t>Education</a:t>
            </a:r>
          </a:p>
        </p:txBody>
      </p:sp>
      <p:pic>
        <p:nvPicPr>
          <p:cNvPr id="6146" name="Picture 2">
            <a:extLst>
              <a:ext uri="{FF2B5EF4-FFF2-40B4-BE49-F238E27FC236}">
                <a16:creationId xmlns:a16="http://schemas.microsoft.com/office/drawing/2014/main" id="{D90F46D2-916B-491E-82FE-ECEB371F6A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817484"/>
            <a:ext cx="5451627" cy="2902990"/>
          </a:xfrm>
          <a:prstGeom prst="rect">
            <a:avLst/>
          </a:prstGeom>
          <a:noFill/>
          <a:extLst>
            <a:ext uri="{909E8E84-426E-40DD-AFC4-6F175D3DCCD1}">
              <a14:hiddenFill xmlns:a14="http://schemas.microsoft.com/office/drawing/2010/main">
                <a:solidFill>
                  <a:srgbClr val="FFFFFF"/>
                </a:solidFill>
              </a14:hiddenFill>
            </a:ext>
          </a:extLst>
        </p:spPr>
      </p:pic>
      <p:cxnSp>
        <p:nvCxnSpPr>
          <p:cNvPr id="193" name="Straight Connector 19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dirty="0"/>
              <a:t>8% or more clients who are under below categories having late payment issues.</a:t>
            </a:r>
          </a:p>
          <a:p>
            <a:pPr lvl="1">
              <a:buFont typeface="Wingdings" panose="05000000000000000000" pitchFamily="2" charset="2"/>
              <a:buChar char="§"/>
            </a:pPr>
            <a:r>
              <a:rPr lang="en-US" dirty="0"/>
              <a:t>Lower secondary.</a:t>
            </a:r>
          </a:p>
          <a:p>
            <a:pPr lvl="1">
              <a:buFont typeface="Wingdings" panose="05000000000000000000" pitchFamily="2" charset="2"/>
              <a:buChar char="§"/>
            </a:pPr>
            <a:r>
              <a:rPr lang="en-US" dirty="0"/>
              <a:t>Incomplete Higher.</a:t>
            </a:r>
          </a:p>
          <a:p>
            <a:pPr lvl="1">
              <a:buFont typeface="Wingdings" panose="05000000000000000000" pitchFamily="2" charset="2"/>
              <a:buChar char="§"/>
            </a:pPr>
            <a:r>
              <a:rPr lang="en-US" dirty="0"/>
              <a:t>Secondary/Secondary Special.</a:t>
            </a:r>
          </a:p>
          <a:p>
            <a:pPr lvl="1">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b="1" dirty="0"/>
          </a:p>
        </p:txBody>
      </p:sp>
      <p:sp>
        <p:nvSpPr>
          <p:cNvPr id="194" name="Rectangle 19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Rectangle 19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947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a:t>Income types</a:t>
            </a:r>
            <a:endParaRPr lang="en-US" dirty="0"/>
          </a:p>
        </p:txBody>
      </p:sp>
      <p:pic>
        <p:nvPicPr>
          <p:cNvPr id="7170" name="Picture 2">
            <a:extLst>
              <a:ext uri="{FF2B5EF4-FFF2-40B4-BE49-F238E27FC236}">
                <a16:creationId xmlns:a16="http://schemas.microsoft.com/office/drawing/2014/main" id="{2A1799D2-7875-47A8-9013-307F243F0F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686983"/>
            <a:ext cx="5451627" cy="3163992"/>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lvl="1">
              <a:buFont typeface="Wingdings" panose="05000000000000000000" pitchFamily="2" charset="2"/>
              <a:buChar char="§"/>
            </a:pPr>
            <a:r>
              <a:rPr lang="en-US" dirty="0"/>
              <a:t>It is clear that Clients belonging to the categories “Unemployed” and “Maternity Leave” are more prone towards late payment issues.</a:t>
            </a:r>
          </a:p>
          <a:p>
            <a:pPr lvl="1">
              <a:buFont typeface="Wingdings" panose="05000000000000000000" pitchFamily="2" charset="2"/>
              <a:buChar char="§"/>
            </a:pPr>
            <a:r>
              <a:rPr lang="en-US" dirty="0"/>
              <a:t>35% and 40% of Unemployed and Maternity Clients are already having late payment issues.</a:t>
            </a:r>
          </a:p>
          <a:p>
            <a:pPr lvl="1">
              <a:buFont typeface="Wingdings" panose="05000000000000000000" pitchFamily="2" charset="2"/>
              <a:buChar char="§"/>
            </a:pPr>
            <a:r>
              <a:rPr lang="en-US" dirty="0"/>
              <a:t>Also it is good to note that 10% or more number of Clients belonging to the category “Working” are prone for late payment issues.</a:t>
            </a:r>
          </a:p>
          <a:p>
            <a:pPr lvl="1">
              <a:buFont typeface="Wingdings" panose="05000000000000000000" pitchFamily="2" charset="2"/>
              <a:buChar char="§"/>
            </a:pPr>
            <a:r>
              <a:rPr lang="en-US" dirty="0"/>
              <a:t>Pensioners are having a low risk of 5%.</a:t>
            </a:r>
          </a:p>
          <a:p>
            <a:pPr lvl="1">
              <a:buFont typeface="Wingdings" panose="05000000000000000000" pitchFamily="2" charset="2"/>
              <a:buChar char="§"/>
            </a:pPr>
            <a:r>
              <a:rPr lang="en-US" dirty="0"/>
              <a:t>It is good to note that Students and Businessman do not have any late payment history</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b="1" dirty="0"/>
          </a:p>
        </p:txBody>
      </p:sp>
      <p:sp>
        <p:nvSpPr>
          <p:cNvPr id="80" name="Rectangle 79">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1299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dirty="0"/>
              <a:t>Housing types</a:t>
            </a:r>
          </a:p>
        </p:txBody>
      </p:sp>
      <p:pic>
        <p:nvPicPr>
          <p:cNvPr id="8196" name="Picture 4">
            <a:extLst>
              <a:ext uri="{FF2B5EF4-FFF2-40B4-BE49-F238E27FC236}">
                <a16:creationId xmlns:a16="http://schemas.microsoft.com/office/drawing/2014/main" id="{E7A2B933-6892-4EAE-B375-E79B292D90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666916"/>
            <a:ext cx="5451627" cy="3204127"/>
          </a:xfrm>
          <a:prstGeom prst="rect">
            <a:avLst/>
          </a:prstGeom>
          <a:noFill/>
          <a:extLst>
            <a:ext uri="{909E8E84-426E-40DD-AFC4-6F175D3DCCD1}">
              <a14:hiddenFill xmlns:a14="http://schemas.microsoft.com/office/drawing/2010/main">
                <a:solidFill>
                  <a:srgbClr val="FFFFFF"/>
                </a:solidFill>
              </a14:hiddenFill>
            </a:ext>
          </a:extLst>
        </p:spPr>
      </p:pic>
      <p:cxnSp>
        <p:nvCxnSpPr>
          <p:cNvPr id="193" name="Straight Connector 19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dirty="0"/>
              <a:t>Approximately 12% of clients belong to the housing categories “With Parents” and “Rented Apartment” are having late payment history.</a:t>
            </a:r>
          </a:p>
          <a:p>
            <a:pPr>
              <a:buFont typeface="Wingdings" panose="05000000000000000000" pitchFamily="2" charset="2"/>
              <a:buChar char="§"/>
            </a:pPr>
            <a:r>
              <a:rPr lang="en-US" dirty="0"/>
              <a:t>Also it is important to notice at least 5% of clients belonging to all housing types are having late payment history. </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b="1" dirty="0"/>
          </a:p>
        </p:txBody>
      </p:sp>
      <p:sp>
        <p:nvSpPr>
          <p:cNvPr id="194" name="Rectangle 19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Rectangle 19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560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dirty="0"/>
              <a:t>Family Status</a:t>
            </a:r>
          </a:p>
        </p:txBody>
      </p:sp>
      <p:pic>
        <p:nvPicPr>
          <p:cNvPr id="9220" name="Picture 4">
            <a:extLst>
              <a:ext uri="{FF2B5EF4-FFF2-40B4-BE49-F238E27FC236}">
                <a16:creationId xmlns:a16="http://schemas.microsoft.com/office/drawing/2014/main" id="{97A36610-37C9-4498-AC95-B90D79A83D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653252"/>
            <a:ext cx="5451627" cy="3231455"/>
          </a:xfrm>
          <a:prstGeom prst="rect">
            <a:avLst/>
          </a:prstGeom>
          <a:noFill/>
          <a:extLst>
            <a:ext uri="{909E8E84-426E-40DD-AFC4-6F175D3DCCD1}">
              <a14:hiddenFill xmlns:a14="http://schemas.microsoft.com/office/drawing/2010/main">
                <a:solidFill>
                  <a:srgbClr val="FFFFFF"/>
                </a:solidFill>
              </a14:hiddenFill>
            </a:ext>
          </a:extLst>
        </p:spPr>
      </p:pic>
      <p:cxnSp>
        <p:nvCxnSpPr>
          <p:cNvPr id="193" name="Straight Connector 19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dirty="0"/>
              <a:t>There are 2 clients with “Unknown” Family Status and they do not have late payment history.</a:t>
            </a:r>
          </a:p>
          <a:p>
            <a:pPr>
              <a:buFont typeface="Wingdings" panose="05000000000000000000" pitchFamily="2" charset="2"/>
              <a:buChar char="§"/>
            </a:pPr>
            <a:r>
              <a:rPr lang="en-US" dirty="0"/>
              <a:t>All other Family Statuses are having at least 5% late payment history.</a:t>
            </a:r>
          </a:p>
          <a:p>
            <a:pPr>
              <a:buFont typeface="Wingdings" panose="05000000000000000000" pitchFamily="2" charset="2"/>
              <a:buChar char="§"/>
            </a:pPr>
            <a:r>
              <a:rPr lang="en-US" dirty="0"/>
              <a:t>It is important to note clients having Family status as “Civil Marriage” and “Single” are more prone for late payment issues.</a:t>
            </a:r>
          </a:p>
          <a:p>
            <a:pPr lvl="1">
              <a:buFont typeface="Wingdings" panose="05000000000000000000" pitchFamily="2" charset="2"/>
              <a:buChar char="§"/>
            </a:pPr>
            <a:r>
              <a:rPr lang="en-US" dirty="0"/>
              <a:t>The risk in above categories can be mitigated by increasing the interest rates for the same.</a:t>
            </a:r>
          </a:p>
          <a:p>
            <a:pPr>
              <a:buFont typeface="Wingdings" panose="05000000000000000000" pitchFamily="2" charset="2"/>
              <a:buChar char="§"/>
            </a:pPr>
            <a:endParaRPr lang="en-US" dirty="0"/>
          </a:p>
          <a:p>
            <a:pPr marL="0" indent="0">
              <a:buNone/>
            </a:pPr>
            <a:endParaRPr lang="en-US" b="1" dirty="0"/>
          </a:p>
        </p:txBody>
      </p:sp>
      <p:sp>
        <p:nvSpPr>
          <p:cNvPr id="194" name="Rectangle 19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Rectangle 19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701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4" name="Rectangle 19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a:t>Correlation between different columns</a:t>
            </a:r>
            <a:endParaRPr lang="en-US" dirty="0"/>
          </a:p>
        </p:txBody>
      </p:sp>
      <p:pic>
        <p:nvPicPr>
          <p:cNvPr id="10242" name="Picture 2">
            <a:extLst>
              <a:ext uri="{FF2B5EF4-FFF2-40B4-BE49-F238E27FC236}">
                <a16:creationId xmlns:a16="http://schemas.microsoft.com/office/drawing/2014/main" id="{1A425A45-5ADE-405F-912B-2BBBF637AD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1583" y="645106"/>
            <a:ext cx="5354844" cy="5247747"/>
          </a:xfrm>
          <a:prstGeom prst="rect">
            <a:avLst/>
          </a:prstGeom>
          <a:noFill/>
          <a:extLst>
            <a:ext uri="{909E8E84-426E-40DD-AFC4-6F175D3DCCD1}">
              <a14:hiddenFill xmlns:a14="http://schemas.microsoft.com/office/drawing/2010/main">
                <a:solidFill>
                  <a:srgbClr val="FFFFFF"/>
                </a:solidFill>
              </a14:hiddenFill>
            </a:ext>
          </a:extLst>
        </p:spPr>
      </p:pic>
      <p:cxnSp>
        <p:nvCxnSpPr>
          <p:cNvPr id="10245" name="Straight Connector 19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dirty="0"/>
              <a:t>From the given graph we can identify that:</a:t>
            </a:r>
          </a:p>
          <a:p>
            <a:pPr lvl="1">
              <a:buFont typeface="Wingdings" panose="05000000000000000000" pitchFamily="2" charset="2"/>
              <a:buChar char="§"/>
            </a:pPr>
            <a:r>
              <a:rPr lang="en-US" dirty="0"/>
              <a:t>AMT_CREDIT, AMT_ANNUITY, AMT_INCOME and AMT_GOODS_PRICE are having a positive correlation.</a:t>
            </a:r>
          </a:p>
          <a:p>
            <a:pPr lvl="1">
              <a:buFont typeface="Wingdings" panose="05000000000000000000" pitchFamily="2" charset="2"/>
              <a:buChar char="§"/>
            </a:pPr>
            <a:r>
              <a:rPr lang="en-US" dirty="0"/>
              <a:t>We can infer that as the income increases, annuity amount increases and the loan amount for which the client applies will also increase</a:t>
            </a:r>
          </a:p>
          <a:p>
            <a:pPr lvl="1">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b="1" dirty="0"/>
          </a:p>
        </p:txBody>
      </p:sp>
      <p:sp>
        <p:nvSpPr>
          <p:cNvPr id="10246" name="Rectangle 19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Rectangle 19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6043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7859485" y="634946"/>
            <a:ext cx="3690257" cy="1450757"/>
          </a:xfrm>
        </p:spPr>
        <p:txBody>
          <a:bodyPr>
            <a:normAutofit/>
          </a:bodyPr>
          <a:lstStyle/>
          <a:p>
            <a:r>
              <a:rPr lang="en-US"/>
              <a:t>Loan Amount</a:t>
            </a:r>
            <a:endParaRPr lang="en-US" dirty="0"/>
          </a:p>
        </p:txBody>
      </p:sp>
      <p:pic>
        <p:nvPicPr>
          <p:cNvPr id="11266" name="Picture 2">
            <a:extLst>
              <a:ext uri="{FF2B5EF4-FFF2-40B4-BE49-F238E27FC236}">
                <a16:creationId xmlns:a16="http://schemas.microsoft.com/office/drawing/2014/main" id="{A3E8D138-4BB7-40A5-A208-2841146A7F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45265"/>
            <a:ext cx="6909801" cy="3904037"/>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US"/>
              <a:t>6% of the Clients with loan amount less than or equal to 1133748.0 are having at least late payment issues.</a:t>
            </a:r>
          </a:p>
          <a:p>
            <a:pPr>
              <a:buFont typeface="Wingdings" panose="05000000000000000000" pitchFamily="2" charset="2"/>
              <a:buChar char="§"/>
            </a:pPr>
            <a:r>
              <a:rPr lang="en-US"/>
              <a:t>10% or more clients with the loan amount ranging between 306306 to 604152 are having late payment issues.</a:t>
            </a:r>
          </a:p>
          <a:p>
            <a:pPr>
              <a:buFont typeface="Wingdings" panose="05000000000000000000" pitchFamily="2" charset="2"/>
              <a:buChar char="§"/>
            </a:pPr>
            <a:r>
              <a:rPr lang="en-US"/>
              <a:t>It is good to keep all the clients and adjust the interest rates according to the risk</a:t>
            </a:r>
          </a:p>
          <a:p>
            <a:pPr>
              <a:buFont typeface="Wingdings" panose="05000000000000000000" pitchFamily="2" charset="2"/>
              <a:buChar char="§"/>
            </a:pPr>
            <a:endParaRPr lang="en-US"/>
          </a:p>
          <a:p>
            <a:pPr marL="0" indent="0">
              <a:buNone/>
            </a:pPr>
            <a:endParaRPr lang="en-US" b="1" dirty="0"/>
          </a:p>
        </p:txBody>
      </p:sp>
      <p:sp>
        <p:nvSpPr>
          <p:cNvPr id="80" name="Rectangle 7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703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4CCB7C-1585-4DC0-A7E5-3DAAAF517B0D}"/>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Contents</a:t>
            </a:r>
          </a:p>
        </p:txBody>
      </p:sp>
      <p:sp>
        <p:nvSpPr>
          <p:cNvPr id="52" name="Rectangle 5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4" name="Content Placeholder 2">
            <a:extLst>
              <a:ext uri="{FF2B5EF4-FFF2-40B4-BE49-F238E27FC236}">
                <a16:creationId xmlns:a16="http://schemas.microsoft.com/office/drawing/2014/main" id="{290DF23A-5ED9-4FDB-A549-DC714B6532F6}"/>
              </a:ext>
            </a:extLst>
          </p:cNvPr>
          <p:cNvGraphicFramePr>
            <a:graphicFrameLocks noGrp="1"/>
          </p:cNvGraphicFramePr>
          <p:nvPr>
            <p:ph idx="1"/>
            <p:extLst>
              <p:ext uri="{D42A27DB-BD31-4B8C-83A1-F6EECF244321}">
                <p14:modId xmlns:p14="http://schemas.microsoft.com/office/powerpoint/2010/main" val="35618887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0877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2" name="Rectangle 19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7859485" y="634946"/>
            <a:ext cx="3690257" cy="1450757"/>
          </a:xfrm>
        </p:spPr>
        <p:txBody>
          <a:bodyPr>
            <a:normAutofit/>
          </a:bodyPr>
          <a:lstStyle/>
          <a:p>
            <a:r>
              <a:rPr lang="en-US" dirty="0"/>
              <a:t>Income Levels</a:t>
            </a:r>
          </a:p>
        </p:txBody>
      </p:sp>
      <p:pic>
        <p:nvPicPr>
          <p:cNvPr id="12290" name="Picture 2">
            <a:extLst>
              <a:ext uri="{FF2B5EF4-FFF2-40B4-BE49-F238E27FC236}">
                <a16:creationId xmlns:a16="http://schemas.microsoft.com/office/drawing/2014/main" id="{2135D4DE-8113-4ECE-8655-9EAA2A3E97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71177"/>
            <a:ext cx="6909801" cy="3852213"/>
          </a:xfrm>
          <a:prstGeom prst="rect">
            <a:avLst/>
          </a:prstGeom>
          <a:noFill/>
          <a:extLst>
            <a:ext uri="{909E8E84-426E-40DD-AFC4-6F175D3DCCD1}">
              <a14:hiddenFill xmlns:a14="http://schemas.microsoft.com/office/drawing/2010/main">
                <a:solidFill>
                  <a:srgbClr val="FFFFFF"/>
                </a:solidFill>
              </a14:hiddenFill>
            </a:ext>
          </a:extLst>
        </p:spPr>
      </p:pic>
      <p:cxnSp>
        <p:nvCxnSpPr>
          <p:cNvPr id="12293" name="Straight Connector 19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US" dirty="0"/>
              <a:t>8% or more Clients having income ranging between 25000 to 180000 are having late payment history.</a:t>
            </a:r>
          </a:p>
          <a:p>
            <a:pPr>
              <a:buFont typeface="Wingdings" panose="05000000000000000000" pitchFamily="2" charset="2"/>
              <a:buChar char="§"/>
            </a:pPr>
            <a:r>
              <a:rPr lang="en-US" dirty="0"/>
              <a:t>Again, adjusting the interest rates for these clients would be a good option.</a:t>
            </a:r>
          </a:p>
          <a:p>
            <a:pPr marL="0" indent="0">
              <a:buNone/>
            </a:pPr>
            <a:endParaRPr lang="en-US" b="1" dirty="0"/>
          </a:p>
        </p:txBody>
      </p:sp>
      <p:sp>
        <p:nvSpPr>
          <p:cNvPr id="12294" name="Rectangle 19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95" name="Rectangle 19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681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7859485" y="634946"/>
            <a:ext cx="3690257" cy="1450757"/>
          </a:xfrm>
        </p:spPr>
        <p:txBody>
          <a:bodyPr>
            <a:normAutofit/>
          </a:bodyPr>
          <a:lstStyle/>
          <a:p>
            <a:r>
              <a:rPr lang="en-US"/>
              <a:t>Education vs Income</a:t>
            </a:r>
          </a:p>
        </p:txBody>
      </p:sp>
      <p:pic>
        <p:nvPicPr>
          <p:cNvPr id="2050" name="Picture 2" descr="A screenshot of a cell phone&#10;&#10;Description automatically generated">
            <a:extLst>
              <a:ext uri="{FF2B5EF4-FFF2-40B4-BE49-F238E27FC236}">
                <a16:creationId xmlns:a16="http://schemas.microsoft.com/office/drawing/2014/main" id="{A23E1510-CDCA-4374-9679-7FB5B075AD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835667"/>
            <a:ext cx="6909801" cy="4923233"/>
          </a:xfrm>
          <a:prstGeom prst="rect">
            <a:avLst/>
          </a:prstGeom>
          <a:noFill/>
          <a:extLst>
            <a:ext uri="{909E8E84-426E-40DD-AFC4-6F175D3DCCD1}">
              <a14:hiddenFill xmlns:a14="http://schemas.microsoft.com/office/drawing/2010/main">
                <a:solidFill>
                  <a:srgbClr val="FFFFFF"/>
                </a:solidFill>
              </a14:hiddenFill>
            </a:ext>
          </a:extLst>
        </p:spPr>
      </p:pic>
      <p:cxnSp>
        <p:nvCxnSpPr>
          <p:cNvPr id="2053" name="Straight Connector 13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US" sz="1400" dirty="0"/>
              <a:t>The heatmap shown in this slide is plotted late payment issues against Education and Income Types of the clients</a:t>
            </a:r>
          </a:p>
          <a:p>
            <a:pPr>
              <a:buFont typeface="Wingdings" panose="05000000000000000000" pitchFamily="2" charset="2"/>
              <a:buChar char="§"/>
            </a:pPr>
            <a:r>
              <a:rPr lang="en-US" sz="1400" dirty="0"/>
              <a:t>We can infer that Clients with Maternity Leave having Secondary education is the most prone area.</a:t>
            </a:r>
          </a:p>
          <a:p>
            <a:pPr lvl="1">
              <a:buFont typeface="Wingdings" panose="05000000000000000000" pitchFamily="2" charset="2"/>
              <a:buChar char="§"/>
            </a:pPr>
            <a:r>
              <a:rPr lang="en-US" sz="1400" dirty="0"/>
              <a:t>Company can take a decision to sanction a loan or not for these clients</a:t>
            </a:r>
          </a:p>
          <a:p>
            <a:pPr>
              <a:buFont typeface="Wingdings" panose="05000000000000000000" pitchFamily="2" charset="2"/>
              <a:buChar char="§"/>
            </a:pPr>
            <a:r>
              <a:rPr lang="en-US" sz="1400" dirty="0"/>
              <a:t>Also it is important to note that 30% or more Unemployed clients with Secondary Education and Incomplete Higher Education are prone for late payment.</a:t>
            </a:r>
          </a:p>
          <a:p>
            <a:pPr lvl="1">
              <a:buFont typeface="Wingdings" panose="05000000000000000000" pitchFamily="2" charset="2"/>
              <a:buChar char="§"/>
            </a:pPr>
            <a:r>
              <a:rPr lang="en-US" sz="1400" dirty="0"/>
              <a:t>Company can adjust the interest rates for these clients.</a:t>
            </a:r>
          </a:p>
        </p:txBody>
      </p:sp>
      <p:sp>
        <p:nvSpPr>
          <p:cNvPr id="2054" name="Rectangle 13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5" name="Rectangle 14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922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dirty="0"/>
              <a:t>Income vs Loan Amount</a:t>
            </a:r>
          </a:p>
        </p:txBody>
      </p:sp>
      <p:pic>
        <p:nvPicPr>
          <p:cNvPr id="14338" name="Picture 2">
            <a:extLst>
              <a:ext uri="{FF2B5EF4-FFF2-40B4-BE49-F238E27FC236}">
                <a16:creationId xmlns:a16="http://schemas.microsoft.com/office/drawing/2014/main" id="{99456500-761C-46FC-9901-0EF22572F6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686983"/>
            <a:ext cx="5451627" cy="316399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dirty="0"/>
              <a:t>We should observe that in spite of being a high risk category, Maternity and Unemployed clients are having the loan amounts of more than 0.5 million.</a:t>
            </a:r>
          </a:p>
          <a:p>
            <a:pPr lvl="1">
              <a:buFont typeface="Wingdings" panose="05000000000000000000" pitchFamily="2" charset="2"/>
              <a:buChar char="§"/>
            </a:pPr>
            <a:r>
              <a:rPr lang="en-US" dirty="0"/>
              <a:t>Company should have a maximum threshold amount of loan for these categories</a:t>
            </a:r>
          </a:p>
          <a:p>
            <a:pPr>
              <a:buFont typeface="Wingdings" panose="05000000000000000000" pitchFamily="2" charset="2"/>
              <a:buChar char="§"/>
            </a:pPr>
            <a:r>
              <a:rPr lang="en-US" dirty="0"/>
              <a:t>Though Businessman are having maximum loan amount this zone is risk free.</a:t>
            </a:r>
          </a:p>
          <a:p>
            <a:pPr marL="0" indent="0">
              <a:buNone/>
            </a:pPr>
            <a:endParaRPr lang="en-US" b="1" dirty="0"/>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0533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a:t>Education vs Organization Types</a:t>
            </a:r>
            <a:endParaRPr lang="en-US" dirty="0"/>
          </a:p>
        </p:txBody>
      </p:sp>
      <p:pic>
        <p:nvPicPr>
          <p:cNvPr id="1026" name="Picture 2" descr="A screenshot of a cell phone&#10;&#10;Description automatically generated">
            <a:extLst>
              <a:ext uri="{FF2B5EF4-FFF2-40B4-BE49-F238E27FC236}">
                <a16:creationId xmlns:a16="http://schemas.microsoft.com/office/drawing/2014/main" id="{6E4FEFE8-20A0-4AC2-AC7A-B3B4176EA9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408612"/>
            <a:ext cx="5451627" cy="3720735"/>
          </a:xfrm>
          <a:prstGeom prst="rect">
            <a:avLst/>
          </a:prstGeom>
          <a:noFill/>
          <a:extLst>
            <a:ext uri="{909E8E84-426E-40DD-AFC4-6F175D3DCCD1}">
              <a14:hiddenFill xmlns:a14="http://schemas.microsoft.com/office/drawing/2010/main">
                <a:solidFill>
                  <a:srgbClr val="FFFFFF"/>
                </a:solidFill>
              </a14:hiddenFill>
            </a:ext>
          </a:extLst>
        </p:spPr>
      </p:pic>
      <p:cxnSp>
        <p:nvCxnSpPr>
          <p:cNvPr id="193" name="Straight Connector 19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dirty="0"/>
              <a:t>Clients working in Housing Organization having Academic degrees are more prone(100%) for late payments.</a:t>
            </a:r>
          </a:p>
          <a:p>
            <a:pPr lvl="1">
              <a:buFont typeface="Wingdings" panose="05000000000000000000" pitchFamily="2" charset="2"/>
              <a:buChar char="§"/>
            </a:pPr>
            <a:r>
              <a:rPr lang="en-US" dirty="0"/>
              <a:t>Company can take a decision for granting loan for these clients.</a:t>
            </a:r>
          </a:p>
          <a:p>
            <a:pPr>
              <a:buFont typeface="Wingdings" panose="05000000000000000000" pitchFamily="2" charset="2"/>
              <a:buChar char="§"/>
            </a:pPr>
            <a:r>
              <a:rPr lang="en-US" dirty="0"/>
              <a:t>Also it is important to note that 30% or more clients working in Industry Type 1,4,7 and having Education Types Incomplete Higher and Lower secondary are having late payments.</a:t>
            </a:r>
          </a:p>
          <a:p>
            <a:pPr lvl="1">
              <a:buFont typeface="Wingdings" panose="05000000000000000000" pitchFamily="2" charset="2"/>
              <a:buChar char="§"/>
            </a:pPr>
            <a:r>
              <a:rPr lang="en-US" dirty="0"/>
              <a:t>Company can think on increasing interest rates for these clients.</a:t>
            </a:r>
          </a:p>
        </p:txBody>
      </p:sp>
      <p:sp>
        <p:nvSpPr>
          <p:cNvPr id="194" name="Rectangle 19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Rectangle 19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8804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dirty="0"/>
              <a:t>Education vs Family</a:t>
            </a:r>
          </a:p>
        </p:txBody>
      </p:sp>
      <p:pic>
        <p:nvPicPr>
          <p:cNvPr id="16386" name="Picture 2">
            <a:extLst>
              <a:ext uri="{FF2B5EF4-FFF2-40B4-BE49-F238E27FC236}">
                <a16:creationId xmlns:a16="http://schemas.microsoft.com/office/drawing/2014/main" id="{1CD73CAC-1B0D-451C-9660-713E42D524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388168"/>
            <a:ext cx="5451627" cy="3761622"/>
          </a:xfrm>
          <a:prstGeom prst="rect">
            <a:avLst/>
          </a:prstGeom>
          <a:noFill/>
          <a:extLst>
            <a:ext uri="{909E8E84-426E-40DD-AFC4-6F175D3DCCD1}">
              <a14:hiddenFill xmlns:a14="http://schemas.microsoft.com/office/drawing/2010/main">
                <a:solidFill>
                  <a:srgbClr val="FFFFFF"/>
                </a:solidFill>
              </a14:hiddenFill>
            </a:ext>
          </a:extLst>
        </p:spPr>
      </p:pic>
      <p:cxnSp>
        <p:nvCxnSpPr>
          <p:cNvPr id="193" name="Straight Connector 19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dirty="0"/>
              <a:t>Very clearly 10% or more clients with Lower secondary education having below family status are having late payment issues.</a:t>
            </a:r>
          </a:p>
          <a:p>
            <a:pPr lvl="1">
              <a:buFont typeface="Wingdings" panose="05000000000000000000" pitchFamily="2" charset="2"/>
              <a:buChar char="§"/>
            </a:pPr>
            <a:r>
              <a:rPr lang="en-US" dirty="0"/>
              <a:t>Civil Marriage.</a:t>
            </a:r>
          </a:p>
          <a:p>
            <a:pPr lvl="1">
              <a:buFont typeface="Wingdings" panose="05000000000000000000" pitchFamily="2" charset="2"/>
              <a:buChar char="§"/>
            </a:pPr>
            <a:r>
              <a:rPr lang="en-US" dirty="0"/>
              <a:t>Married.</a:t>
            </a:r>
          </a:p>
          <a:p>
            <a:pPr lvl="1">
              <a:buFont typeface="Wingdings" panose="05000000000000000000" pitchFamily="2" charset="2"/>
              <a:buChar char="§"/>
            </a:pPr>
            <a:r>
              <a:rPr lang="en-US" dirty="0"/>
              <a:t>Separated.</a:t>
            </a:r>
          </a:p>
          <a:p>
            <a:pPr lvl="1">
              <a:buFont typeface="Wingdings" panose="05000000000000000000" pitchFamily="2" charset="2"/>
              <a:buChar char="§"/>
            </a:pPr>
            <a:r>
              <a:rPr lang="en-US" dirty="0"/>
              <a:t>Single</a:t>
            </a:r>
          </a:p>
          <a:p>
            <a:pPr lvl="1">
              <a:buFont typeface="Wingdings" panose="05000000000000000000" pitchFamily="2" charset="2"/>
              <a:buChar char="§"/>
            </a:pPr>
            <a:endParaRPr lang="en-US" dirty="0"/>
          </a:p>
          <a:p>
            <a:pPr>
              <a:buFont typeface="Wingdings" panose="05000000000000000000" pitchFamily="2" charset="2"/>
              <a:buChar char="§"/>
            </a:pPr>
            <a:r>
              <a:rPr lang="en-US" dirty="0"/>
              <a:t>Company should consider these categories while granting loans.</a:t>
            </a:r>
          </a:p>
        </p:txBody>
      </p:sp>
      <p:sp>
        <p:nvSpPr>
          <p:cNvPr id="194" name="Rectangle 19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Rectangle 19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5471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dirty="0"/>
              <a:t>Identity Document Updates/Changes</a:t>
            </a:r>
          </a:p>
        </p:txBody>
      </p:sp>
      <p:pic>
        <p:nvPicPr>
          <p:cNvPr id="17410" name="Picture 2">
            <a:extLst>
              <a:ext uri="{FF2B5EF4-FFF2-40B4-BE49-F238E27FC236}">
                <a16:creationId xmlns:a16="http://schemas.microsoft.com/office/drawing/2014/main" id="{CBFDD6DD-A753-4C42-9C8C-DB3B4458F5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263866"/>
            <a:ext cx="5451627" cy="4010227"/>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dirty="0"/>
              <a:t>More than 8% of Clients who have changed their identity document up to 10 years before are having late payment issues.</a:t>
            </a:r>
          </a:p>
          <a:p>
            <a:pPr>
              <a:buFont typeface="Wingdings" panose="05000000000000000000" pitchFamily="2" charset="2"/>
              <a:buChar char="§"/>
            </a:pPr>
            <a:r>
              <a:rPr lang="en-US" dirty="0"/>
              <a:t>Company can increase the interest rates based on how recent the client has changes his/her identity document.</a:t>
            </a:r>
          </a:p>
          <a:p>
            <a:pPr>
              <a:buFont typeface="Wingdings" panose="05000000000000000000" pitchFamily="2" charset="2"/>
              <a:buChar char="§"/>
            </a:pPr>
            <a:r>
              <a:rPr lang="en-US" dirty="0"/>
              <a:t>Also Clients who provided only email or home phone are having more than 10% of risk for late payments(please refer to </a:t>
            </a:r>
            <a:r>
              <a:rPr lang="en-US" dirty="0" err="1"/>
              <a:t>Jupyter</a:t>
            </a:r>
            <a:r>
              <a:rPr lang="en-US" dirty="0"/>
              <a:t> notebook for table)</a:t>
            </a:r>
          </a:p>
        </p:txBody>
      </p:sp>
      <p:sp>
        <p:nvSpPr>
          <p:cNvPr id="139" name="Rectangle 13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6557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7859485" y="634946"/>
            <a:ext cx="3690257" cy="1450757"/>
          </a:xfrm>
        </p:spPr>
        <p:txBody>
          <a:bodyPr>
            <a:normAutofit/>
          </a:bodyPr>
          <a:lstStyle/>
          <a:p>
            <a:r>
              <a:rPr lang="en-US" sz="3700"/>
              <a:t>Income vs Occupation Types</a:t>
            </a:r>
          </a:p>
        </p:txBody>
      </p:sp>
      <p:pic>
        <p:nvPicPr>
          <p:cNvPr id="18434" name="Picture 2" descr="A screenshot of a social media post&#10;&#10;Description automatically generated">
            <a:extLst>
              <a:ext uri="{FF2B5EF4-FFF2-40B4-BE49-F238E27FC236}">
                <a16:creationId xmlns:a16="http://schemas.microsoft.com/office/drawing/2014/main" id="{3855567E-4765-423F-9987-3D850BA3E8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232981"/>
            <a:ext cx="6909801" cy="4128606"/>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7859485" y="2198914"/>
            <a:ext cx="3690257" cy="3670180"/>
          </a:xfrm>
        </p:spPr>
        <p:txBody>
          <a:bodyPr>
            <a:normAutofit fontScale="92500" lnSpcReduction="10000"/>
          </a:bodyPr>
          <a:lstStyle/>
          <a:p>
            <a:pPr>
              <a:buFont typeface="Wingdings" panose="05000000000000000000" pitchFamily="2" charset="2"/>
              <a:buChar char="§"/>
            </a:pPr>
            <a:r>
              <a:rPr lang="en-US" sz="1700" dirty="0"/>
              <a:t>Laborers having Maternity leave are 100% prone for late payment.</a:t>
            </a:r>
          </a:p>
          <a:p>
            <a:pPr>
              <a:buFont typeface="Wingdings" panose="05000000000000000000" pitchFamily="2" charset="2"/>
              <a:buChar char="§"/>
            </a:pPr>
            <a:r>
              <a:rPr lang="en-US" sz="1700" dirty="0"/>
              <a:t>Core Staff with Maternity are 50% prone.</a:t>
            </a:r>
          </a:p>
          <a:p>
            <a:pPr>
              <a:buFont typeface="Wingdings" panose="05000000000000000000" pitchFamily="2" charset="2"/>
              <a:buChar char="§"/>
            </a:pPr>
            <a:r>
              <a:rPr lang="en-US" sz="1700" dirty="0"/>
              <a:t>Company should keenly consider the categories Maternity, Laborers and Core Staff while granting the loan.</a:t>
            </a:r>
          </a:p>
          <a:p>
            <a:pPr>
              <a:buFont typeface="Wingdings" panose="05000000000000000000" pitchFamily="2" charset="2"/>
              <a:buChar char="§"/>
            </a:pPr>
            <a:r>
              <a:rPr lang="en-US" sz="1700" dirty="0"/>
              <a:t>Below combinations are </a:t>
            </a:r>
            <a:r>
              <a:rPr lang="en-US" sz="1700" dirty="0" err="1"/>
              <a:t>atleast</a:t>
            </a:r>
            <a:r>
              <a:rPr lang="en-US" sz="1700" dirty="0"/>
              <a:t> 10% prone.</a:t>
            </a:r>
          </a:p>
          <a:p>
            <a:pPr lvl="1">
              <a:buFont typeface="Wingdings" panose="05000000000000000000" pitchFamily="2" charset="2"/>
              <a:buChar char="§"/>
            </a:pPr>
            <a:r>
              <a:rPr lang="en-US" sz="1500" dirty="0"/>
              <a:t>Drivers, Laborers, Cleaning Staff, Cooking Staff, Low-skill laborers, Sales staff, Security and Waiters under Working Category.</a:t>
            </a:r>
          </a:p>
          <a:p>
            <a:pPr lvl="1">
              <a:buFont typeface="Wingdings" panose="05000000000000000000" pitchFamily="2" charset="2"/>
              <a:buChar char="§"/>
            </a:pPr>
            <a:r>
              <a:rPr lang="en-US" sz="1500" dirty="0"/>
              <a:t>IT, Private Service and Sales Staffs under State Servants category.</a:t>
            </a:r>
          </a:p>
          <a:p>
            <a:pPr lvl="1">
              <a:buFont typeface="Wingdings" panose="05000000000000000000" pitchFamily="2" charset="2"/>
              <a:buChar char="§"/>
            </a:pPr>
            <a:r>
              <a:rPr lang="en-US" sz="1500" dirty="0"/>
              <a:t>Waiters, Low skill laborers and Drivers under Commercial Associate Category.</a:t>
            </a:r>
          </a:p>
        </p:txBody>
      </p:sp>
      <p:sp>
        <p:nvSpPr>
          <p:cNvPr id="139" name="Rectangle 13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3983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5" name="Rectangle 7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7859485" y="634946"/>
            <a:ext cx="3690257" cy="1450757"/>
          </a:xfrm>
        </p:spPr>
        <p:txBody>
          <a:bodyPr>
            <a:normAutofit/>
          </a:bodyPr>
          <a:lstStyle/>
          <a:p>
            <a:r>
              <a:rPr lang="en-US" sz="3700"/>
              <a:t>Address provided by Client</a:t>
            </a:r>
            <a:endParaRPr lang="en-US" sz="3700" dirty="0"/>
          </a:p>
        </p:txBody>
      </p:sp>
      <p:pic>
        <p:nvPicPr>
          <p:cNvPr id="19458" name="Picture 2">
            <a:extLst>
              <a:ext uri="{FF2B5EF4-FFF2-40B4-BE49-F238E27FC236}">
                <a16:creationId xmlns:a16="http://schemas.microsoft.com/office/drawing/2014/main" id="{EEB0B7C3-1DB0-473C-B645-F6D7DB96E6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2053520"/>
            <a:ext cx="6909801" cy="2487528"/>
          </a:xfrm>
          <a:prstGeom prst="rect">
            <a:avLst/>
          </a:prstGeom>
          <a:noFill/>
          <a:extLst>
            <a:ext uri="{909E8E84-426E-40DD-AFC4-6F175D3DCCD1}">
              <a14:hiddenFill xmlns:a14="http://schemas.microsoft.com/office/drawing/2010/main">
                <a:solidFill>
                  <a:srgbClr val="FFFFFF"/>
                </a:solidFill>
              </a14:hiddenFill>
            </a:ext>
          </a:extLst>
        </p:spPr>
      </p:pic>
      <p:cxnSp>
        <p:nvCxnSpPr>
          <p:cNvPr id="19466" name="Straight Connector 7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US" dirty="0"/>
              <a:t>Clients for whom the permanent address not match contact address(REGION), contact address not match work address(CITY) and permanent address not match contact address(CITY) are having 10% of late payment issues</a:t>
            </a:r>
          </a:p>
          <a:p>
            <a:pPr>
              <a:buFont typeface="Wingdings" panose="05000000000000000000" pitchFamily="2" charset="2"/>
              <a:buChar char="§"/>
            </a:pPr>
            <a:r>
              <a:rPr lang="en-US" dirty="0"/>
              <a:t>A thorough Back Ground Check for the clients could avoid the issue.</a:t>
            </a:r>
          </a:p>
        </p:txBody>
      </p:sp>
      <p:sp>
        <p:nvSpPr>
          <p:cNvPr id="19467" name="Rectangle 7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8" name="Rectangle 8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227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7859485" y="634946"/>
            <a:ext cx="3690257" cy="1450757"/>
          </a:xfrm>
        </p:spPr>
        <p:txBody>
          <a:bodyPr>
            <a:normAutofit/>
          </a:bodyPr>
          <a:lstStyle/>
          <a:p>
            <a:r>
              <a:rPr lang="en-US" sz="3000"/>
              <a:t>Approval status of previous application for Late Payment Clients</a:t>
            </a:r>
          </a:p>
        </p:txBody>
      </p:sp>
      <p:pic>
        <p:nvPicPr>
          <p:cNvPr id="21506" name="Picture 2">
            <a:extLst>
              <a:ext uri="{FF2B5EF4-FFF2-40B4-BE49-F238E27FC236}">
                <a16:creationId xmlns:a16="http://schemas.microsoft.com/office/drawing/2014/main" id="{7394547F-9B11-4CEF-87D0-38354212D8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97089"/>
            <a:ext cx="6909801" cy="38003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US" dirty="0"/>
              <a:t>More than 30% of Revolving loans and 35% of Cash Loans for the late payment clients were Refused by the Bank</a:t>
            </a:r>
          </a:p>
        </p:txBody>
      </p:sp>
      <p:sp>
        <p:nvSpPr>
          <p:cNvPr id="79" name="Rectangle 7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1202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a:t>Types of Late Payment Clients</a:t>
            </a:r>
          </a:p>
        </p:txBody>
      </p:sp>
      <p:pic>
        <p:nvPicPr>
          <p:cNvPr id="22530" name="Picture 2">
            <a:extLst>
              <a:ext uri="{FF2B5EF4-FFF2-40B4-BE49-F238E27FC236}">
                <a16:creationId xmlns:a16="http://schemas.microsoft.com/office/drawing/2014/main" id="{73CF2D7E-D684-4218-A348-00086CFCFA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464750"/>
            <a:ext cx="5451627" cy="3608458"/>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dirty="0"/>
              <a:t>More than 40% of clients with late payment history are either New Clients or Repeated to the Company.</a:t>
            </a:r>
          </a:p>
          <a:p>
            <a:pPr>
              <a:buFont typeface="Wingdings" panose="05000000000000000000" pitchFamily="2" charset="2"/>
              <a:buChar char="§"/>
            </a:pPr>
            <a:r>
              <a:rPr lang="en-US" dirty="0"/>
              <a:t>~12% of Late Payment Clients are Refreshed and ~1% belong to XNA Category.</a:t>
            </a:r>
          </a:p>
          <a:p>
            <a:pPr>
              <a:buFont typeface="Wingdings" panose="05000000000000000000" pitchFamily="2" charset="2"/>
              <a:buChar char="§"/>
            </a:pPr>
            <a:endParaRPr lang="en-US" dirty="0"/>
          </a:p>
        </p:txBody>
      </p:sp>
      <p:sp>
        <p:nvSpPr>
          <p:cNvPr id="139" name="Rectangle 13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293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A647-9A0C-4CAD-8220-FB46ACCB27A4}"/>
              </a:ext>
            </a:extLst>
          </p:cNvPr>
          <p:cNvSpPr>
            <a:spLocks noGrp="1"/>
          </p:cNvSpPr>
          <p:nvPr>
            <p:ph type="title"/>
          </p:nvPr>
        </p:nvSpPr>
        <p:spPr>
          <a:xfrm>
            <a:off x="1097280" y="286603"/>
            <a:ext cx="10058400" cy="1450757"/>
          </a:xfrm>
        </p:spPr>
        <p:txBody>
          <a:bodyPr>
            <a:normAutofit/>
          </a:bodyPr>
          <a:lstStyle/>
          <a:p>
            <a:r>
              <a:rPr lang="en-US"/>
              <a:t>Problem Statement</a:t>
            </a:r>
          </a:p>
        </p:txBody>
      </p:sp>
      <p:pic>
        <p:nvPicPr>
          <p:cNvPr id="1026" name="Picture 2" descr="Why Loan Defaults happen in India? – Fundmytra">
            <a:extLst>
              <a:ext uri="{FF2B5EF4-FFF2-40B4-BE49-F238E27FC236}">
                <a16:creationId xmlns:a16="http://schemas.microsoft.com/office/drawing/2014/main" id="{52D2C848-782B-452E-9A61-67EEB8676E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0776" y="2798467"/>
            <a:ext cx="3383052" cy="18301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031793A-7C34-4423-9755-9DCC14858F5B}"/>
              </a:ext>
            </a:extLst>
          </p:cNvPr>
          <p:cNvSpPr>
            <a:spLocks noGrp="1"/>
          </p:cNvSpPr>
          <p:nvPr>
            <p:ph idx="1"/>
          </p:nvPr>
        </p:nvSpPr>
        <p:spPr>
          <a:xfrm>
            <a:off x="4418251" y="1845734"/>
            <a:ext cx="6737429" cy="4023360"/>
          </a:xfrm>
        </p:spPr>
        <p:txBody>
          <a:bodyPr>
            <a:normAutofit fontScale="92500" lnSpcReduction="10000"/>
          </a:bodyPr>
          <a:lstStyle/>
          <a:p>
            <a:r>
              <a:rPr lang="en-US" sz="1700" dirty="0"/>
              <a:t>A Consumer Finance company find it hard to give loans to the people due to their insufficient or non-existent credit history. Because of that, some consumers use it as their advantage by becoming a defaulter.</a:t>
            </a:r>
          </a:p>
          <a:p>
            <a:r>
              <a:rPr lang="en-US" sz="1700" dirty="0"/>
              <a:t>When the company receives a loan application, the company has to decide for loan approval based on the applicant’s profile. Two types of risks are associated with the bank’s decision:</a:t>
            </a:r>
          </a:p>
          <a:p>
            <a:pPr lvl="1">
              <a:buFont typeface="Wingdings" panose="05000000000000000000" pitchFamily="2" charset="2"/>
              <a:buChar char="q"/>
            </a:pPr>
            <a:r>
              <a:rPr lang="en-US" sz="1500" dirty="0"/>
              <a:t>If the applicant is likely to repay the loan, then not approving the loan results in a loss of business to the company</a:t>
            </a:r>
          </a:p>
          <a:p>
            <a:pPr lvl="1">
              <a:buFont typeface="Wingdings" panose="05000000000000000000" pitchFamily="2" charset="2"/>
              <a:buChar char="q"/>
            </a:pPr>
            <a:r>
              <a:rPr lang="en-US" sz="1500" dirty="0"/>
              <a:t>If the applicant is not likely to repay the loan, i.e. he/she is likely to default, then approving the loan may lead to a financial loss for the company.</a:t>
            </a:r>
          </a:p>
          <a:p>
            <a:pPr marL="0" indent="0">
              <a:buNone/>
            </a:pPr>
            <a:r>
              <a:rPr lang="en-US" sz="1700" dirty="0"/>
              <a:t>Company wants to understand the driving factors (or driver variables) behind loan default, i.e. the variables which are strong indicators of default.  The company can utilize this knowledge for its portfolio and risk assessment.</a:t>
            </a:r>
          </a:p>
          <a:p>
            <a:pPr marL="0" indent="0">
              <a:buNone/>
            </a:pPr>
            <a:r>
              <a:rPr lang="en-US" sz="1700" dirty="0"/>
              <a:t>The aim of the Case Study is to identify the patterns which indicate if a client has difficulty paying their installments which may use for taking actions such as denying the loan, reducing the loan amount, lending at higher rate etc..</a:t>
            </a:r>
          </a:p>
          <a:p>
            <a:pPr marL="0" indent="0">
              <a:buNone/>
            </a:pPr>
            <a:endParaRPr lang="en-US" sz="1300" dirty="0"/>
          </a:p>
        </p:txBody>
      </p:sp>
    </p:spTree>
    <p:extLst>
      <p:ext uri="{BB962C8B-B14F-4D97-AF65-F5344CB8AC3E}">
        <p14:creationId xmlns:p14="http://schemas.microsoft.com/office/powerpoint/2010/main" val="1150481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56" name="Rectangle 19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7859485" y="634946"/>
            <a:ext cx="3690257" cy="1450757"/>
          </a:xfrm>
        </p:spPr>
        <p:txBody>
          <a:bodyPr>
            <a:normAutofit/>
          </a:bodyPr>
          <a:lstStyle/>
          <a:p>
            <a:r>
              <a:rPr lang="en-US" sz="3400"/>
              <a:t>Late Payment Clients vs Acquiring Channel</a:t>
            </a:r>
          </a:p>
        </p:txBody>
      </p:sp>
      <p:pic>
        <p:nvPicPr>
          <p:cNvPr id="23554" name="Picture 2">
            <a:extLst>
              <a:ext uri="{FF2B5EF4-FFF2-40B4-BE49-F238E27FC236}">
                <a16:creationId xmlns:a16="http://schemas.microsoft.com/office/drawing/2014/main" id="{47EBEBC8-C2CD-426A-9F29-39314CD04C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414363"/>
            <a:ext cx="6909801" cy="3765841"/>
          </a:xfrm>
          <a:prstGeom prst="rect">
            <a:avLst/>
          </a:prstGeom>
          <a:noFill/>
          <a:extLst>
            <a:ext uri="{909E8E84-426E-40DD-AFC4-6F175D3DCCD1}">
              <a14:hiddenFill xmlns:a14="http://schemas.microsoft.com/office/drawing/2010/main">
                <a:solidFill>
                  <a:srgbClr val="FFFFFF"/>
                </a:solidFill>
              </a14:hiddenFill>
            </a:ext>
          </a:extLst>
        </p:spPr>
      </p:pic>
      <p:cxnSp>
        <p:nvCxnSpPr>
          <p:cNvPr id="23557" name="Straight Connector 19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US" dirty="0"/>
              <a:t>Majority of the Late Payment Clients (more than 30%) are acquired by Country wide. </a:t>
            </a:r>
          </a:p>
          <a:p>
            <a:pPr>
              <a:buFont typeface="Wingdings" panose="05000000000000000000" pitchFamily="2" charset="2"/>
              <a:buChar char="§"/>
            </a:pPr>
            <a:r>
              <a:rPr lang="en-US" dirty="0"/>
              <a:t>From Credit and Cash Offices ~30% of clients are acquired.</a:t>
            </a:r>
          </a:p>
        </p:txBody>
      </p:sp>
      <p:sp>
        <p:nvSpPr>
          <p:cNvPr id="23558" name="Rectangle 19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559" name="Rectangle 19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4454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7859485" y="634946"/>
            <a:ext cx="3690257" cy="1450757"/>
          </a:xfrm>
        </p:spPr>
        <p:txBody>
          <a:bodyPr>
            <a:normAutofit/>
          </a:bodyPr>
          <a:lstStyle/>
          <a:p>
            <a:r>
              <a:rPr lang="en-US" sz="3400" dirty="0"/>
              <a:t>Grouped Interest rates of Late Payment Clients</a:t>
            </a:r>
          </a:p>
        </p:txBody>
      </p:sp>
      <p:pic>
        <p:nvPicPr>
          <p:cNvPr id="24578" name="Picture 2">
            <a:extLst>
              <a:ext uri="{FF2B5EF4-FFF2-40B4-BE49-F238E27FC236}">
                <a16:creationId xmlns:a16="http://schemas.microsoft.com/office/drawing/2014/main" id="{FC378CB6-377E-4155-8C78-084F408AFB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047957"/>
            <a:ext cx="6909801" cy="4498653"/>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US" dirty="0"/>
              <a:t>Majority of the late payment clients are from High, XNA and Middle interest rates.</a:t>
            </a:r>
          </a:p>
          <a:p>
            <a:pPr>
              <a:buFont typeface="Wingdings" panose="05000000000000000000" pitchFamily="2" charset="2"/>
              <a:buChar char="§"/>
            </a:pPr>
            <a:r>
              <a:rPr lang="en-US" dirty="0"/>
              <a:t>From </a:t>
            </a:r>
            <a:r>
              <a:rPr lang="en-US" dirty="0" err="1"/>
              <a:t>low_normal</a:t>
            </a:r>
            <a:r>
              <a:rPr lang="en-US" dirty="0"/>
              <a:t> there are ~20% of late payment clients</a:t>
            </a:r>
          </a:p>
        </p:txBody>
      </p:sp>
      <p:sp>
        <p:nvSpPr>
          <p:cNvPr id="139" name="Rectangle 13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0631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1097280" y="286603"/>
            <a:ext cx="10058400" cy="1450757"/>
          </a:xfrm>
        </p:spPr>
        <p:txBody>
          <a:bodyPr>
            <a:normAutofit/>
          </a:bodyPr>
          <a:lstStyle/>
          <a:p>
            <a:r>
              <a:rPr lang="en-US" dirty="0"/>
              <a:t>Thank You</a:t>
            </a:r>
          </a:p>
        </p:txBody>
      </p:sp>
      <p:pic>
        <p:nvPicPr>
          <p:cNvPr id="25602" name="Picture 2" descr="upGrad: Raho Ambitious - Apps on Google Play">
            <a:extLst>
              <a:ext uri="{FF2B5EF4-FFF2-40B4-BE49-F238E27FC236}">
                <a16:creationId xmlns:a16="http://schemas.microsoft.com/office/drawing/2014/main" id="{6C3F5FBF-546C-46EE-9F75-2382943E4E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3017" y="2463795"/>
            <a:ext cx="2376058" cy="2376058"/>
          </a:xfrm>
          <a:prstGeom prst="rect">
            <a:avLst/>
          </a:prstGeom>
          <a:noFill/>
          <a:extLst>
            <a:ext uri="{909E8E84-426E-40DD-AFC4-6F175D3DCCD1}">
              <a14:hiddenFill xmlns:a14="http://schemas.microsoft.com/office/drawing/2010/main">
                <a:solidFill>
                  <a:srgbClr val="FFFFFF"/>
                </a:solidFill>
              </a14:hiddenFill>
            </a:ext>
          </a:extLst>
        </p:spPr>
      </p:pic>
      <p:pic>
        <p:nvPicPr>
          <p:cNvPr id="81" name="Graphic 80" descr="Handshake">
            <a:extLst>
              <a:ext uri="{FF2B5EF4-FFF2-40B4-BE49-F238E27FC236}">
                <a16:creationId xmlns:a16="http://schemas.microsoft.com/office/drawing/2014/main" id="{4972F4BF-B1E1-4415-819A-1E71756869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9942" y="2455703"/>
            <a:ext cx="2376057" cy="2376057"/>
          </a:xfrm>
          <a:prstGeom prst="rect">
            <a:avLst/>
          </a:prstGeom>
        </p:spPr>
      </p:pic>
      <p:sp>
        <p:nvSpPr>
          <p:cNvPr id="8" name="Content Placeholder 7">
            <a:extLst>
              <a:ext uri="{FF2B5EF4-FFF2-40B4-BE49-F238E27FC236}">
                <a16:creationId xmlns:a16="http://schemas.microsoft.com/office/drawing/2014/main" id="{34A24701-23D0-4D9B-A409-F2C5B18C3011}"/>
              </a:ext>
            </a:extLst>
          </p:cNvPr>
          <p:cNvSpPr>
            <a:spLocks noGrp="1"/>
          </p:cNvSpPr>
          <p:nvPr>
            <p:ph idx="1"/>
          </p:nvPr>
        </p:nvSpPr>
        <p:spPr>
          <a:xfrm>
            <a:off x="6351639" y="1845734"/>
            <a:ext cx="4804041" cy="4023360"/>
          </a:xfrm>
        </p:spPr>
        <p:txBody>
          <a:bodyPr>
            <a:normAutofit/>
          </a:bodyPr>
          <a:lstStyle/>
          <a:p>
            <a:pPr>
              <a:buFont typeface="Wingdings" panose="05000000000000000000" pitchFamily="2" charset="2"/>
              <a:buChar char="§"/>
            </a:pPr>
            <a:r>
              <a:rPr lang="en-US" dirty="0"/>
              <a:t>Team:</a:t>
            </a:r>
          </a:p>
          <a:p>
            <a:pPr lvl="1">
              <a:buFont typeface="Wingdings" panose="05000000000000000000" pitchFamily="2" charset="2"/>
              <a:buChar char="§"/>
            </a:pPr>
            <a:r>
              <a:rPr lang="en-US" dirty="0"/>
              <a:t>Srihari K S </a:t>
            </a:r>
            <a:r>
              <a:rPr lang="en-US" dirty="0" err="1"/>
              <a:t>S</a:t>
            </a:r>
            <a:r>
              <a:rPr lang="en-US" dirty="0"/>
              <a:t>.</a:t>
            </a:r>
          </a:p>
          <a:p>
            <a:pPr lvl="1">
              <a:buFont typeface="Wingdings" panose="05000000000000000000" pitchFamily="2" charset="2"/>
              <a:buChar char="§"/>
            </a:pPr>
            <a:r>
              <a:rPr lang="en-US" dirty="0"/>
              <a:t>Sandeep Rana</a:t>
            </a:r>
          </a:p>
          <a:p>
            <a:pPr>
              <a:buFont typeface="Wingdings" panose="05000000000000000000" pitchFamily="2" charset="2"/>
              <a:buChar char="§"/>
            </a:pPr>
            <a:r>
              <a:rPr lang="en-US"/>
              <a:t>Program:</a:t>
            </a:r>
          </a:p>
          <a:p>
            <a:pPr lvl="1">
              <a:buFont typeface="Wingdings" panose="05000000000000000000" pitchFamily="2" charset="2"/>
              <a:buChar char="§"/>
            </a:pPr>
            <a:r>
              <a:rPr lang="en-US"/>
              <a:t>Data </a:t>
            </a:r>
            <a:r>
              <a:rPr lang="en-US" dirty="0"/>
              <a:t>Science March 2020.</a:t>
            </a:r>
          </a:p>
          <a:p>
            <a:pPr>
              <a:buFont typeface="Wingdings" panose="05000000000000000000" pitchFamily="2" charset="2"/>
              <a:buChar char="§"/>
            </a:pPr>
            <a:r>
              <a:rPr lang="en-US" dirty="0"/>
              <a:t>Email Ids: </a:t>
            </a:r>
          </a:p>
          <a:p>
            <a:pPr lvl="1">
              <a:buFont typeface="Wingdings" panose="05000000000000000000" pitchFamily="2" charset="2"/>
              <a:buChar char="§"/>
            </a:pPr>
            <a:r>
              <a:rPr lang="en-US" dirty="0">
                <a:hlinkClick r:id="rId5"/>
              </a:rPr>
              <a:t>sriharikss@gmail.com</a:t>
            </a:r>
            <a:endParaRPr lang="en-US" dirty="0"/>
          </a:p>
          <a:p>
            <a:pPr lvl="1">
              <a:buFont typeface="Wingdings" panose="05000000000000000000" pitchFamily="2" charset="2"/>
              <a:buChar char="§"/>
            </a:pPr>
            <a:r>
              <a:rPr lang="en-US" dirty="0">
                <a:hlinkClick r:id="rId6"/>
              </a:rPr>
              <a:t>sandeep.ece.111090@gmail.com</a:t>
            </a:r>
            <a:endParaRPr lang="en-US" dirty="0"/>
          </a:p>
          <a:p>
            <a:pPr marL="0" indent="0">
              <a:buNone/>
            </a:pPr>
            <a:endParaRPr lang="en-US" dirty="0"/>
          </a:p>
        </p:txBody>
      </p:sp>
    </p:spTree>
    <p:extLst>
      <p:ext uri="{BB962C8B-B14F-4D97-AF65-F5344CB8AC3E}">
        <p14:creationId xmlns:p14="http://schemas.microsoft.com/office/powerpoint/2010/main" val="76399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187D54-F7F5-4560-8905-F29CD58B3D98}"/>
              </a:ext>
            </a:extLst>
          </p:cNvPr>
          <p:cNvSpPr>
            <a:spLocks noGrp="1"/>
          </p:cNvSpPr>
          <p:nvPr>
            <p:ph type="title"/>
          </p:nvPr>
        </p:nvSpPr>
        <p:spPr>
          <a:xfrm>
            <a:off x="8177212" y="634946"/>
            <a:ext cx="3372529" cy="5055904"/>
          </a:xfrm>
        </p:spPr>
        <p:txBody>
          <a:bodyPr anchor="ctr">
            <a:normAutofit/>
          </a:bodyPr>
          <a:lstStyle/>
          <a:p>
            <a:r>
              <a:rPr lang="en-US"/>
              <a:t>Data Sourcing</a:t>
            </a:r>
            <a:endParaRPr lang="en-US" dirty="0"/>
          </a:p>
        </p:txBody>
      </p:sp>
      <p:cxnSp>
        <p:nvCxnSpPr>
          <p:cNvPr id="12" name="Straight Connector 11">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C78B3CF-D258-40E8-A8E3-84A5182E945C}"/>
              </a:ext>
            </a:extLst>
          </p:cNvPr>
          <p:cNvGraphicFramePr>
            <a:graphicFrameLocks noGrp="1"/>
          </p:cNvGraphicFramePr>
          <p:nvPr>
            <p:ph idx="1"/>
            <p:extLst>
              <p:ext uri="{D42A27DB-BD31-4B8C-83A1-F6EECF244321}">
                <p14:modId xmlns:p14="http://schemas.microsoft.com/office/powerpoint/2010/main" val="395240938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58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ED6E-BB4C-410A-9313-1F056A35391B}"/>
              </a:ext>
            </a:extLst>
          </p:cNvPr>
          <p:cNvSpPr>
            <a:spLocks noGrp="1"/>
          </p:cNvSpPr>
          <p:nvPr>
            <p:ph type="title"/>
          </p:nvPr>
        </p:nvSpPr>
        <p:spPr>
          <a:xfrm>
            <a:off x="1097280" y="286604"/>
            <a:ext cx="10058400" cy="781546"/>
          </a:xfrm>
        </p:spPr>
        <p:txBody>
          <a:bodyPr/>
          <a:lstStyle/>
          <a:p>
            <a:r>
              <a:rPr lang="en-US" dirty="0"/>
              <a:t>Data Cleaning</a:t>
            </a:r>
          </a:p>
        </p:txBody>
      </p:sp>
      <p:sp>
        <p:nvSpPr>
          <p:cNvPr id="3" name="Content Placeholder 2">
            <a:extLst>
              <a:ext uri="{FF2B5EF4-FFF2-40B4-BE49-F238E27FC236}">
                <a16:creationId xmlns:a16="http://schemas.microsoft.com/office/drawing/2014/main" id="{953D6DB3-0B98-4FEA-A330-D7864D4F9355}"/>
              </a:ext>
            </a:extLst>
          </p:cNvPr>
          <p:cNvSpPr>
            <a:spLocks noGrp="1"/>
          </p:cNvSpPr>
          <p:nvPr>
            <p:ph idx="1"/>
          </p:nvPr>
        </p:nvSpPr>
        <p:spPr/>
        <p:txBody>
          <a:bodyPr>
            <a:normAutofit fontScale="77500" lnSpcReduction="20000"/>
          </a:bodyPr>
          <a:lstStyle/>
          <a:p>
            <a:pPr>
              <a:buFont typeface="Wingdings" panose="05000000000000000000" pitchFamily="2" charset="2"/>
              <a:buChar char="§"/>
            </a:pPr>
            <a:r>
              <a:rPr lang="en-US" sz="2200" dirty="0"/>
              <a:t>Standardize the data in below columns by converting days to years in the data set.</a:t>
            </a:r>
          </a:p>
          <a:p>
            <a:pPr lvl="1">
              <a:buFont typeface="Wingdings" panose="05000000000000000000" pitchFamily="2" charset="2"/>
              <a:buChar char="§"/>
            </a:pPr>
            <a:r>
              <a:rPr lang="en-US" sz="2200" dirty="0"/>
              <a:t>DAYS_BIRTH</a:t>
            </a:r>
          </a:p>
          <a:p>
            <a:pPr lvl="1">
              <a:buFont typeface="Wingdings" panose="05000000000000000000" pitchFamily="2" charset="2"/>
              <a:buChar char="§"/>
            </a:pPr>
            <a:r>
              <a:rPr lang="en-US" sz="2200" dirty="0"/>
              <a:t>DAYS_EMPLOYED</a:t>
            </a:r>
          </a:p>
          <a:p>
            <a:pPr lvl="1">
              <a:buFont typeface="Wingdings" panose="05000000000000000000" pitchFamily="2" charset="2"/>
              <a:buChar char="§"/>
            </a:pPr>
            <a:r>
              <a:rPr lang="en-US" sz="2200" dirty="0"/>
              <a:t>DAYS_REGISTRATION</a:t>
            </a:r>
          </a:p>
          <a:p>
            <a:pPr lvl="1">
              <a:buFont typeface="Wingdings" panose="05000000000000000000" pitchFamily="2" charset="2"/>
              <a:buChar char="§"/>
            </a:pPr>
            <a:r>
              <a:rPr lang="en-US" sz="2200" dirty="0"/>
              <a:t>DAYS_ID_PUBLISH</a:t>
            </a:r>
          </a:p>
          <a:p>
            <a:pPr>
              <a:buFont typeface="Wingdings" panose="05000000000000000000" pitchFamily="2" charset="2"/>
              <a:buChar char="§"/>
            </a:pPr>
            <a:r>
              <a:rPr lang="en-US" sz="2200" dirty="0"/>
              <a:t>For the column DAYS_EMPLOYED, there are values which are greater than 0.</a:t>
            </a:r>
          </a:p>
          <a:p>
            <a:pPr lvl="1">
              <a:buFont typeface="Wingdings" panose="05000000000000000000" pitchFamily="2" charset="2"/>
              <a:buChar char="§"/>
            </a:pPr>
            <a:r>
              <a:rPr lang="en-US" sz="2200" dirty="0"/>
              <a:t>Since this column indicates number of days before application, the client has started the employment, we will replace the +</a:t>
            </a:r>
            <a:r>
              <a:rPr lang="en-US" sz="2200" dirty="0" err="1"/>
              <a:t>ve</a:t>
            </a:r>
            <a:r>
              <a:rPr lang="en-US" sz="2200" dirty="0"/>
              <a:t> values with the median of the remaining values.</a:t>
            </a:r>
          </a:p>
          <a:p>
            <a:pPr>
              <a:buFont typeface="Wingdings" panose="05000000000000000000" pitchFamily="2" charset="2"/>
              <a:buChar char="§"/>
            </a:pPr>
            <a:r>
              <a:rPr lang="en-US" sz="2200" dirty="0"/>
              <a:t>Create 4 new columns as below and impute the data:</a:t>
            </a:r>
          </a:p>
          <a:p>
            <a:pPr lvl="1">
              <a:buFont typeface="Wingdings" panose="05000000000000000000" pitchFamily="2" charset="2"/>
              <a:buChar char="§"/>
            </a:pPr>
            <a:r>
              <a:rPr lang="en-US" sz="2200" dirty="0"/>
              <a:t>Age</a:t>
            </a:r>
          </a:p>
          <a:p>
            <a:pPr lvl="1">
              <a:buFont typeface="Wingdings" panose="05000000000000000000" pitchFamily="2" charset="2"/>
              <a:buChar char="§"/>
            </a:pPr>
            <a:r>
              <a:rPr lang="en-US" sz="2200" dirty="0"/>
              <a:t>AGE_GROUP</a:t>
            </a:r>
          </a:p>
          <a:p>
            <a:pPr lvl="1">
              <a:buFont typeface="Wingdings" panose="05000000000000000000" pitchFamily="2" charset="2"/>
              <a:buChar char="§"/>
            </a:pPr>
            <a:r>
              <a:rPr lang="en-US" sz="2200" dirty="0"/>
              <a:t>YEARS_REGISTRATION</a:t>
            </a:r>
          </a:p>
          <a:p>
            <a:pPr lvl="1">
              <a:buFont typeface="Wingdings" panose="05000000000000000000" pitchFamily="2" charset="2"/>
              <a:buChar char="§"/>
            </a:pPr>
            <a:r>
              <a:rPr lang="en-US" sz="2200" dirty="0"/>
              <a:t>YEARS_EMPLOYED</a:t>
            </a:r>
          </a:p>
          <a:p>
            <a:pPr lvl="1">
              <a:buFont typeface="Wingdings" panose="05000000000000000000" pitchFamily="2" charset="2"/>
              <a:buChar char="§"/>
            </a:pPr>
            <a:r>
              <a:rPr lang="en-US" sz="2200" dirty="0"/>
              <a:t>YEARS_ID_PUBLISH</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Title 1">
            <a:extLst>
              <a:ext uri="{FF2B5EF4-FFF2-40B4-BE49-F238E27FC236}">
                <a16:creationId xmlns:a16="http://schemas.microsoft.com/office/drawing/2014/main" id="{65CD14FD-0DF3-4141-B99A-3C590BF9C417}"/>
              </a:ext>
            </a:extLst>
          </p:cNvPr>
          <p:cNvSpPr txBox="1">
            <a:spLocks/>
          </p:cNvSpPr>
          <p:nvPr/>
        </p:nvSpPr>
        <p:spPr>
          <a:xfrm>
            <a:off x="1097280" y="1197621"/>
            <a:ext cx="10058400" cy="451450"/>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a:t>Standardizing Columns</a:t>
            </a:r>
          </a:p>
        </p:txBody>
      </p:sp>
    </p:spTree>
    <p:extLst>
      <p:ext uri="{BB962C8B-B14F-4D97-AF65-F5344CB8AC3E}">
        <p14:creationId xmlns:p14="http://schemas.microsoft.com/office/powerpoint/2010/main" val="139738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ED6E-BB4C-410A-9313-1F056A35391B}"/>
              </a:ext>
            </a:extLst>
          </p:cNvPr>
          <p:cNvSpPr>
            <a:spLocks noGrp="1"/>
          </p:cNvSpPr>
          <p:nvPr>
            <p:ph type="title"/>
          </p:nvPr>
        </p:nvSpPr>
        <p:spPr>
          <a:xfrm>
            <a:off x="1097280" y="286604"/>
            <a:ext cx="10058400" cy="781546"/>
          </a:xfrm>
        </p:spPr>
        <p:txBody>
          <a:bodyPr/>
          <a:lstStyle/>
          <a:p>
            <a:r>
              <a:rPr lang="en-US"/>
              <a:t>Data Cleaning</a:t>
            </a:r>
            <a:endParaRPr lang="en-US" dirty="0"/>
          </a:p>
        </p:txBody>
      </p:sp>
      <p:sp>
        <p:nvSpPr>
          <p:cNvPr id="3" name="Content Placeholder 2">
            <a:extLst>
              <a:ext uri="{FF2B5EF4-FFF2-40B4-BE49-F238E27FC236}">
                <a16:creationId xmlns:a16="http://schemas.microsoft.com/office/drawing/2014/main" id="{953D6DB3-0B98-4FEA-A330-D7864D4F9355}"/>
              </a:ext>
            </a:extLst>
          </p:cNvPr>
          <p:cNvSpPr>
            <a:spLocks noGrp="1"/>
          </p:cNvSpPr>
          <p:nvPr>
            <p:ph idx="1"/>
          </p:nvPr>
        </p:nvSpPr>
        <p:spPr>
          <a:xfrm>
            <a:off x="1097280" y="1845734"/>
            <a:ext cx="10058400" cy="4023360"/>
          </a:xfrm>
        </p:spPr>
        <p:txBody>
          <a:bodyPr/>
          <a:lstStyle/>
          <a:p>
            <a:pPr>
              <a:buFont typeface="Wingdings" panose="05000000000000000000" pitchFamily="2" charset="2"/>
              <a:buChar char="§"/>
            </a:pPr>
            <a:r>
              <a:rPr lang="en-US" dirty="0"/>
              <a:t>Missing Values in AMT_ANNUITY, OWN_CAR_AGE, CNT_FAM_MEMBERS</a:t>
            </a:r>
          </a:p>
          <a:p>
            <a:pPr>
              <a:buFont typeface="Wingdings" panose="05000000000000000000" pitchFamily="2" charset="2"/>
              <a:buChar char="§"/>
            </a:pPr>
            <a:r>
              <a:rPr lang="en-US" dirty="0"/>
              <a:t>AMT_ANNUITY</a:t>
            </a:r>
          </a:p>
          <a:p>
            <a:pPr lvl="1">
              <a:buFont typeface="Wingdings" panose="05000000000000000000" pitchFamily="2" charset="2"/>
              <a:buChar char="§"/>
            </a:pPr>
            <a:r>
              <a:rPr lang="en-US" dirty="0"/>
              <a:t>There are only 12 null records for the same.</a:t>
            </a:r>
          </a:p>
          <a:p>
            <a:pPr lvl="1">
              <a:buFont typeface="Wingdings" panose="05000000000000000000" pitchFamily="2" charset="2"/>
              <a:buChar char="§"/>
            </a:pPr>
            <a:r>
              <a:rPr lang="en-US" dirty="0"/>
              <a:t>Of these 12 clients, 8 of them are aged between 30 and 60. </a:t>
            </a:r>
          </a:p>
          <a:p>
            <a:pPr lvl="1">
              <a:buFont typeface="Wingdings" panose="05000000000000000000" pitchFamily="2" charset="2"/>
              <a:buChar char="§"/>
            </a:pPr>
            <a:r>
              <a:rPr lang="en-US" dirty="0"/>
              <a:t>Since people of these age are more prone to have annuity funds, missing values should be replace.</a:t>
            </a:r>
          </a:p>
          <a:p>
            <a:pPr lvl="1">
              <a:buFont typeface="Wingdings" panose="05000000000000000000" pitchFamily="2" charset="2"/>
              <a:buChar char="§"/>
            </a:pPr>
            <a:r>
              <a:rPr lang="en-US" dirty="0"/>
              <a:t>Replace the missing values with median because mean might lower the variance of the data set.</a:t>
            </a:r>
          </a:p>
          <a:p>
            <a:pPr>
              <a:buFont typeface="Wingdings" panose="05000000000000000000" pitchFamily="2" charset="2"/>
              <a:buChar char="§"/>
            </a:pPr>
            <a:r>
              <a:rPr lang="en-US" dirty="0"/>
              <a:t>AMT_GOODS_PRICE</a:t>
            </a:r>
          </a:p>
          <a:p>
            <a:pPr lvl="1">
              <a:buFont typeface="Wingdings" panose="05000000000000000000" pitchFamily="2" charset="2"/>
              <a:buChar char="§"/>
            </a:pPr>
            <a:r>
              <a:rPr lang="en-US" dirty="0"/>
              <a:t>There are 278 records.</a:t>
            </a:r>
          </a:p>
          <a:p>
            <a:pPr lvl="1">
              <a:buFont typeface="Wingdings" panose="05000000000000000000" pitchFamily="2" charset="2"/>
              <a:buChar char="§"/>
            </a:pPr>
            <a:r>
              <a:rPr lang="en-US" dirty="0"/>
              <a:t>It is not necessary that always the company gives loan based on price of the goods.</a:t>
            </a:r>
          </a:p>
          <a:p>
            <a:pPr lvl="1">
              <a:buFont typeface="Wingdings" panose="05000000000000000000" pitchFamily="2" charset="2"/>
              <a:buChar char="§"/>
            </a:pPr>
            <a:r>
              <a:rPr lang="en-US" dirty="0"/>
              <a:t>Hence do not impute any data and leave as it is. </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Title 1">
            <a:extLst>
              <a:ext uri="{FF2B5EF4-FFF2-40B4-BE49-F238E27FC236}">
                <a16:creationId xmlns:a16="http://schemas.microsoft.com/office/drawing/2014/main" id="{65CD14FD-0DF3-4141-B99A-3C590BF9C417}"/>
              </a:ext>
            </a:extLst>
          </p:cNvPr>
          <p:cNvSpPr txBox="1">
            <a:spLocks/>
          </p:cNvSpPr>
          <p:nvPr/>
        </p:nvSpPr>
        <p:spPr>
          <a:xfrm>
            <a:off x="1097280" y="1197621"/>
            <a:ext cx="10058400" cy="451450"/>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a:t>Missing Values</a:t>
            </a:r>
            <a:endParaRPr lang="en-US" sz="2800" dirty="0"/>
          </a:p>
        </p:txBody>
      </p:sp>
    </p:spTree>
    <p:extLst>
      <p:ext uri="{BB962C8B-B14F-4D97-AF65-F5344CB8AC3E}">
        <p14:creationId xmlns:p14="http://schemas.microsoft.com/office/powerpoint/2010/main" val="239345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ED6E-BB4C-410A-9313-1F056A35391B}"/>
              </a:ext>
            </a:extLst>
          </p:cNvPr>
          <p:cNvSpPr>
            <a:spLocks noGrp="1"/>
          </p:cNvSpPr>
          <p:nvPr>
            <p:ph type="title"/>
          </p:nvPr>
        </p:nvSpPr>
        <p:spPr>
          <a:xfrm>
            <a:off x="1097280" y="286604"/>
            <a:ext cx="10058400" cy="781546"/>
          </a:xfrm>
        </p:spPr>
        <p:txBody>
          <a:bodyPr/>
          <a:lstStyle/>
          <a:p>
            <a:r>
              <a:rPr lang="en-US"/>
              <a:t>Data Cleaning</a:t>
            </a:r>
            <a:endParaRPr lang="en-US" dirty="0"/>
          </a:p>
        </p:txBody>
      </p:sp>
      <p:sp>
        <p:nvSpPr>
          <p:cNvPr id="3" name="Content Placeholder 2">
            <a:extLst>
              <a:ext uri="{FF2B5EF4-FFF2-40B4-BE49-F238E27FC236}">
                <a16:creationId xmlns:a16="http://schemas.microsoft.com/office/drawing/2014/main" id="{953D6DB3-0B98-4FEA-A330-D7864D4F9355}"/>
              </a:ext>
            </a:extLst>
          </p:cNvPr>
          <p:cNvSpPr>
            <a:spLocks noGrp="1"/>
          </p:cNvSpPr>
          <p:nvPr>
            <p:ph idx="1"/>
          </p:nvPr>
        </p:nvSpPr>
        <p:spPr>
          <a:xfrm>
            <a:off x="1097280" y="1845734"/>
            <a:ext cx="10058400" cy="4023360"/>
          </a:xfrm>
        </p:spPr>
        <p:txBody>
          <a:bodyPr/>
          <a:lstStyle/>
          <a:p>
            <a:pPr>
              <a:buFont typeface="Wingdings" panose="05000000000000000000" pitchFamily="2" charset="2"/>
              <a:buChar char="§"/>
            </a:pPr>
            <a:r>
              <a:rPr lang="en-US" dirty="0"/>
              <a:t>OWN_CAR_AGE</a:t>
            </a:r>
          </a:p>
          <a:p>
            <a:pPr lvl="1">
              <a:buFont typeface="Wingdings" panose="05000000000000000000" pitchFamily="2" charset="2"/>
              <a:buChar char="§"/>
            </a:pPr>
            <a:r>
              <a:rPr lang="en-US" dirty="0"/>
              <a:t>There are 5 records which has FLAG_OWN_CAR as Y and OWN_CAR_AGE as null.</a:t>
            </a:r>
          </a:p>
          <a:p>
            <a:pPr lvl="1">
              <a:buFont typeface="Wingdings" panose="05000000000000000000" pitchFamily="2" charset="2"/>
              <a:buChar char="§"/>
            </a:pPr>
            <a:r>
              <a:rPr lang="en-US" dirty="0"/>
              <a:t>There are clearly many outliers for this columns. For now replacing the missing values(5) with mode(7).</a:t>
            </a:r>
          </a:p>
          <a:p>
            <a:pPr>
              <a:buFont typeface="Wingdings" panose="05000000000000000000" pitchFamily="2" charset="2"/>
              <a:buChar char="§"/>
            </a:pPr>
            <a:r>
              <a:rPr lang="en-US" dirty="0"/>
              <a:t>OCCUPATION_TYPE</a:t>
            </a:r>
          </a:p>
          <a:p>
            <a:pPr lvl="1">
              <a:buFont typeface="Wingdings" panose="05000000000000000000" pitchFamily="2" charset="2"/>
              <a:buChar char="§"/>
            </a:pPr>
            <a:r>
              <a:rPr lang="en-US" dirty="0"/>
              <a:t>We cannot infer the occupation type of a client based on his income/income type. Hence decided to leave this columns as is.</a:t>
            </a:r>
          </a:p>
          <a:p>
            <a:pPr>
              <a:buFont typeface="Wingdings" panose="05000000000000000000" pitchFamily="2" charset="2"/>
              <a:buChar char="§"/>
            </a:pPr>
            <a:r>
              <a:rPr lang="en-US" dirty="0"/>
              <a:t>CNT_FAM_MEMBERS</a:t>
            </a:r>
          </a:p>
          <a:p>
            <a:pPr lvl="1">
              <a:buFont typeface="Wingdings" panose="05000000000000000000" pitchFamily="2" charset="2"/>
              <a:buChar char="§"/>
            </a:pPr>
            <a:r>
              <a:rPr lang="en-US" dirty="0"/>
              <a:t>There are only 2 records which has CNT_FAM_MEMBERS missing.</a:t>
            </a:r>
          </a:p>
          <a:p>
            <a:pPr lvl="1">
              <a:buFont typeface="Wingdings" panose="05000000000000000000" pitchFamily="2" charset="2"/>
              <a:buChar char="§"/>
            </a:pPr>
            <a:r>
              <a:rPr lang="en-US" dirty="0"/>
              <a:t>As both mean and median are equal to 2, replacing the missing values with median.</a:t>
            </a:r>
          </a:p>
          <a:p>
            <a:pPr>
              <a:buFont typeface="Wingdings" panose="05000000000000000000" pitchFamily="2" charset="2"/>
              <a:buChar char="§"/>
            </a:pPr>
            <a:endParaRPr lang="en-US" dirty="0"/>
          </a:p>
        </p:txBody>
      </p:sp>
      <p:sp>
        <p:nvSpPr>
          <p:cNvPr id="4" name="Title 1">
            <a:extLst>
              <a:ext uri="{FF2B5EF4-FFF2-40B4-BE49-F238E27FC236}">
                <a16:creationId xmlns:a16="http://schemas.microsoft.com/office/drawing/2014/main" id="{65CD14FD-0DF3-4141-B99A-3C590BF9C417}"/>
              </a:ext>
            </a:extLst>
          </p:cNvPr>
          <p:cNvSpPr txBox="1">
            <a:spLocks/>
          </p:cNvSpPr>
          <p:nvPr/>
        </p:nvSpPr>
        <p:spPr>
          <a:xfrm>
            <a:off x="1097280" y="1197621"/>
            <a:ext cx="10058400" cy="451450"/>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a:t>Missing Values</a:t>
            </a:r>
            <a:endParaRPr lang="en-US" sz="2800" dirty="0"/>
          </a:p>
        </p:txBody>
      </p:sp>
    </p:spTree>
    <p:extLst>
      <p:ext uri="{BB962C8B-B14F-4D97-AF65-F5344CB8AC3E}">
        <p14:creationId xmlns:p14="http://schemas.microsoft.com/office/powerpoint/2010/main" val="89959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F180A-29F6-46CC-A0F0-EDD214928E27}"/>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a:solidFill>
                  <a:schemeClr val="tx1">
                    <a:lumMod val="85000"/>
                    <a:lumOff val="15000"/>
                  </a:schemeClr>
                </a:solidFill>
              </a:rPr>
              <a:t>Data Analysis</a:t>
            </a:r>
          </a:p>
        </p:txBody>
      </p:sp>
      <p:pic>
        <p:nvPicPr>
          <p:cNvPr id="5" name="Graphic 4" descr="Bar chart RTL">
            <a:extLst>
              <a:ext uri="{FF2B5EF4-FFF2-40B4-BE49-F238E27FC236}">
                <a16:creationId xmlns:a16="http://schemas.microsoft.com/office/drawing/2014/main" id="{DAF303ED-DF6F-4CA4-B659-3D77B8DA15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921" y="640081"/>
            <a:ext cx="5054156" cy="5054156"/>
          </a:xfrm>
          <a:prstGeom prst="rect">
            <a:avLst/>
          </a:prstGeom>
        </p:spPr>
      </p:pic>
      <p:cxnSp>
        <p:nvCxnSpPr>
          <p:cNvPr id="31" name="Straight Connector 30">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246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93A42-8A4B-4554-B834-671385B433DC}"/>
              </a:ext>
            </a:extLst>
          </p:cNvPr>
          <p:cNvSpPr>
            <a:spLocks noGrp="1"/>
          </p:cNvSpPr>
          <p:nvPr>
            <p:ph type="title"/>
          </p:nvPr>
        </p:nvSpPr>
        <p:spPr>
          <a:xfrm>
            <a:off x="6411685" y="634946"/>
            <a:ext cx="5127171" cy="1450757"/>
          </a:xfrm>
        </p:spPr>
        <p:txBody>
          <a:bodyPr>
            <a:normAutofit/>
          </a:bodyPr>
          <a:lstStyle/>
          <a:p>
            <a:r>
              <a:rPr lang="en-US"/>
              <a:t>Clients having Late Payment Issues</a:t>
            </a:r>
          </a:p>
        </p:txBody>
      </p:sp>
      <p:pic>
        <p:nvPicPr>
          <p:cNvPr id="4" name="Picture 4">
            <a:extLst>
              <a:ext uri="{FF2B5EF4-FFF2-40B4-BE49-F238E27FC236}">
                <a16:creationId xmlns:a16="http://schemas.microsoft.com/office/drawing/2014/main" id="{69BF08CB-FCF4-4418-9C7D-887E97F9EE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306679"/>
            <a:ext cx="5451627" cy="3924600"/>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Connector 8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1E9071-1F02-4172-8010-12984E320605}"/>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a:t>Approximately 8% of the existing clients for the Company have Payment Difficulties(i.e. he/she had late payment more than X days on at least one of the first Y installments of the loan)</a:t>
            </a:r>
          </a:p>
          <a:p>
            <a:pPr>
              <a:buFont typeface="Wingdings" panose="05000000000000000000" pitchFamily="2" charset="2"/>
              <a:buChar char="§"/>
            </a:pPr>
            <a:endParaRPr lang="en-US"/>
          </a:p>
          <a:p>
            <a:pPr>
              <a:buFont typeface="Wingdings" panose="05000000000000000000" pitchFamily="2" charset="2"/>
              <a:buChar char="§"/>
            </a:pPr>
            <a:endParaRPr lang="en-US" dirty="0"/>
          </a:p>
        </p:txBody>
      </p:sp>
      <p:sp>
        <p:nvSpPr>
          <p:cNvPr id="91" name="Rectangle 9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35982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52</TotalTime>
  <Words>1885</Words>
  <Application>Microsoft Office PowerPoint</Application>
  <PresentationFormat>Widescreen</PresentationFormat>
  <Paragraphs>176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Calibri Light</vt:lpstr>
      <vt:lpstr>Wingdings</vt:lpstr>
      <vt:lpstr>Retrospect</vt:lpstr>
      <vt:lpstr>Credit EDA Case Study</vt:lpstr>
      <vt:lpstr>Contents</vt:lpstr>
      <vt:lpstr>Problem Statement</vt:lpstr>
      <vt:lpstr>Data Sourcing</vt:lpstr>
      <vt:lpstr>Data Cleaning</vt:lpstr>
      <vt:lpstr>Data Cleaning</vt:lpstr>
      <vt:lpstr>Data Cleaning</vt:lpstr>
      <vt:lpstr>Data Analysis</vt:lpstr>
      <vt:lpstr>Clients having Late Payment Issues</vt:lpstr>
      <vt:lpstr>Late Payment Issues in different types of Loans</vt:lpstr>
      <vt:lpstr>Family Members Count</vt:lpstr>
      <vt:lpstr>Age Groups</vt:lpstr>
      <vt:lpstr>Organization Types</vt:lpstr>
      <vt:lpstr>Education</vt:lpstr>
      <vt:lpstr>Income types</vt:lpstr>
      <vt:lpstr>Housing types</vt:lpstr>
      <vt:lpstr>Family Status</vt:lpstr>
      <vt:lpstr>Correlation between different columns</vt:lpstr>
      <vt:lpstr>Loan Amount</vt:lpstr>
      <vt:lpstr>Income Levels</vt:lpstr>
      <vt:lpstr>Education vs Income</vt:lpstr>
      <vt:lpstr>Income vs Loan Amount</vt:lpstr>
      <vt:lpstr>Education vs Organization Types</vt:lpstr>
      <vt:lpstr>Education vs Family</vt:lpstr>
      <vt:lpstr>Identity Document Updates/Changes</vt:lpstr>
      <vt:lpstr>Income vs Occupation Types</vt:lpstr>
      <vt:lpstr>Address provided by Client</vt:lpstr>
      <vt:lpstr>Approval status of previous application for Late Payment Clients</vt:lpstr>
      <vt:lpstr>Types of Late Payment Clients</vt:lpstr>
      <vt:lpstr>Late Payment Clients vs Acquiring Channel</vt:lpstr>
      <vt:lpstr>Grouped Interest rates of Late Payment Clients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Kss SRIHARI</dc:creator>
  <cp:lastModifiedBy>Kss SRIHARI</cp:lastModifiedBy>
  <cp:revision>7</cp:revision>
  <dcterms:created xsi:type="dcterms:W3CDTF">2020-06-20T15:47:28Z</dcterms:created>
  <dcterms:modified xsi:type="dcterms:W3CDTF">2020-06-21T16:31:47Z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b9220-a04a-4f06-aab9-80cbe5287fb3_Enabled">
    <vt:lpwstr>True</vt:lpwstr>
  </property>
  <property fmtid="{D5CDD505-2E9C-101B-9397-08002B2CF9AE}" pid="3" name="MSIP_Label_d2db9220-a04a-4f06-aab9-80cbe5287fb3_SiteId">
    <vt:lpwstr>b3f4f7c2-72ce-4192-aba4-d6c7719b5766</vt:lpwstr>
  </property>
  <property fmtid="{D5CDD505-2E9C-101B-9397-08002B2CF9AE}" pid="4" name="MSIP_Label_d2db9220-a04a-4f06-aab9-80cbe5287fb3_Owner">
    <vt:lpwstr>kss.srihari@amadeus.com</vt:lpwstr>
  </property>
  <property fmtid="{D5CDD505-2E9C-101B-9397-08002B2CF9AE}" pid="5" name="MSIP_Label_d2db9220-a04a-4f06-aab9-80cbe5287fb3_SetDate">
    <vt:lpwstr>2020-06-20T16:17:36.5928263Z</vt:lpwstr>
  </property>
  <property fmtid="{D5CDD505-2E9C-101B-9397-08002B2CF9AE}" pid="6" name="MSIP_Label_d2db9220-a04a-4f06-aab9-80cbe5287fb3_Name">
    <vt:lpwstr>Restricted</vt:lpwstr>
  </property>
  <property fmtid="{D5CDD505-2E9C-101B-9397-08002B2CF9AE}" pid="7" name="MSIP_Label_d2db9220-a04a-4f06-aab9-80cbe5287fb3_Application">
    <vt:lpwstr>Microsoft Azure Information Protection</vt:lpwstr>
  </property>
  <property fmtid="{D5CDD505-2E9C-101B-9397-08002B2CF9AE}" pid="8" name="MSIP_Label_d2db9220-a04a-4f06-aab9-80cbe5287fb3_ActionId">
    <vt:lpwstr>c0096b1e-7cd7-474f-8afd-c9db0faa6e5d</vt:lpwstr>
  </property>
  <property fmtid="{D5CDD505-2E9C-101B-9397-08002B2CF9AE}" pid="9" name="MSIP_Label_d2db9220-a04a-4f06-aab9-80cbe5287fb3_Extended_MSFT_Method">
    <vt:lpwstr>Automatic</vt:lpwstr>
  </property>
  <property fmtid="{D5CDD505-2E9C-101B-9397-08002B2CF9AE}" pid="10" name="Sensitivity">
    <vt:lpwstr>Restricted</vt:lpwstr>
  </property>
</Properties>
</file>