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</p:sldMasterIdLst>
  <p:notesMasterIdLst>
    <p:notesMasterId r:id="rId6"/>
  </p:notesMasterIdLst>
  <p:sldIdLst>
    <p:sldId id="256" r:id="rId5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772400" cy="10058400"/>
  <p:defaultTextStyle>
    <a:defPPr>
      <a:defRPr lang="en-GB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1pPr>
    <a:lvl2pPr marL="742950" lvl="1" indent="-28575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2pPr>
    <a:lvl3pPr marL="1143000" lvl="2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3pPr>
    <a:lvl4pPr marL="1600200" lvl="3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4pPr>
    <a:lvl5pPr marL="2057400" lvl="4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5pPr>
    <a:lvl6pPr marL="2286000" lvl="5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6pPr>
    <a:lvl7pPr marL="2743200" lvl="6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7pPr>
    <a:lvl8pPr marL="3200400" lvl="7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8pPr>
    <a:lvl9pPr marL="3657600" lvl="8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706"/>
    <p:restoredTop sz="93627"/>
  </p:normalViewPr>
  <p:slideViewPr>
    <p:cSldViewPr showGuides="1">
      <p:cViewPr varScale="1">
        <p:scale>
          <a:sx n="80" d="100"/>
          <a:sy n="80" d="100"/>
        </p:scale>
        <p:origin x="797" y="53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0" tIns="0" rIns="0" bIns="0" numCol="1" anchor="t" anchorCtr="0" compatLnSpc="1"/>
          <a:lstStyle>
            <a:lvl1pPr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0" tIns="0" rIns="0" bIns="0" numCol="1" anchor="t" anchorCtr="0" compatLnSpc="1"/>
          <a:lstStyle>
            <a:lvl1pPr algn="r"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 marL="0" marR="0" lvl="0" indent="0" algn="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0" tIns="0" rIns="0" bIns="0" numCol="1" anchor="b" anchorCtr="0" compatLnSpc="1"/>
          <a:lstStyle>
            <a:lvl1pPr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DejaVu Sans"/>
              </a:defRPr>
            </a:lvl1pPr>
          </a:lstStyle>
          <a:p>
            <a:pPr marL="0" marR="0" lvl="0" indent="0" algn="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/>
            </a:pPr>
            <a:fld id="{4844257F-6E37-481F-A32B-21E8FA0C09E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DejaVu San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512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4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717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2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717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2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717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2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717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2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717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2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717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2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717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2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717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2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717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2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717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2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C5304AA-1A83-4F6C-BC43-8F7F5699B48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C5304AA-1A83-4F6C-BC43-8F7F5699B48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604963"/>
            <a:ext cx="2741084" cy="3975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26400" cy="3975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C5304AA-1A83-4F6C-BC43-8F7F5699B48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130425"/>
            <a:ext cx="10361084" cy="14684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C5304AA-1A83-4F6C-BC43-8F7F5699B48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2684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0201"/>
            <a:ext cx="53848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C5304AA-1A83-4F6C-BC43-8F7F5699B48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39"/>
            <a:ext cx="2741084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2684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0201"/>
            <a:ext cx="53848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C5304AA-1A83-4F6C-BC43-8F7F5699B48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39"/>
            <a:ext cx="2741084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4963"/>
            <a:ext cx="5382684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4963"/>
            <a:ext cx="53848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C5304AA-1A83-4F6C-BC43-8F7F5699B48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C5304AA-1A83-4F6C-BC43-8F7F5699B48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C5304AA-1A83-4F6C-BC43-8F7F5699B48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C5304AA-1A83-4F6C-BC43-8F7F5699B48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C5304AA-1A83-4F6C-BC43-8F7F5699B48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0" tIns="69088" rIns="0" bIns="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C5304AA-1A83-4F6C-BC43-8F7F5699B48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"/>
          <p:cNvSpPr>
            <a:spLocks noGrp="1"/>
          </p:cNvSpPr>
          <p:nvPr>
            <p:ph type="title"/>
          </p:nvPr>
        </p:nvSpPr>
        <p:spPr>
          <a:xfrm>
            <a:off x="914400" y="2130425"/>
            <a:ext cx="10361613" cy="14684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GB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609600" y="6356350"/>
            <a:ext cx="2843213" cy="36353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200">
                <a:solidFill>
                  <a:srgbClr val="8B8B8B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1028" name="Text Box 3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6356350"/>
            <a:ext cx="2843213" cy="36353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rgbClr val="8B8B8B"/>
                </a:solidFill>
                <a:latin typeface="Calibri" panose="020F0502020204030204" charset="0"/>
                <a:ea typeface="DejaVu Sans"/>
                <a:cs typeface="DejaVu Sans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C5304AA-1A83-4F6C-BC43-8F7F5699B48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  <p:sp>
        <p:nvSpPr>
          <p:cNvPr id="1030" name="Rectangle 5"/>
          <p:cNvSpPr>
            <a:spLocks noGrp="1"/>
          </p:cNvSpPr>
          <p:nvPr>
            <p:ph type="body" idx="1"/>
          </p:nvPr>
        </p:nvSpPr>
        <p:spPr>
          <a:xfrm>
            <a:off x="609600" y="1604963"/>
            <a:ext cx="10971213" cy="3975100"/>
          </a:xfrm>
          <a:prstGeom prst="rect">
            <a:avLst/>
          </a:prstGeom>
          <a:noFill/>
          <a:ln w="9525">
            <a:noFill/>
          </a:ln>
        </p:spPr>
        <p:txBody>
          <a:bodyPr lIns="0" tIns="69088" rIns="0" bIns="0"/>
          <a:p>
            <a:pPr lvl="0"/>
            <a:r>
              <a:rPr lang="en-GB" altLang="en-US" dirty="0"/>
              <a:t>Click to edit the outline text format</a:t>
            </a:r>
            <a:endParaRPr lang="en-GB" altLang="en-US" dirty="0"/>
          </a:p>
          <a:p>
            <a:pPr lvl="1"/>
            <a:r>
              <a:rPr lang="en-GB" altLang="en-US" dirty="0"/>
              <a:t>Second Outline Level</a:t>
            </a:r>
            <a:endParaRPr lang="en-GB" altLang="en-US" dirty="0"/>
          </a:p>
          <a:p>
            <a:pPr lvl="2"/>
            <a:r>
              <a:rPr lang="en-GB" altLang="en-US" dirty="0"/>
              <a:t>Third Outline Level</a:t>
            </a:r>
            <a:endParaRPr lang="en-GB" altLang="en-US" dirty="0"/>
          </a:p>
          <a:p>
            <a:pPr lvl="3"/>
            <a:r>
              <a:rPr lang="en-GB" altLang="en-US" dirty="0"/>
              <a:t>Fourth Outline Level</a:t>
            </a:r>
            <a:endParaRPr lang="en-GB" altLang="en-US" dirty="0"/>
          </a:p>
          <a:p>
            <a:pPr lvl="4"/>
            <a:r>
              <a:rPr lang="en-GB" altLang="en-US" dirty="0"/>
              <a:t>Fifth Outline Level</a:t>
            </a:r>
            <a:endParaRPr lang="en-GB" altLang="en-US" dirty="0"/>
          </a:p>
          <a:p>
            <a:pPr lvl="4"/>
            <a:r>
              <a:rPr lang="en-GB" altLang="en-US" dirty="0"/>
              <a:t>Sixth Outline Level</a:t>
            </a:r>
            <a:endParaRPr lang="en-GB" altLang="en-US" dirty="0"/>
          </a:p>
          <a:p>
            <a:pPr lvl="4"/>
            <a:r>
              <a:rPr lang="en-GB" altLang="en-US" dirty="0"/>
              <a:t>Seventh Outline Level</a:t>
            </a:r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ts val="114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GB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2051" name="Rectangle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1213" cy="4524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GB" altLang="en-US" dirty="0"/>
              <a:t>Click to edit Master text styles</a:t>
            </a:r>
            <a:endParaRPr lang="en-GB" altLang="en-US" dirty="0"/>
          </a:p>
          <a:p>
            <a:pPr lvl="1"/>
            <a:r>
              <a:rPr lang="en-GB" altLang="en-US" dirty="0"/>
              <a:t>Second level</a:t>
            </a:r>
            <a:endParaRPr lang="en-GB" altLang="en-US" dirty="0"/>
          </a:p>
          <a:p>
            <a:pPr lvl="2"/>
            <a:r>
              <a:rPr lang="en-GB" altLang="en-US" dirty="0"/>
              <a:t>Third level</a:t>
            </a:r>
            <a:endParaRPr lang="en-GB" altLang="en-US" dirty="0"/>
          </a:p>
          <a:p>
            <a:pPr lvl="3"/>
            <a:r>
              <a:rPr lang="en-GB" altLang="en-US" dirty="0"/>
              <a:t>Fourth level</a:t>
            </a:r>
            <a:endParaRPr lang="en-GB" altLang="en-US" dirty="0"/>
          </a:p>
          <a:p>
            <a:pPr lvl="4"/>
            <a:r>
              <a:rPr lang="en-GB" altLang="en-US" dirty="0"/>
              <a:t>Fifth level</a:t>
            </a:r>
            <a:endParaRPr lang="en-GB" altLang="en-US" dirty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09600" y="6356350"/>
            <a:ext cx="2843213" cy="36353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200">
                <a:solidFill>
                  <a:srgbClr val="8B8B8B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2053" name="Text Box 4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6356350"/>
            <a:ext cx="2843213" cy="36353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rgbClr val="8B8B8B"/>
                </a:solidFill>
                <a:latin typeface="Calibri" panose="020F0502020204030204" charset="0"/>
                <a:ea typeface="DejaVu Sans"/>
                <a:cs typeface="DejaVu Sans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ts val="114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GB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2051" name="Rectangle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1213" cy="4524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GB" altLang="en-US" dirty="0"/>
              <a:t>Click to edit Master text styles</a:t>
            </a:r>
            <a:endParaRPr lang="en-GB" altLang="en-US" dirty="0"/>
          </a:p>
          <a:p>
            <a:pPr lvl="1"/>
            <a:r>
              <a:rPr lang="en-GB" altLang="en-US" dirty="0"/>
              <a:t>Second level</a:t>
            </a:r>
            <a:endParaRPr lang="en-GB" altLang="en-US" dirty="0"/>
          </a:p>
          <a:p>
            <a:pPr lvl="2"/>
            <a:r>
              <a:rPr lang="en-GB" altLang="en-US" dirty="0"/>
              <a:t>Third level</a:t>
            </a:r>
            <a:endParaRPr lang="en-GB" altLang="en-US" dirty="0"/>
          </a:p>
          <a:p>
            <a:pPr lvl="3"/>
            <a:r>
              <a:rPr lang="en-GB" altLang="en-US" dirty="0"/>
              <a:t>Fourth level</a:t>
            </a:r>
            <a:endParaRPr lang="en-GB" altLang="en-US" dirty="0"/>
          </a:p>
          <a:p>
            <a:pPr lvl="4"/>
            <a:r>
              <a:rPr lang="en-GB" altLang="en-US" dirty="0"/>
              <a:t>Fifth level</a:t>
            </a:r>
            <a:endParaRPr lang="en-GB" altLang="en-US" dirty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09600" y="6356350"/>
            <a:ext cx="2843213" cy="36353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200">
                <a:solidFill>
                  <a:srgbClr val="8B8B8B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2053" name="Text Box 4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6356350"/>
            <a:ext cx="2843213" cy="36353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rgbClr val="8B8B8B"/>
                </a:solidFill>
                <a:latin typeface="Calibri" panose="020F0502020204030204" charset="0"/>
                <a:ea typeface="DejaVu Sans"/>
                <a:cs typeface="DejaVu Sans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/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ts val="114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5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"/>
          <p:cNvSpPr>
            <a:spLocks noGrp="1"/>
          </p:cNvSpPr>
          <p:nvPr>
            <p:ph type="subTitle" idx="4294967295"/>
          </p:nvPr>
        </p:nvSpPr>
        <p:spPr>
          <a:xfrm>
            <a:off x="0" y="4143375"/>
            <a:ext cx="12192000" cy="1643063"/>
          </a:xfrm>
          <a:solidFill>
            <a:srgbClr val="FFFFFF">
              <a:alpha val="100000"/>
            </a:srgbClr>
          </a:solidFill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  <a:lvl2pPr marL="457200" lvl="1" indent="0"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2pPr>
            <a:lvl3pPr marL="914400" lvl="2" indent="0"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3pPr>
            <a:lvl4pPr marL="1371600" lvl="3" indent="0"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4pPr>
            <a:lvl5pPr marL="1828800" lvl="4" indent="0"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5pPr>
          </a:lstStyle>
          <a:p>
            <a:pPr lvl="0" algn="just" defTabSz="457200" eaLnBrk="1" hangingPunct="1">
              <a:lnSpc>
                <a:spcPct val="100000"/>
              </a:lnSpc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       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PRESENTED BY                                                                                        SUPERVISOR</a:t>
            </a:r>
            <a:endParaRPr lang="en-US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457200" eaLnBrk="1" hangingPunct="1">
              <a:lnSpc>
                <a:spcPct val="100000"/>
              </a:lnSpc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SRI HARISH S                                                                                 </a:t>
            </a:r>
            <a:r>
              <a:rPr lang="en-I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Mr.A.Malarmannan, M.E.,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endParaRPr lang="en-US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457200" eaLnBrk="1" hangingPunct="1">
              <a:lnSpc>
                <a:spcPct val="100000"/>
              </a:lnSpc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2303811710421155       </a:t>
            </a:r>
            <a:r>
              <a:rPr lang="en-US" altLang="en-US" sz="1800" b="1" dirty="0">
                <a:solidFill>
                  <a:schemeClr val="tx1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                                                                                    </a:t>
            </a:r>
            <a:r>
              <a:rPr lang="en-IN" altLang="en-US" sz="1800" b="1" dirty="0">
                <a:solidFill>
                  <a:schemeClr val="tx1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   </a:t>
            </a:r>
            <a:r>
              <a:rPr lang="en-US" altLang="en-US" sz="1800" b="1">
                <a:latin typeface="Arial Narrow" panose="020B0606020202030204" pitchFamily="34" charset="0"/>
                <a:cs typeface="Arial Narrow" panose="020B0606020202030204" pitchFamily="34" charset="0"/>
                <a:sym typeface="+mn-ea"/>
              </a:rPr>
              <a:t>AP/CSE.</a:t>
            </a:r>
            <a:endParaRPr lang="en-US" altLang="en-US" sz="1800" b="1" dirty="0">
              <a:solidFill>
                <a:schemeClr val="tx1"/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  <a:p>
            <a:pPr lvl="0" algn="just" defTabSz="457200" eaLnBrk="1" hangingPunct="1">
              <a:lnSpc>
                <a:spcPct val="170000"/>
              </a:lnSpc>
              <a:spcBef>
                <a:spcPts val="36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defTabSz="457200" eaLnBrk="1" hangingPunct="1">
              <a:lnSpc>
                <a:spcPct val="170000"/>
              </a:lnSpc>
              <a:spcBef>
                <a:spcPts val="36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457200" eaLnBrk="1" hangingPunct="1">
              <a:lnSpc>
                <a:spcPct val="170000"/>
              </a:lnSpc>
              <a:spcBef>
                <a:spcPts val="36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457200" eaLnBrk="1" hangingPunct="1">
              <a:lnSpc>
                <a:spcPct val="170000"/>
              </a:lnSpc>
              <a:spcBef>
                <a:spcPts val="36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  <a:endParaRPr lang="en-US" altLang="en-US" sz="1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457200" eaLnBrk="1" hangingPunct="1">
              <a:lnSpc>
                <a:spcPct val="170000"/>
              </a:lnSpc>
              <a:spcBef>
                <a:spcPts val="36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457200" eaLnBrk="1" hangingPunct="1">
              <a:lnSpc>
                <a:spcPct val="170000"/>
              </a:lnSpc>
              <a:spcBef>
                <a:spcPts val="36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r" defTabSz="457200" eaLnBrk="1" hangingPunct="1">
              <a:lnSpc>
                <a:spcPct val="170000"/>
              </a:lnSpc>
              <a:spcBef>
                <a:spcPts val="36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r" defTabSz="457200" eaLnBrk="1" hangingPunct="1">
              <a:lnSpc>
                <a:spcPct val="100000"/>
              </a:lnSpc>
              <a:spcBef>
                <a:spcPts val="36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>
              <a:solidFill>
                <a:srgbClr val="8B8B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r" defTabSz="457200" eaLnBrk="1" hangingPunct="1">
              <a:lnSpc>
                <a:spcPct val="100000"/>
              </a:lnSpc>
              <a:spcBef>
                <a:spcPts val="36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>
              <a:solidFill>
                <a:srgbClr val="8B8B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r" defTabSz="457200" eaLnBrk="1" hangingPunct="1">
              <a:lnSpc>
                <a:spcPct val="100000"/>
              </a:lnSpc>
              <a:spcBef>
                <a:spcPts val="36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>
              <a:solidFill>
                <a:srgbClr val="8B8B8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99" name="Rectangle 2"/>
          <p:cNvSpPr/>
          <p:nvPr/>
        </p:nvSpPr>
        <p:spPr>
          <a:xfrm>
            <a:off x="1679575" y="-1684337"/>
            <a:ext cx="3543300" cy="35147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410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300038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1" name="Rectangle 4"/>
          <p:cNvSpPr/>
          <p:nvPr/>
        </p:nvSpPr>
        <p:spPr>
          <a:xfrm>
            <a:off x="1898650" y="214313"/>
            <a:ext cx="8437563" cy="2366010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>
            <a:spAutoFit/>
          </a:bodyPr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2000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K.RAMAKRISHNAN COLLEGE OF TECHNOLOGY</a:t>
            </a:r>
            <a:endParaRPr lang="en-US" altLang="en-US" sz="2000" b="1" dirty="0">
              <a:solidFill>
                <a:srgbClr val="FF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2000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(AUTONOMOUS), TRICHY</a:t>
            </a:r>
            <a:br>
              <a:rPr lang="en-US" altLang="en-US" sz="2000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000" b="1" dirty="0">
              <a:solidFill>
                <a:srgbClr val="FF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endParaRPr lang="en-US" altLang="en-US" sz="3600" b="1" dirty="0">
              <a:solidFill>
                <a:srgbClr val="FF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endParaRPr lang="en-US" altLang="en-US" sz="1600" b="1" dirty="0">
              <a:solidFill>
                <a:srgbClr val="FF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endParaRPr lang="en-US" altLang="en-US" sz="1600" b="1" dirty="0">
              <a:solidFill>
                <a:srgbClr val="FF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000" b="1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102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235450" y="2564765"/>
            <a:ext cx="3721735" cy="329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>
                <a:cs typeface="Arial" panose="020B0604020202020204" pitchFamily="34" charset="0"/>
              </a:rPr>
              <a:t>CHAT APPLICATION</a:t>
            </a:r>
            <a:endParaRPr lang="en-US" sz="280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 vert="horz" wrap="square" lIns="91440" tIns="45720" rIns="91440" bIns="45720" anchor="ctr" anchorCtr="0"/>
          <a:p>
            <a:pPr algn="ctr" defTabSz="457200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3000" b="1" kern="1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WenQuanYi Micro Hei"/>
                <a:sym typeface="+mn-ea"/>
              </a:rPr>
              <a:t>Results and Discussion</a:t>
            </a:r>
            <a:endParaRPr lang="en-US" altLang="en-US" sz="3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1468755" y="1716405"/>
            <a:ext cx="9359265" cy="2792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</p:txBody>
      </p:sp>
      <p:pic>
        <p:nvPicPr>
          <p:cNvPr id="3" name="Picture 2" descr="Screenshot 2024-11-28 2359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665" y="2060575"/>
            <a:ext cx="5640705" cy="2896235"/>
          </a:xfrm>
          <a:prstGeom prst="rect">
            <a:avLst/>
          </a:prstGeom>
        </p:spPr>
      </p:pic>
      <p:pic>
        <p:nvPicPr>
          <p:cNvPr id="6" name="Picture 5" descr="Screenshot 2024-11-28 235843"/>
          <p:cNvPicPr>
            <a:picLocks noChangeAspect="1"/>
          </p:cNvPicPr>
          <p:nvPr/>
        </p:nvPicPr>
        <p:blipFill>
          <a:blip r:embed="rId4"/>
          <a:srcRect r="50599"/>
          <a:stretch>
            <a:fillRect/>
          </a:stretch>
        </p:blipFill>
        <p:spPr>
          <a:xfrm>
            <a:off x="1559560" y="1988820"/>
            <a:ext cx="2880360" cy="293116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 vert="horz" wrap="square" lIns="91440" tIns="45720" rIns="91440" bIns="45720" anchor="ctr" anchorCtr="0"/>
          <a:p>
            <a:pPr algn="ctr" defTabSz="457200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3000" b="1" kern="1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WenQuanYi Micro Hei"/>
                <a:sym typeface="+mn-ea"/>
              </a:rPr>
              <a:t>Queries</a:t>
            </a:r>
            <a:endParaRPr lang="en-US" altLang="en-US" sz="3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3048000" y="301371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sz="4800" b="1" dirty="0">
                <a:solidFill>
                  <a:srgbClr val="0D0D0D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GB" altLang="en-US" sz="4800" b="1" dirty="0">
                <a:solidFill>
                  <a:srgbClr val="0D0D0D"/>
                </a:solidFill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ANY QUERI</a:t>
            </a:r>
            <a:r>
              <a:rPr lang="en-IN" altLang="en-GB" sz="4800" b="1" dirty="0">
                <a:solidFill>
                  <a:srgbClr val="0D0D0D"/>
                </a:solidFill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E</a:t>
            </a:r>
            <a:r>
              <a:rPr lang="en-GB" altLang="en-US" sz="4800" b="1" dirty="0">
                <a:solidFill>
                  <a:srgbClr val="0D0D0D"/>
                </a:solidFill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S?</a:t>
            </a:r>
            <a:endParaRPr lang="en-GB" altLang="en-US" sz="4800" b="1" dirty="0">
              <a:solidFill>
                <a:srgbClr val="0D0D0D"/>
              </a:solidFill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 b="1">
                <a:solidFill>
                  <a:schemeClr val="dk1"/>
                </a:solidFill>
                <a:sym typeface="+mn-ea"/>
              </a:rPr>
              <a:t>                                               </a:t>
            </a:r>
            <a:endParaRPr lang="en-US" altLang="en-GB" b="1">
              <a:solidFill>
                <a:schemeClr val="dk1"/>
              </a:solidFill>
              <a:sym typeface="+mn-ea"/>
            </a:endParaRPr>
          </a:p>
          <a:p>
            <a:pPr marL="0" indent="0">
              <a:buNone/>
            </a:pPr>
            <a:endParaRPr lang="en-US" altLang="en-GB" b="1">
              <a:solidFill>
                <a:schemeClr val="dk1"/>
              </a:solidFill>
              <a:sym typeface="+mn-ea"/>
            </a:endParaRPr>
          </a:p>
          <a:p>
            <a:pPr marL="0" indent="0">
              <a:buNone/>
            </a:pPr>
            <a:endParaRPr lang="en-US" altLang="en-GB" b="1">
              <a:solidFill>
                <a:schemeClr val="dk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en-GB" b="1">
                <a:solidFill>
                  <a:schemeClr val="dk1"/>
                </a:solidFill>
                <a:sym typeface="+mn-ea"/>
              </a:rPr>
              <a:t>              </a:t>
            </a:r>
            <a:r>
              <a:rPr lang="en-GB" sz="9600" b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THANK YOU</a:t>
            </a:r>
            <a:endParaRPr lang="en-US" sz="9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 vert="horz" wrap="square" lIns="91440" tIns="45720" rIns="91440" bIns="45720" anchor="ctr" anchorCtr="0"/>
          <a:p>
            <a:pPr algn="ctr" defTabSz="457200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PRESENTATION OVERVIEW</a:t>
            </a:r>
            <a:endParaRPr lang="en-US" altLang="en-US" sz="3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822325" y="1362075"/>
            <a:ext cx="10520363" cy="5410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163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 indent="-28448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marL="458470" marR="0" lvl="0" indent="-457200" algn="l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v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WenQuanYi Micro Hei"/>
                <a:cs typeface="Times New Roman" panose="02020603050405020304" pitchFamily="18" charset="0"/>
              </a:rPr>
              <a:t>Objective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WenQuanYi Micro Hei"/>
              <a:cs typeface="Times New Roman" panose="02020603050405020304" pitchFamily="18" charset="0"/>
            </a:endParaRPr>
          </a:p>
          <a:p>
            <a:pPr marL="458470" marR="0" lvl="0" indent="-457200" algn="l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v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WenQuanYi Micro Hei"/>
                <a:cs typeface="Times New Roman" panose="02020603050405020304" pitchFamily="18" charset="0"/>
              </a:rPr>
              <a:t>Project Introduction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WenQuanYi Micro Hei"/>
              <a:cs typeface="Times New Roman" panose="02020603050405020304" pitchFamily="18" charset="0"/>
            </a:endParaRPr>
          </a:p>
          <a:p>
            <a:pPr marL="458470" marR="0" lvl="0" indent="-457200" algn="l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v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WenQuanYi Micro Hei"/>
                <a:cs typeface="Times New Roman" panose="02020603050405020304" pitchFamily="18" charset="0"/>
              </a:rPr>
              <a:t>Problem Statement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WenQuanYi Micro Hei"/>
              <a:cs typeface="Times New Roman" panose="02020603050405020304" pitchFamily="18" charset="0"/>
            </a:endParaRPr>
          </a:p>
          <a:p>
            <a:pPr marL="458470" marR="0" lvl="0" indent="-457200" algn="l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v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WenQuanYi Micro Hei"/>
                <a:cs typeface="Times New Roman" panose="02020603050405020304" pitchFamily="18" charset="0"/>
              </a:rPr>
              <a:t>Methodologies (Programming concepts relevant to problem statement)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WenQuanYi Micro Hei"/>
              <a:cs typeface="Times New Roman" panose="02020603050405020304" pitchFamily="18" charset="0"/>
            </a:endParaRPr>
          </a:p>
          <a:p>
            <a:pPr marL="344170" marR="0" lvl="0" indent="-342900" algn="l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v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WenQuanYi Micro Hei"/>
                <a:cs typeface="Times New Roman" panose="02020603050405020304" pitchFamily="18" charset="0"/>
              </a:rPr>
              <a:t>  Architecture of the proposed system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WenQuanYi Micro Hei"/>
              <a:cs typeface="Times New Roman" panose="02020603050405020304" pitchFamily="18" charset="0"/>
            </a:endParaRPr>
          </a:p>
          <a:p>
            <a:pPr marL="344170" marR="0" lvl="0" indent="-342900" algn="l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v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WenQuanYi Micro Hei"/>
                <a:cs typeface="Times New Roman" panose="02020603050405020304" pitchFamily="18" charset="0"/>
              </a:rPr>
              <a:t>  List of Modules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WenQuanYi Micro Hei"/>
              <a:cs typeface="Times New Roman" panose="02020603050405020304" pitchFamily="18" charset="0"/>
            </a:endParaRPr>
          </a:p>
          <a:p>
            <a:pPr marL="344170" marR="0" lvl="0" indent="-342900" algn="l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v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WenQuanYi Micro Hei"/>
                <a:cs typeface="Times New Roman" panose="02020603050405020304" pitchFamily="18" charset="0"/>
              </a:rPr>
              <a:t>  Merits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WenQuanYi Micro Hei"/>
              <a:cs typeface="Times New Roman" panose="02020603050405020304" pitchFamily="18" charset="0"/>
            </a:endParaRPr>
          </a:p>
          <a:p>
            <a:pPr marL="458470" marR="0" lvl="0" indent="-457200" algn="l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v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WenQuanYi Micro Hei"/>
                <a:cs typeface="Times New Roman" panose="02020603050405020304" pitchFamily="18" charset="0"/>
              </a:rPr>
              <a:t>Results and Discussion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WenQuanYi Micro Hei"/>
              <a:cs typeface="Times New Roman" panose="02020603050405020304" pitchFamily="18" charset="0"/>
            </a:endParaRPr>
          </a:p>
          <a:p>
            <a:pPr marL="458470" marR="0" lvl="0" indent="-457200" algn="l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v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WenQuanYi Micro Hei"/>
                <a:cs typeface="Times New Roman" panose="02020603050405020304" pitchFamily="18" charset="0"/>
              </a:rPr>
              <a:t>Queries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WenQuanYi Micro Hei"/>
              <a:cs typeface="Times New Roman" panose="02020603050405020304" pitchFamily="18" charset="0"/>
            </a:endParaRPr>
          </a:p>
          <a:p>
            <a:pPr marL="1270" marR="0" lvl="0" indent="0" algn="l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WenQuanYi Micro Hei"/>
              <a:cs typeface="Times New Roman" panose="02020603050405020304" pitchFamily="18" charset="0"/>
            </a:endParaRPr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 vert="horz" wrap="square" lIns="91440" tIns="45720" rIns="91440" bIns="45720" anchor="ctr" anchorCtr="0"/>
          <a:p>
            <a:pPr algn="ctr" defTabSz="457200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000" b="1" kern="12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WenQuanYi Micro Hei"/>
                <a:cs typeface="Arial" panose="020B0604020202020204" pitchFamily="34" charset="0"/>
                <a:sym typeface="+mn-ea"/>
              </a:rPr>
              <a:t>Objective</a:t>
            </a:r>
            <a:endParaRPr lang="en-US" altLang="en-US" sz="3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1468755" y="1716405"/>
            <a:ext cx="9359265" cy="2792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Wingdings" panose="05000000000000000000" charset="0"/>
              <a:buChar char="§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Java-based client-server chat application enabling real-time text communication.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§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§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demonstrate core concepts of socket programming, multithreading, and GUI development.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§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§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simple, interactive interface for users to exchange messages seamlessly.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 vert="horz" wrap="square" lIns="91440" tIns="45720" rIns="91440" bIns="45720" anchor="ctr" anchorCtr="0"/>
          <a:p>
            <a:pPr algn="ctr" defTabSz="457200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000" b="1" kern="12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WenQuanYi Micro Hei"/>
                <a:cs typeface="Arial" panose="020B0604020202020204" pitchFamily="34" charset="0"/>
                <a:sym typeface="+mn-ea"/>
              </a:rPr>
              <a:t>Project Introduction</a:t>
            </a:r>
            <a:endParaRPr lang="en-US" altLang="en-US" sz="3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1468755" y="1716405"/>
            <a:ext cx="9359265" cy="2792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Wingdings" panose="05000000000000000000" charset="0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application facilitates real-time text communication between a client and a server.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Built to demonstrate fundamental networking and GUI design principles.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Enables users to exchange messages interactively through a simple user interface.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 vert="horz" wrap="square" lIns="91440" tIns="45720" rIns="91440" bIns="45720" anchor="ctr" anchorCtr="0"/>
          <a:p>
            <a:pPr algn="ctr" defTabSz="457200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000" b="1" kern="12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WenQuanYi Micro Hei"/>
                <a:cs typeface="Arial" panose="020B0604020202020204" pitchFamily="34" charset="0"/>
                <a:sym typeface="+mn-ea"/>
              </a:rPr>
              <a:t>Problem Statement</a:t>
            </a:r>
            <a:endParaRPr lang="en-US" altLang="en-US" sz="3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1468755" y="1716405"/>
            <a:ext cx="9359265" cy="2792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Wingdings" panose="05000000000000000000" charset="0"/>
              <a:buChar char="§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a real-time communication system for exchanging messages between two endpoints.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§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§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 are often complex, lacking simplicity and basic implementation for educational purposes.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§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§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include maintaining seamless communication, handling concurrent operations, and providing a user-friendly GUI.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§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 vert="horz" wrap="square" lIns="91440" tIns="45720" rIns="91440" bIns="45720" anchor="ctr" anchorCtr="0"/>
          <a:p>
            <a:pPr algn="ctr" defTabSz="457200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000" b="1" kern="12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WenQuanYi Micro Hei"/>
                <a:cs typeface="Arial" panose="020B0604020202020204" pitchFamily="34" charset="0"/>
                <a:sym typeface="+mn-ea"/>
              </a:rPr>
              <a:t>Methodologies</a:t>
            </a:r>
            <a:endParaRPr lang="en-US" altLang="en-US" sz="3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1468755" y="1716405"/>
            <a:ext cx="9359265" cy="2792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/>
              <a:t>Socket Programming: Establishing and managing the connection between the client and server using Socket and ServerSocket classes for real-time message exchange.</a:t>
            </a: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/>
              <a:t>Multithreading: Implementing a separate thread to handle incoming and outgoing messages concurrently, ensuring the application remains responsive.</a:t>
            </a: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/>
              <a:t>Graphical User Interface GUI: Developing an interactive interface using Java AWT components like TextField, TextArea, and Button to enable users to send and view messages seamlessly.</a:t>
            </a: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 vert="horz" wrap="square" lIns="91440" tIns="45720" rIns="91440" bIns="45720" anchor="ctr" anchorCtr="0"/>
          <a:p>
            <a:pPr algn="ctr" defTabSz="457200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3000" b="1" kern="1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WenQuanYi Micro Hei"/>
                <a:sym typeface="+mn-ea"/>
              </a:rPr>
              <a:t>Architecture of the proposed system</a:t>
            </a:r>
            <a:endParaRPr lang="en-US" altLang="en-US" sz="3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 descr="Screenshot 2024-11-28 2324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540" y="1842135"/>
            <a:ext cx="9450070" cy="403479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 vert="horz" wrap="square" lIns="91440" tIns="45720" rIns="91440" bIns="45720" anchor="ctr" anchorCtr="0"/>
          <a:p>
            <a:pPr algn="ctr" defTabSz="457200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000" b="1" kern="12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WenQuanYi Micro Hei"/>
                <a:cs typeface="Arial" panose="020B0604020202020204" pitchFamily="34" charset="0"/>
                <a:sym typeface="+mn-ea"/>
              </a:rPr>
              <a:t>List of Modules</a:t>
            </a:r>
            <a:endParaRPr lang="en-US" altLang="en-US" sz="3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1468755" y="1716405"/>
            <a:ext cx="9359265" cy="2792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Wingdings" panose="05000000000000000000" charset="0"/>
              <a:buChar char="§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Server Module: Handles client connections using ServerSocket and manages incoming and outgoing messages with DataInputStream and DataOutputStream.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§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§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Client Module: Connects to the server using Socket and facilitates real-time communication with DataInputStream and DataOutputStream.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§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§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GUI Module: Provides an interactive interface for users with TextField for input, TextArea for conversation history, and Button for sending messages.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§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§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 vert="horz" wrap="square" lIns="91440" tIns="45720" rIns="91440" bIns="45720" anchor="ctr" anchorCtr="0"/>
          <a:p>
            <a:pPr algn="ctr" defTabSz="457200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800" b="1" kern="1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WenQuanYi Micro Hei"/>
                <a:sym typeface="+mn-ea"/>
              </a:rPr>
              <a:t>Merits</a:t>
            </a:r>
            <a:endParaRPr lang="en-US" altLang="en-US" sz="2800" b="1" kern="12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WenQuanYi Micro Hei"/>
              <a:cs typeface="WenQuanYi Micro Hei"/>
              <a:sym typeface="+mn-ea"/>
            </a:endParaRPr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1468755" y="1716405"/>
            <a:ext cx="9359265" cy="2792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Wingdings" panose="05000000000000000000" charset="0"/>
              <a:buChar char="§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intuitive interface: The GUI ensures ease of use for users to send and receive messages.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§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§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communication: Enables seamless and instantaneous message exchange between client and server.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§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§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value: Demonstrates core Java concepts like socket programming, multithreading, and GUI design in a practical application.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§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WenQuanYi Micro Hei"/>
        <a:cs typeface="WenQuanYi Micro Hei"/>
      </a:majorFont>
      <a:minorFont>
        <a:latin typeface="Calibri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WenQuanYi Micro Hei"/>
        <a:cs typeface="WenQuanYi Micro Hei"/>
      </a:majorFont>
      <a:minorFont>
        <a:latin typeface="Calibri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WenQuanYi Micro Hei"/>
        <a:cs typeface="WenQuanYi Micro Hei"/>
      </a:majorFont>
      <a:minorFont>
        <a:latin typeface="Calibri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3060</Words>
  <Application>WPS Presentation</Application>
  <PresentationFormat>Widescreen</PresentationFormat>
  <Paragraphs>122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SimSun</vt:lpstr>
      <vt:lpstr>Wingdings</vt:lpstr>
      <vt:lpstr>WenQuanYi Micro Hei</vt:lpstr>
      <vt:lpstr>Segoe Print</vt:lpstr>
      <vt:lpstr>Times New Roman</vt:lpstr>
      <vt:lpstr>DejaVu Sans</vt:lpstr>
      <vt:lpstr>Calibri</vt:lpstr>
      <vt:lpstr>DejaVu Sans</vt:lpstr>
      <vt:lpstr>WenQuanYi Micro Hei</vt:lpstr>
      <vt:lpstr>Arial Narrow</vt:lpstr>
      <vt:lpstr>Microsoft YaHei</vt:lpstr>
      <vt:lpstr>Arial Unicode MS</vt:lpstr>
      <vt:lpstr>Wingdings</vt:lpstr>
      <vt:lpstr>Office Theme</vt:lpstr>
      <vt:lpstr>1_Office Theme</vt:lpstr>
      <vt:lpstr>2_Office Theme</vt:lpstr>
      <vt:lpstr>PowerPoint 演示文稿</vt:lpstr>
      <vt:lpstr>PRESENTATION OVERVIEW</vt:lpstr>
      <vt:lpstr>Objective</vt:lpstr>
      <vt:lpstr>Project Introduction</vt:lpstr>
      <vt:lpstr>Problem Statement</vt:lpstr>
      <vt:lpstr>Methodologies</vt:lpstr>
      <vt:lpstr>Architecture of the proposed system</vt:lpstr>
      <vt:lpstr>List of Modules</vt:lpstr>
      <vt:lpstr>Merits</vt:lpstr>
      <vt:lpstr>Results and Discussion</vt:lpstr>
      <vt:lpstr>Queries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Prithika Arumugam</dc:creator>
  <cp:lastModifiedBy>shanm</cp:lastModifiedBy>
  <cp:revision>169</cp:revision>
  <dcterms:created xsi:type="dcterms:W3CDTF">2018-05-03T08:24:00Z</dcterms:created>
  <dcterms:modified xsi:type="dcterms:W3CDTF">2024-12-05T07:45:47Z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0</vt:r8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18</vt:r8>
  </property>
  <property fmtid="{D5CDD505-2E9C-101B-9397-08002B2CF9AE}" pid="12" name="ICV">
    <vt:lpwstr>963961BED1A84DAA81EC0A84F24907AA_13</vt:lpwstr>
  </property>
  <property fmtid="{D5CDD505-2E9C-101B-9397-08002B2CF9AE}" pid="13" name="KSOProductBuildVer">
    <vt:lpwstr>1033-12.2.0.19307</vt:lpwstr>
  </property>
</Properties>
</file>