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charset="1" panose="00000500000000000000"/>
      <p:regular r:id="rId10"/>
    </p:embeddedFont>
    <p:embeddedFont>
      <p:font typeface="Montserrat Bold" charset="1" panose="00000600000000000000"/>
      <p:regular r:id="rId11"/>
    </p:embeddedFont>
    <p:embeddedFont>
      <p:font typeface="Montserrat Italics" charset="1" panose="00000500000000000000"/>
      <p:regular r:id="rId12"/>
    </p:embeddedFont>
    <p:embeddedFont>
      <p:font typeface="Montserrat Bold Italics" charset="1" panose="00000600000000000000"/>
      <p:regular r:id="rId13"/>
    </p:embeddedFont>
    <p:embeddedFont>
      <p:font typeface="Garamond" charset="1" panose="02020404030301010803"/>
      <p:regular r:id="rId14"/>
    </p:embeddedFont>
    <p:embeddedFont>
      <p:font typeface="Garamond Bold" charset="1" panose="02020804030307010803"/>
      <p:regular r:id="rId15"/>
    </p:embeddedFont>
    <p:embeddedFont>
      <p:font typeface="Garamond Italics" charset="1" panose="02020404030301010803"/>
      <p:regular r:id="rId16"/>
    </p:embeddedFont>
    <p:embeddedFont>
      <p:font typeface="Garamond Bold Italics" charset="1" panose="020208040303010908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tn.data.gov.in/resource/company-master-data-tamil-nadu-upto-28th-february-2019"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4320"/>
              </a:lnSpc>
            </a:pPr>
            <a:r>
              <a:rPr lang="en-US" sz="3600">
                <a:solidFill>
                  <a:srgbClr val="262626"/>
                </a:solidFill>
                <a:latin typeface="Garamond"/>
              </a:rPr>
              <a:t>Department of electronics and communication </a:t>
            </a:r>
          </a:p>
          <a:p>
            <a:pPr algn="ctr">
              <a:lnSpc>
                <a:spcPts val="2879"/>
              </a:lnSpc>
            </a:pPr>
          </a:p>
          <a:p>
            <a:pPr algn="ctr">
              <a:lnSpc>
                <a:spcPts val="2879"/>
              </a:lnSpc>
            </a:pPr>
          </a:p>
          <a:p>
            <a:pPr algn="ctr">
              <a:lnSpc>
                <a:spcPts val="2879"/>
              </a:lnSpc>
            </a:pPr>
          </a:p>
          <a:p>
            <a:pPr algn="ctr">
              <a:lnSpc>
                <a:spcPts val="7200"/>
              </a:lnSpc>
            </a:pPr>
            <a:r>
              <a:rPr lang="en-US" sz="6000">
                <a:solidFill>
                  <a:srgbClr val="262626"/>
                </a:solidFill>
                <a:latin typeface="Garamond"/>
              </a:rPr>
              <a:t>ROC COMPANY ANALYSIS</a:t>
            </a:r>
          </a:p>
        </p:txBody>
      </p:sp>
      <p:sp>
        <p:nvSpPr>
          <p:cNvPr name="TextBox 14" id="14"/>
          <p:cNvSpPr txBox="true"/>
          <p:nvPr/>
        </p:nvSpPr>
        <p:spPr>
          <a:xfrm rot="0">
            <a:off x="4130037" y="5522589"/>
            <a:ext cx="10040624" cy="1895475"/>
          </a:xfrm>
          <a:prstGeom prst="rect">
            <a:avLst/>
          </a:prstGeom>
        </p:spPr>
        <p:txBody>
          <a:bodyPr anchor="t" rtlCol="false" tIns="0" lIns="0" bIns="0" rIns="0">
            <a:spAutoFit/>
          </a:bodyPr>
          <a:lstStyle/>
          <a:p>
            <a:pPr algn="ctr">
              <a:lnSpc>
                <a:spcPts val="2520"/>
              </a:lnSpc>
            </a:pPr>
            <a:r>
              <a:rPr lang="en-US" sz="2100">
                <a:solidFill>
                  <a:srgbClr val="000000"/>
                </a:solidFill>
                <a:latin typeface="Garamond"/>
              </a:rPr>
              <a:t>A Comprehensive roc company analysis solution</a:t>
            </a:r>
          </a:p>
          <a:p>
            <a:pPr algn="ctr">
              <a:lnSpc>
                <a:spcPts val="2520"/>
              </a:lnSpc>
            </a:pPr>
            <a:r>
              <a:rPr lang="en-US" sz="2100">
                <a:solidFill>
                  <a:srgbClr val="000000"/>
                </a:solidFill>
                <a:latin typeface="Garamond"/>
              </a:rPr>
              <a:t>Team members: S SRIHARI (210821106079)</a:t>
            </a:r>
          </a:p>
          <a:p>
            <a:pPr algn="ctr">
              <a:lnSpc>
                <a:spcPts val="2520"/>
              </a:lnSpc>
            </a:pPr>
            <a:r>
              <a:rPr lang="en-US" sz="2100">
                <a:solidFill>
                  <a:srgbClr val="000000"/>
                </a:solidFill>
                <a:latin typeface="Garamond"/>
              </a:rPr>
              <a:t>D VIGNESWARAN (210821106089)</a:t>
            </a:r>
          </a:p>
          <a:p>
            <a:pPr algn="ctr">
              <a:lnSpc>
                <a:spcPts val="2520"/>
              </a:lnSpc>
            </a:pPr>
            <a:r>
              <a:rPr lang="en-US" sz="2100">
                <a:solidFill>
                  <a:srgbClr val="000000"/>
                </a:solidFill>
                <a:latin typeface="Garamond"/>
              </a:rPr>
              <a:t>S YUVARAJ (210821106094)</a:t>
            </a:r>
          </a:p>
          <a:p>
            <a:pPr algn="ctr">
              <a:lnSpc>
                <a:spcPts val="2520"/>
              </a:lnSpc>
            </a:pPr>
            <a:r>
              <a:rPr lang="en-US" sz="2100">
                <a:solidFill>
                  <a:srgbClr val="000000"/>
                </a:solidFill>
                <a:latin typeface="Garamond"/>
              </a:rPr>
              <a:t>S SANJAY KUMAR (210821106066)</a:t>
            </a:r>
          </a:p>
          <a:p>
            <a:pPr algn="ctr">
              <a:lnSpc>
                <a:spcPts val="252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2090056" y="1476648"/>
            <a:ext cx="14218920" cy="7369017"/>
          </a:xfrm>
          <a:prstGeom prst="rect">
            <a:avLst/>
          </a:prstGeom>
        </p:spPr>
        <p:txBody>
          <a:bodyPr anchor="t" rtlCol="false" tIns="0" lIns="0" bIns="0" rIns="0">
            <a:spAutoFit/>
          </a:bodyPr>
          <a:lstStyle/>
          <a:p>
            <a:pPr algn="l" marL="553784" indent="-276892" lvl="1">
              <a:lnSpc>
                <a:spcPts val="3672"/>
              </a:lnSpc>
              <a:buFont typeface="Arial"/>
              <a:buChar char="•"/>
            </a:pPr>
            <a:r>
              <a:rPr lang="en-US" sz="3060">
                <a:solidFill>
                  <a:srgbClr val="262626"/>
                </a:solidFill>
                <a:latin typeface="Garamond Bold"/>
              </a:rPr>
              <a:t>Time-Series Features:</a:t>
            </a:r>
            <a:r>
              <a:rPr lang="en-US" sz="3060">
                <a:solidFill>
                  <a:srgbClr val="262626"/>
                </a:solidFill>
                <a:latin typeface="Garamond"/>
              </a:rPr>
              <a:t> If analyzing data over time, consider generating time-based features like:</a:t>
            </a:r>
          </a:p>
          <a:p>
            <a:pPr algn="l" marL="1147286" indent="-382429" lvl="2">
              <a:lnSpc>
                <a:spcPts val="3060"/>
              </a:lnSpc>
              <a:buFont typeface="Arial"/>
              <a:buChar char="⚬"/>
            </a:pPr>
            <a:r>
              <a:rPr lang="en-US" sz="2550">
                <a:solidFill>
                  <a:srgbClr val="262626"/>
                </a:solidFill>
                <a:latin typeface="Garamond"/>
              </a:rPr>
              <a:t>Year-over-Year Growth: Calculate the percentage change in ROC compared to the previous year.</a:t>
            </a:r>
          </a:p>
          <a:p>
            <a:pPr algn="l" marL="1147286" indent="-382429" lvl="2">
              <a:lnSpc>
                <a:spcPts val="3060"/>
              </a:lnSpc>
              <a:buFont typeface="Arial"/>
              <a:buChar char="⚬"/>
            </a:pPr>
            <a:r>
              <a:rPr lang="en-US" sz="2550">
                <a:solidFill>
                  <a:srgbClr val="262626"/>
                </a:solidFill>
                <a:latin typeface="Garamond"/>
              </a:rPr>
              <a:t>Rolling Averages: Compute moving averages of ROC over specific time periods to capture trends.</a:t>
            </a:r>
          </a:p>
          <a:p>
            <a:pPr algn="l" marL="1147286" indent="-382429" lvl="2">
              <a:lnSpc>
                <a:spcPts val="3060"/>
              </a:lnSpc>
            </a:pPr>
          </a:p>
          <a:p>
            <a:pPr algn="l" marL="553784" indent="-276892" lvl="1">
              <a:lnSpc>
                <a:spcPts val="3672"/>
              </a:lnSpc>
              <a:buFont typeface="Arial"/>
              <a:buChar char="•"/>
            </a:pPr>
            <a:r>
              <a:rPr lang="en-US" sz="3060">
                <a:solidFill>
                  <a:srgbClr val="262626"/>
                </a:solidFill>
                <a:latin typeface="Garamond Bold"/>
              </a:rPr>
              <a:t>Hyperparameter Tuning:</a:t>
            </a:r>
          </a:p>
          <a:p>
            <a:pPr algn="l" marL="1147286" indent="-382429" lvl="2">
              <a:lnSpc>
                <a:spcPts val="3060"/>
              </a:lnSpc>
              <a:buFont typeface="Arial"/>
              <a:buChar char="⚬"/>
            </a:pPr>
            <a:r>
              <a:rPr lang="en-US" sz="2550">
                <a:solidFill>
                  <a:srgbClr val="262626"/>
                </a:solidFill>
                <a:latin typeface="Garamond"/>
              </a:rPr>
              <a:t>Optimize the model's hyperparameters to improve its performance. This may involve grid search, random search, or more advanced techniques like Bayesian optimization.</a:t>
            </a:r>
          </a:p>
          <a:p>
            <a:pPr algn="l" marL="553784" indent="-276892" lvl="1">
              <a:lnSpc>
                <a:spcPts val="3672"/>
              </a:lnSpc>
              <a:buFont typeface="Arial"/>
              <a:buChar char="•"/>
            </a:pPr>
            <a:r>
              <a:rPr lang="en-US" sz="3060">
                <a:solidFill>
                  <a:srgbClr val="262626"/>
                </a:solidFill>
                <a:latin typeface="Garamond Bold"/>
              </a:rPr>
              <a:t>Cross-Validation:</a:t>
            </a:r>
          </a:p>
          <a:p>
            <a:pPr algn="l" marL="1147286" indent="-382429" lvl="2">
              <a:lnSpc>
                <a:spcPts val="3060"/>
              </a:lnSpc>
              <a:buFont typeface="Arial"/>
              <a:buChar char="⚬"/>
            </a:pPr>
            <a:r>
              <a:rPr lang="en-US" sz="2550">
                <a:solidFill>
                  <a:srgbClr val="262626"/>
                </a:solidFill>
                <a:latin typeface="Garamond"/>
              </a:rPr>
              <a:t>Use techniques like k-fold cross-validation to get a more robust estimate of the model's performance and ensure it generalizes well to new data.</a:t>
            </a:r>
          </a:p>
          <a:p>
            <a:pPr algn="l" marL="553784" indent="-276892" lvl="1">
              <a:lnSpc>
                <a:spcPts val="3672"/>
              </a:lnSpc>
              <a:buFont typeface="Arial"/>
              <a:buChar char="•"/>
            </a:pPr>
            <a:r>
              <a:rPr lang="en-US" sz="3060">
                <a:solidFill>
                  <a:srgbClr val="262626"/>
                </a:solidFill>
                <a:latin typeface="Garamond Bold"/>
              </a:rPr>
              <a:t>Model Deployment:</a:t>
            </a:r>
          </a:p>
          <a:p>
            <a:pPr algn="l" marL="1147286" indent="-382429" lvl="2">
              <a:lnSpc>
                <a:spcPts val="3060"/>
              </a:lnSpc>
              <a:buFont typeface="Arial"/>
              <a:buChar char="⚬"/>
            </a:pPr>
            <a:r>
              <a:rPr lang="en-US" sz="2550">
                <a:solidFill>
                  <a:srgbClr val="262626"/>
                </a:solidFill>
                <a:latin typeface="Garamond"/>
              </a:rPr>
              <a:t>Deploy the trained model into a production environment where it can make real-time predictions. This could be in a web application, a mobile app, or integrated into an existing system.</a:t>
            </a:r>
          </a:p>
          <a:p>
            <a:pPr algn="l" marL="1147286" indent="-382429" lvl="2">
              <a:lnSpc>
                <a:spcPts val="3060"/>
              </a:lnSpc>
            </a:pPr>
          </a:p>
          <a:p>
            <a:pPr algn="l" marL="1147286" indent="-382429" lvl="2">
              <a:lnSpc>
                <a:spcPts val="306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1253758" y="4231133"/>
            <a:ext cx="3620080" cy="2064486"/>
            <a:chOff x="0" y="0"/>
            <a:chExt cx="4826774" cy="2752648"/>
          </a:xfrm>
        </p:grpSpPr>
        <p:sp>
          <p:nvSpPr>
            <p:cNvPr name="Freeform 8" id="8"/>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9" id="9"/>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grpSp>
      <p:sp>
        <p:nvSpPr>
          <p:cNvPr name="TextBox 10" id="10"/>
          <p:cNvSpPr txBox="true"/>
          <p:nvPr/>
        </p:nvSpPr>
        <p:spPr>
          <a:xfrm rot="0">
            <a:off x="6380727" y="4452078"/>
            <a:ext cx="9535407" cy="795248"/>
          </a:xfrm>
          <a:prstGeom prst="rect">
            <a:avLst/>
          </a:prstGeom>
        </p:spPr>
        <p:txBody>
          <a:bodyPr anchor="t" rtlCol="false" tIns="0" lIns="0" bIns="0" rIns="0">
            <a:spAutoFit/>
          </a:bodyPr>
          <a:lstStyle/>
          <a:p>
            <a:pPr algn="l">
              <a:lnSpc>
                <a:spcPts val="5759"/>
              </a:lnSpc>
            </a:pPr>
            <a:r>
              <a:rPr lang="en-US" sz="4800">
                <a:solidFill>
                  <a:srgbClr val="000000"/>
                </a:solidFill>
                <a:latin typeface="Garamond Bold"/>
              </a:rPr>
              <a:t>BLOCK DIAGRAM</a:t>
            </a:r>
          </a:p>
        </p:txBody>
      </p:sp>
      <p:sp>
        <p:nvSpPr>
          <p:cNvPr name="TextBox 11" id="11"/>
          <p:cNvSpPr txBox="true"/>
          <p:nvPr/>
        </p:nvSpPr>
        <p:spPr>
          <a:xfrm rot="0">
            <a:off x="1680487" y="4117542"/>
            <a:ext cx="2928310" cy="1995577"/>
          </a:xfrm>
          <a:prstGeom prst="rect">
            <a:avLst/>
          </a:prstGeom>
        </p:spPr>
        <p:txBody>
          <a:bodyPr anchor="t" rtlCol="false" tIns="0" lIns="0" bIns="0" rIns="0">
            <a:spAutoFit/>
          </a:bodyPr>
          <a:lstStyle/>
          <a:p>
            <a:pPr algn="l">
              <a:lnSpc>
                <a:spcPts val="2879"/>
              </a:lnSpc>
            </a:pPr>
            <a:r>
              <a:rPr lang="en-US" sz="2400">
                <a:solidFill>
                  <a:srgbClr val="000000"/>
                </a:solidFill>
                <a:latin typeface="Garamond Bold"/>
              </a:rPr>
              <a:t>Revenue Growth: </a:t>
            </a:r>
            <a:r>
              <a:rPr lang="en-US" sz="2400">
                <a:solidFill>
                  <a:srgbClr val="000000"/>
                </a:solidFill>
                <a:latin typeface="Garamond"/>
              </a:rPr>
              <a:t>Increasing revenue through new products, services, or market expansion.</a:t>
            </a:r>
          </a:p>
        </p:txBody>
      </p:sp>
      <p:grpSp>
        <p:nvGrpSpPr>
          <p:cNvPr name="Group 12" id="12"/>
          <p:cNvGrpSpPr/>
          <p:nvPr/>
        </p:nvGrpSpPr>
        <p:grpSpPr>
          <a:xfrm rot="0">
            <a:off x="2279669" y="6996635"/>
            <a:ext cx="3620080" cy="2064486"/>
            <a:chOff x="0" y="0"/>
            <a:chExt cx="4826774" cy="2752648"/>
          </a:xfrm>
        </p:grpSpPr>
        <p:sp>
          <p:nvSpPr>
            <p:cNvPr name="Freeform 13" id="1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4" id="1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5" id="1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Product Development: </a:t>
              </a:r>
              <a:r>
                <a:rPr lang="en-US" sz="2700">
                  <a:solidFill>
                    <a:srgbClr val="000000"/>
                  </a:solidFill>
                  <a:latin typeface="Garamond"/>
                </a:rPr>
                <a:t>Creating new products or enhancing existing ones to meet changing customer needs</a:t>
              </a:r>
            </a:p>
          </p:txBody>
        </p:sp>
      </p:grpSp>
      <p:grpSp>
        <p:nvGrpSpPr>
          <p:cNvPr name="Group 16" id="16"/>
          <p:cNvGrpSpPr/>
          <p:nvPr/>
        </p:nvGrpSpPr>
        <p:grpSpPr>
          <a:xfrm rot="0">
            <a:off x="7158331" y="6924152"/>
            <a:ext cx="3620080" cy="2064486"/>
            <a:chOff x="0" y="0"/>
            <a:chExt cx="4826774" cy="2752648"/>
          </a:xfrm>
        </p:grpSpPr>
        <p:sp>
          <p:nvSpPr>
            <p:cNvPr name="Freeform 17" id="17"/>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18" id="18"/>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19" id="19"/>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Leadership: </a:t>
              </a:r>
              <a:r>
                <a:rPr lang="en-US" sz="2700">
                  <a:solidFill>
                    <a:srgbClr val="000000"/>
                  </a:solidFill>
                  <a:latin typeface="Garamond"/>
                </a:rPr>
                <a:t>Becoming a leader or maintaining leadership in a specific market or industry segment.</a:t>
              </a:r>
            </a:p>
          </p:txBody>
        </p:sp>
      </p:grpSp>
      <p:grpSp>
        <p:nvGrpSpPr>
          <p:cNvPr name="Group 20" id="20"/>
          <p:cNvGrpSpPr/>
          <p:nvPr/>
        </p:nvGrpSpPr>
        <p:grpSpPr>
          <a:xfrm rot="0">
            <a:off x="11892020" y="6807068"/>
            <a:ext cx="3620080" cy="2064486"/>
            <a:chOff x="0" y="0"/>
            <a:chExt cx="4826774" cy="2752648"/>
          </a:xfrm>
        </p:grpSpPr>
        <p:sp>
          <p:nvSpPr>
            <p:cNvPr name="Freeform 21" id="21"/>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2" id="22"/>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3" id="23"/>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Sustainability Goals: </a:t>
              </a:r>
              <a:r>
                <a:rPr lang="en-US" sz="2700">
                  <a:solidFill>
                    <a:srgbClr val="000000"/>
                  </a:solidFill>
                  <a:latin typeface="Garamond"/>
                </a:rPr>
                <a:t>Achieving sustainability targets, such as reducing carbon emissions or waste.</a:t>
              </a:r>
            </a:p>
          </p:txBody>
        </p:sp>
      </p:grpSp>
      <p:grpSp>
        <p:nvGrpSpPr>
          <p:cNvPr name="Group 24" id="24"/>
          <p:cNvGrpSpPr/>
          <p:nvPr/>
        </p:nvGrpSpPr>
        <p:grpSpPr>
          <a:xfrm rot="0">
            <a:off x="11457124" y="1287211"/>
            <a:ext cx="3620080" cy="2064486"/>
            <a:chOff x="0" y="0"/>
            <a:chExt cx="4826774" cy="2752648"/>
          </a:xfrm>
        </p:grpSpPr>
        <p:sp>
          <p:nvSpPr>
            <p:cNvPr name="Freeform 25" id="25"/>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26" id="26"/>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27" id="27"/>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Cost Reduction</a:t>
              </a:r>
              <a:r>
                <a:rPr lang="en-US" sz="2700">
                  <a:solidFill>
                    <a:srgbClr val="000000"/>
                  </a:solidFill>
                  <a:latin typeface="Garamond"/>
                </a:rPr>
                <a:t>: Innovating to reduce operational costs and improve efficiency.</a:t>
              </a:r>
            </a:p>
          </p:txBody>
        </p:sp>
      </p:grpSp>
      <p:grpSp>
        <p:nvGrpSpPr>
          <p:cNvPr name="Group 28" id="28"/>
          <p:cNvGrpSpPr/>
          <p:nvPr/>
        </p:nvGrpSpPr>
        <p:grpSpPr>
          <a:xfrm rot="0">
            <a:off x="6857245" y="1203577"/>
            <a:ext cx="3620080" cy="2064486"/>
            <a:chOff x="0" y="0"/>
            <a:chExt cx="4826774" cy="2752648"/>
          </a:xfrm>
        </p:grpSpPr>
        <p:sp>
          <p:nvSpPr>
            <p:cNvPr name="Freeform 29" id="29"/>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0" id="30"/>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1" id="31"/>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Market Expansion</a:t>
              </a:r>
              <a:r>
                <a:rPr lang="en-US" sz="2700">
                  <a:solidFill>
                    <a:srgbClr val="000000"/>
                  </a:solidFill>
                  <a:latin typeface="Garamond"/>
                </a:rPr>
                <a:t>: Entering new markets or market segments through innovative offerings.</a:t>
              </a:r>
            </a:p>
          </p:txBody>
        </p:sp>
      </p:grpSp>
      <p:grpSp>
        <p:nvGrpSpPr>
          <p:cNvPr name="Group 32" id="32"/>
          <p:cNvGrpSpPr/>
          <p:nvPr/>
        </p:nvGrpSpPr>
        <p:grpSpPr>
          <a:xfrm rot="0">
            <a:off x="1772288" y="1303939"/>
            <a:ext cx="3620080" cy="2064486"/>
            <a:chOff x="0" y="0"/>
            <a:chExt cx="4826774" cy="2752648"/>
          </a:xfrm>
        </p:grpSpPr>
        <p:sp>
          <p:nvSpPr>
            <p:cNvPr name="Freeform 33" id="33"/>
            <p:cNvSpPr/>
            <p:nvPr/>
          </p:nvSpPr>
          <p:spPr>
            <a:xfrm flipH="false" flipV="false" rot="0">
              <a:off x="15875" y="15875"/>
              <a:ext cx="4795012" cy="2720848"/>
            </a:xfrm>
            <a:custGeom>
              <a:avLst/>
              <a:gdLst/>
              <a:ahLst/>
              <a:cxnLst/>
              <a:rect r="r" b="b" t="t" l="l"/>
              <a:pathLst>
                <a:path h="2720848" w="4795012">
                  <a:moveTo>
                    <a:pt x="0" y="0"/>
                  </a:moveTo>
                  <a:lnTo>
                    <a:pt x="4795012" y="0"/>
                  </a:lnTo>
                  <a:lnTo>
                    <a:pt x="4795012" y="2720848"/>
                  </a:lnTo>
                  <a:lnTo>
                    <a:pt x="0" y="2720848"/>
                  </a:lnTo>
                  <a:close/>
                </a:path>
              </a:pathLst>
            </a:custGeom>
            <a:solidFill>
              <a:srgbClr val="FFFFFF"/>
            </a:solidFill>
          </p:spPr>
        </p:sp>
        <p:sp>
          <p:nvSpPr>
            <p:cNvPr name="Freeform 34" id="34"/>
            <p:cNvSpPr/>
            <p:nvPr/>
          </p:nvSpPr>
          <p:spPr>
            <a:xfrm flipH="false" flipV="false" rot="0">
              <a:off x="0" y="0"/>
              <a:ext cx="4826762" cy="2752598"/>
            </a:xfrm>
            <a:custGeom>
              <a:avLst/>
              <a:gdLst/>
              <a:ahLst/>
              <a:cxnLst/>
              <a:rect r="r" b="b" t="t" l="l"/>
              <a:pathLst>
                <a:path h="2752598" w="4826762">
                  <a:moveTo>
                    <a:pt x="15875" y="0"/>
                  </a:moveTo>
                  <a:lnTo>
                    <a:pt x="4810887" y="0"/>
                  </a:lnTo>
                  <a:cubicBezTo>
                    <a:pt x="4819650" y="0"/>
                    <a:pt x="4826762" y="7112"/>
                    <a:pt x="4826762" y="15875"/>
                  </a:cubicBezTo>
                  <a:lnTo>
                    <a:pt x="4826762" y="2736723"/>
                  </a:lnTo>
                  <a:cubicBezTo>
                    <a:pt x="4826762" y="2745486"/>
                    <a:pt x="4819650" y="2752598"/>
                    <a:pt x="4810887" y="2752598"/>
                  </a:cubicBezTo>
                  <a:lnTo>
                    <a:pt x="15875" y="2752598"/>
                  </a:lnTo>
                  <a:cubicBezTo>
                    <a:pt x="7112" y="2752598"/>
                    <a:pt x="0" y="2745486"/>
                    <a:pt x="0" y="2736723"/>
                  </a:cubicBezTo>
                  <a:lnTo>
                    <a:pt x="0" y="15875"/>
                  </a:lnTo>
                  <a:cubicBezTo>
                    <a:pt x="0" y="7112"/>
                    <a:pt x="7112" y="0"/>
                    <a:pt x="15875" y="0"/>
                  </a:cubicBezTo>
                  <a:moveTo>
                    <a:pt x="15875" y="31750"/>
                  </a:moveTo>
                  <a:lnTo>
                    <a:pt x="15875" y="15875"/>
                  </a:lnTo>
                  <a:lnTo>
                    <a:pt x="31750" y="15875"/>
                  </a:lnTo>
                  <a:lnTo>
                    <a:pt x="31750" y="2736723"/>
                  </a:lnTo>
                  <a:lnTo>
                    <a:pt x="15875" y="2736723"/>
                  </a:lnTo>
                  <a:lnTo>
                    <a:pt x="15875" y="2720848"/>
                  </a:lnTo>
                  <a:lnTo>
                    <a:pt x="4810887" y="2720848"/>
                  </a:lnTo>
                  <a:lnTo>
                    <a:pt x="4810887" y="2736723"/>
                  </a:lnTo>
                  <a:lnTo>
                    <a:pt x="4795012" y="2736723"/>
                  </a:lnTo>
                  <a:lnTo>
                    <a:pt x="4795012" y="15875"/>
                  </a:lnTo>
                  <a:lnTo>
                    <a:pt x="4810887" y="15875"/>
                  </a:lnTo>
                  <a:lnTo>
                    <a:pt x="4810887" y="31750"/>
                  </a:lnTo>
                  <a:lnTo>
                    <a:pt x="15875" y="31750"/>
                  </a:lnTo>
                  <a:close/>
                </a:path>
              </a:pathLst>
            </a:custGeom>
            <a:solidFill>
              <a:srgbClr val="000000"/>
            </a:solidFill>
          </p:spPr>
        </p:sp>
        <p:sp>
          <p:nvSpPr>
            <p:cNvPr name="TextBox 35" id="35"/>
            <p:cNvSpPr txBox="true"/>
            <p:nvPr/>
          </p:nvSpPr>
          <p:spPr>
            <a:xfrm>
              <a:off x="0" y="0"/>
              <a:ext cx="4826774" cy="2752648"/>
            </a:xfrm>
            <a:prstGeom prst="rect">
              <a:avLst/>
            </a:prstGeom>
          </p:spPr>
          <p:txBody>
            <a:bodyPr anchor="ctr" rtlCol="false" tIns="50800" lIns="50800" bIns="50800" rIns="50800"/>
            <a:lstStyle/>
            <a:p>
              <a:pPr algn="ctr">
                <a:lnSpc>
                  <a:spcPts val="3240"/>
                </a:lnSpc>
              </a:pPr>
              <a:r>
                <a:rPr lang="en-US" sz="2700">
                  <a:solidFill>
                    <a:srgbClr val="000000"/>
                  </a:solidFill>
                  <a:latin typeface="Garamond Bold"/>
                </a:rPr>
                <a:t>Customer Satisfaction: </a:t>
              </a:r>
              <a:r>
                <a:rPr lang="en-US" sz="2700">
                  <a:solidFill>
                    <a:srgbClr val="000000"/>
                  </a:solidFill>
                  <a:latin typeface="Garamond"/>
                </a:rPr>
                <a:t>Enhancing customer experience and satisfaction through innovation.</a:t>
              </a:r>
            </a:p>
          </p:txBody>
        </p:sp>
      </p:grpSp>
      <p:grpSp>
        <p:nvGrpSpPr>
          <p:cNvPr name="Group 36" id="36"/>
          <p:cNvGrpSpPr/>
          <p:nvPr/>
        </p:nvGrpSpPr>
        <p:grpSpPr>
          <a:xfrm rot="0">
            <a:off x="12984839" y="4086167"/>
            <a:ext cx="3686988" cy="2131394"/>
            <a:chOff x="0" y="0"/>
            <a:chExt cx="4915984" cy="2841858"/>
          </a:xfrm>
        </p:grpSpPr>
        <p:sp>
          <p:nvSpPr>
            <p:cNvPr name="Freeform 37" id="37"/>
            <p:cNvSpPr/>
            <p:nvPr/>
          </p:nvSpPr>
          <p:spPr>
            <a:xfrm flipH="false" flipV="false" rot="0">
              <a:off x="15875" y="15875"/>
              <a:ext cx="4884293" cy="2810129"/>
            </a:xfrm>
            <a:custGeom>
              <a:avLst/>
              <a:gdLst/>
              <a:ahLst/>
              <a:cxnLst/>
              <a:rect r="r" b="b" t="t" l="l"/>
              <a:pathLst>
                <a:path h="2810129" w="4884293">
                  <a:moveTo>
                    <a:pt x="0" y="0"/>
                  </a:moveTo>
                  <a:lnTo>
                    <a:pt x="4884293" y="0"/>
                  </a:lnTo>
                  <a:lnTo>
                    <a:pt x="4884293" y="2810129"/>
                  </a:lnTo>
                  <a:lnTo>
                    <a:pt x="0" y="2810129"/>
                  </a:lnTo>
                  <a:close/>
                </a:path>
              </a:pathLst>
            </a:custGeom>
            <a:solidFill>
              <a:srgbClr val="FFFFFF"/>
            </a:solidFill>
          </p:spPr>
        </p:sp>
        <p:sp>
          <p:nvSpPr>
            <p:cNvPr name="Freeform 38" id="38"/>
            <p:cNvSpPr/>
            <p:nvPr/>
          </p:nvSpPr>
          <p:spPr>
            <a:xfrm flipH="false" flipV="false" rot="0">
              <a:off x="0" y="0"/>
              <a:ext cx="4916043" cy="2841879"/>
            </a:xfrm>
            <a:custGeom>
              <a:avLst/>
              <a:gdLst/>
              <a:ahLst/>
              <a:cxnLst/>
              <a:rect r="r" b="b" t="t" l="l"/>
              <a:pathLst>
                <a:path h="2841879" w="4916043">
                  <a:moveTo>
                    <a:pt x="15875" y="0"/>
                  </a:moveTo>
                  <a:lnTo>
                    <a:pt x="4900168" y="0"/>
                  </a:lnTo>
                  <a:cubicBezTo>
                    <a:pt x="4908931" y="0"/>
                    <a:pt x="4916043" y="7112"/>
                    <a:pt x="4916043" y="15875"/>
                  </a:cubicBezTo>
                  <a:lnTo>
                    <a:pt x="4916043" y="2826004"/>
                  </a:lnTo>
                  <a:cubicBezTo>
                    <a:pt x="4916043" y="2834767"/>
                    <a:pt x="4908931" y="2841879"/>
                    <a:pt x="4900168" y="2841879"/>
                  </a:cubicBezTo>
                  <a:lnTo>
                    <a:pt x="15875" y="2841879"/>
                  </a:lnTo>
                  <a:cubicBezTo>
                    <a:pt x="7112" y="2841879"/>
                    <a:pt x="0" y="2834767"/>
                    <a:pt x="0" y="2826004"/>
                  </a:cubicBezTo>
                  <a:lnTo>
                    <a:pt x="0" y="15875"/>
                  </a:lnTo>
                  <a:cubicBezTo>
                    <a:pt x="0" y="7112"/>
                    <a:pt x="7112" y="0"/>
                    <a:pt x="15875" y="0"/>
                  </a:cubicBezTo>
                  <a:moveTo>
                    <a:pt x="15875" y="31750"/>
                  </a:moveTo>
                  <a:lnTo>
                    <a:pt x="15875" y="15875"/>
                  </a:lnTo>
                  <a:lnTo>
                    <a:pt x="31750" y="15875"/>
                  </a:lnTo>
                  <a:lnTo>
                    <a:pt x="31750" y="2826004"/>
                  </a:lnTo>
                  <a:lnTo>
                    <a:pt x="15875" y="2826004"/>
                  </a:lnTo>
                  <a:lnTo>
                    <a:pt x="15875" y="2810129"/>
                  </a:lnTo>
                  <a:lnTo>
                    <a:pt x="4900168" y="2810129"/>
                  </a:lnTo>
                  <a:lnTo>
                    <a:pt x="4900168" y="2826004"/>
                  </a:lnTo>
                  <a:lnTo>
                    <a:pt x="4884293" y="2826004"/>
                  </a:lnTo>
                  <a:lnTo>
                    <a:pt x="4884293" y="15875"/>
                  </a:lnTo>
                  <a:lnTo>
                    <a:pt x="4900168" y="15875"/>
                  </a:lnTo>
                  <a:lnTo>
                    <a:pt x="4900168" y="31750"/>
                  </a:lnTo>
                  <a:lnTo>
                    <a:pt x="15875" y="31750"/>
                  </a:lnTo>
                  <a:close/>
                </a:path>
              </a:pathLst>
            </a:custGeom>
            <a:solidFill>
              <a:srgbClr val="000000"/>
            </a:solidFill>
          </p:spPr>
        </p:sp>
        <p:sp>
          <p:nvSpPr>
            <p:cNvPr name="TextBox 39" id="39"/>
            <p:cNvSpPr txBox="true"/>
            <p:nvPr/>
          </p:nvSpPr>
          <p:spPr>
            <a:xfrm>
              <a:off x="0" y="-9525"/>
              <a:ext cx="4915984" cy="2851383"/>
            </a:xfrm>
            <a:prstGeom prst="rect">
              <a:avLst/>
            </a:prstGeom>
          </p:spPr>
          <p:txBody>
            <a:bodyPr anchor="ctr" rtlCol="false" tIns="50800" lIns="50800" bIns="50800" rIns="50800"/>
            <a:lstStyle/>
            <a:p>
              <a:pPr algn="ctr">
                <a:lnSpc>
                  <a:spcPts val="2879"/>
                </a:lnSpc>
              </a:pPr>
              <a:r>
                <a:rPr lang="en-US" sz="2400">
                  <a:solidFill>
                    <a:srgbClr val="000000"/>
                  </a:solidFill>
                  <a:latin typeface="Garamond Bold"/>
                </a:rPr>
                <a:t>Social Impact: </a:t>
              </a:r>
            </a:p>
            <a:p>
              <a:pPr algn="ctr">
                <a:lnSpc>
                  <a:spcPts val="2879"/>
                </a:lnSpc>
              </a:pPr>
              <a:r>
                <a:rPr lang="en-US" sz="2400">
                  <a:solidFill>
                    <a:srgbClr val="000000"/>
                  </a:solidFill>
                  <a:latin typeface="Garamond"/>
                </a:rPr>
                <a:t>Addressing societal challenges through innovation, such as improving healthcare or education.</a:t>
              </a:r>
            </a:p>
          </p:txBody>
        </p:sp>
      </p:grpSp>
      <p:sp>
        <p:nvSpPr>
          <p:cNvPr name="AutoShape 40" id="40"/>
          <p:cNvSpPr/>
          <p:nvPr/>
        </p:nvSpPr>
        <p:spPr>
          <a:xfrm rot="-7893385">
            <a:off x="5012763" y="3930805"/>
            <a:ext cx="1181449" cy="0"/>
          </a:xfrm>
          <a:prstGeom prst="line">
            <a:avLst/>
          </a:prstGeom>
          <a:ln cap="rnd" w="9525">
            <a:solidFill>
              <a:srgbClr val="000000"/>
            </a:solidFill>
            <a:prstDash val="solid"/>
            <a:headEnd type="none" len="sm" w="sm"/>
            <a:tailEnd type="arrow" len="sm" w="med"/>
          </a:ln>
        </p:spPr>
      </p:sp>
      <p:sp>
        <p:nvSpPr>
          <p:cNvPr name="AutoShape 41" id="41"/>
          <p:cNvSpPr/>
          <p:nvPr/>
        </p:nvSpPr>
        <p:spPr>
          <a:xfrm rot="5283031">
            <a:off x="8012965" y="6113656"/>
            <a:ext cx="1403426" cy="0"/>
          </a:xfrm>
          <a:prstGeom prst="line">
            <a:avLst/>
          </a:prstGeom>
          <a:ln cap="rnd" w="9525">
            <a:solidFill>
              <a:srgbClr val="000000"/>
            </a:solidFill>
            <a:prstDash val="solid"/>
            <a:headEnd type="none" len="sm" w="sm"/>
            <a:tailEnd type="arrow" len="sm" w="med"/>
          </a:ln>
        </p:spPr>
      </p:sp>
      <p:sp>
        <p:nvSpPr>
          <p:cNvPr name="AutoShape 42" id="42"/>
          <p:cNvSpPr/>
          <p:nvPr/>
        </p:nvSpPr>
        <p:spPr>
          <a:xfrm rot="7779448">
            <a:off x="4822999" y="6063476"/>
            <a:ext cx="1778424" cy="0"/>
          </a:xfrm>
          <a:prstGeom prst="line">
            <a:avLst/>
          </a:prstGeom>
          <a:ln cap="rnd" w="9525">
            <a:solidFill>
              <a:srgbClr val="000000"/>
            </a:solidFill>
            <a:prstDash val="solid"/>
            <a:headEnd type="none" len="sm" w="sm"/>
            <a:tailEnd type="arrow" len="sm" w="med"/>
          </a:ln>
        </p:spPr>
      </p:sp>
      <p:sp>
        <p:nvSpPr>
          <p:cNvPr name="AutoShape 43" id="43"/>
          <p:cNvSpPr/>
          <p:nvPr/>
        </p:nvSpPr>
        <p:spPr>
          <a:xfrm rot="-3852612">
            <a:off x="10898217" y="3989350"/>
            <a:ext cx="1186228" cy="0"/>
          </a:xfrm>
          <a:prstGeom prst="line">
            <a:avLst/>
          </a:prstGeom>
          <a:ln cap="rnd" w="9525">
            <a:solidFill>
              <a:srgbClr val="000000"/>
            </a:solidFill>
            <a:prstDash val="solid"/>
            <a:headEnd type="none" len="sm" w="sm"/>
            <a:tailEnd type="arrow" len="sm" w="med"/>
          </a:ln>
        </p:spPr>
      </p:sp>
      <p:sp>
        <p:nvSpPr>
          <p:cNvPr name="AutoShape 44" id="44"/>
          <p:cNvSpPr/>
          <p:nvPr/>
        </p:nvSpPr>
        <p:spPr>
          <a:xfrm rot="-10698664">
            <a:off x="4954879" y="4939992"/>
            <a:ext cx="1241459" cy="0"/>
          </a:xfrm>
          <a:prstGeom prst="line">
            <a:avLst/>
          </a:prstGeom>
          <a:ln cap="rnd" w="9525">
            <a:solidFill>
              <a:srgbClr val="000000"/>
            </a:solidFill>
            <a:prstDash val="solid"/>
            <a:headEnd type="none" len="sm" w="sm"/>
            <a:tailEnd type="arrow" len="sm" w="med"/>
          </a:ln>
        </p:spPr>
      </p:sp>
      <p:sp>
        <p:nvSpPr>
          <p:cNvPr name="AutoShape 45" id="45"/>
          <p:cNvSpPr/>
          <p:nvPr/>
        </p:nvSpPr>
        <p:spPr>
          <a:xfrm rot="-5923507">
            <a:off x="8046966" y="3891777"/>
            <a:ext cx="939558" cy="0"/>
          </a:xfrm>
          <a:prstGeom prst="line">
            <a:avLst/>
          </a:prstGeom>
          <a:ln cap="rnd" w="9525">
            <a:solidFill>
              <a:srgbClr val="000000"/>
            </a:solidFill>
            <a:prstDash val="solid"/>
            <a:headEnd type="none" len="sm" w="sm"/>
            <a:tailEnd type="arrow" len="sm" w="med"/>
          </a:ln>
        </p:spPr>
      </p:sp>
      <p:sp>
        <p:nvSpPr>
          <p:cNvPr name="AutoShape 46" id="46"/>
          <p:cNvSpPr/>
          <p:nvPr/>
        </p:nvSpPr>
        <p:spPr>
          <a:xfrm rot="3059829">
            <a:off x="10969058" y="5812573"/>
            <a:ext cx="1245270" cy="0"/>
          </a:xfrm>
          <a:prstGeom prst="line">
            <a:avLst/>
          </a:prstGeom>
          <a:ln cap="rnd" w="9525">
            <a:solidFill>
              <a:srgbClr val="000000"/>
            </a:solidFill>
            <a:prstDash val="solid"/>
            <a:headEnd type="none" len="sm" w="sm"/>
            <a:tailEnd type="arrow" len="sm" w="med"/>
          </a:ln>
        </p:spPr>
      </p:sp>
      <p:sp>
        <p:nvSpPr>
          <p:cNvPr name="AutoShape 47" id="47"/>
          <p:cNvSpPr/>
          <p:nvPr/>
        </p:nvSpPr>
        <p:spPr>
          <a:xfrm rot="-163814">
            <a:off x="11834883" y="4900962"/>
            <a:ext cx="1002308" cy="0"/>
          </a:xfrm>
          <a:prstGeom prst="line">
            <a:avLst/>
          </a:prstGeom>
          <a:ln cap="rnd" w="9525">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TECHNIQUES FOR PREDICTING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To predict master details of RoC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RoC registered companies, enabling them to make informed decisions and mitigate risks effectively.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CONCLUSION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645"/>
              </a:lnSpc>
            </a:pPr>
            <a:r>
              <a:rPr lang="en-US" sz="2204">
                <a:solidFill>
                  <a:srgbClr val="000000"/>
                </a:solidFill>
                <a:latin typeface="Garamond"/>
              </a:rPr>
              <a:t>In conclusion, leveraging AI to predict master details of RoC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This will not only enhance decision-making but also ensure privacy and collaboration in the ever-evolving business landscape.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034543" y="1528443"/>
            <a:ext cx="14218914" cy="1854835"/>
          </a:xfrm>
          <a:prstGeom prst="rect">
            <a:avLst/>
          </a:prstGeom>
        </p:spPr>
        <p:txBody>
          <a:bodyPr anchor="t" rtlCol="false" tIns="0" lIns="0" bIns="0" rIns="0">
            <a:spAutoFit/>
          </a:bodyPr>
          <a:lstStyle/>
          <a:p>
            <a:pPr algn="ctr">
              <a:lnSpc>
                <a:spcPts val="5759"/>
              </a:lnSpc>
            </a:pPr>
            <a:r>
              <a:rPr lang="en-US" sz="4800" spc="-44">
                <a:solidFill>
                  <a:srgbClr val="262626"/>
                </a:solidFill>
                <a:latin typeface="Montserrat Bold"/>
              </a:rPr>
              <a:t>PROBLEM STATEMENT:</a:t>
            </a:r>
          </a:p>
        </p:txBody>
      </p:sp>
      <p:sp>
        <p:nvSpPr>
          <p:cNvPr name="TextBox 9" id="9"/>
          <p:cNvSpPr txBox="true"/>
          <p:nvPr/>
        </p:nvSpPr>
        <p:spPr>
          <a:xfrm rot="0">
            <a:off x="2034542" y="3871593"/>
            <a:ext cx="14218914" cy="4896489"/>
          </a:xfrm>
          <a:prstGeom prst="rect">
            <a:avLst/>
          </a:prstGeom>
        </p:spPr>
        <p:txBody>
          <a:bodyPr anchor="t" rtlCol="false" tIns="0" lIns="0" bIns="0" rIns="0">
            <a:spAutoFit/>
          </a:bodyPr>
          <a:lstStyle/>
          <a:p>
            <a:pPr algn="l" marL="602647" indent="-301323" lvl="1">
              <a:lnSpc>
                <a:spcPts val="3996"/>
              </a:lnSpc>
              <a:buFont typeface="Arial"/>
              <a:buChar char="•"/>
            </a:pPr>
            <a:r>
              <a:rPr lang="en-US" sz="3330">
                <a:solidFill>
                  <a:srgbClr val="343541"/>
                </a:solidFill>
                <a:latin typeface="Garamond"/>
              </a:rPr>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42891"/>
            <a:ext cx="10040624" cy="2191384"/>
          </a:xfrm>
          <a:prstGeom prst="rect">
            <a:avLst/>
          </a:prstGeom>
        </p:spPr>
        <p:txBody>
          <a:bodyPr anchor="t" rtlCol="false" tIns="0" lIns="0" bIns="0" rIns="0">
            <a:spAutoFit/>
          </a:bodyPr>
          <a:lstStyle/>
          <a:p>
            <a:pPr algn="ctr">
              <a:lnSpc>
                <a:spcPts val="9720"/>
              </a:lnSpc>
            </a:pPr>
            <a:r>
              <a:rPr lang="en-US" sz="8100">
                <a:solidFill>
                  <a:srgbClr val="262626"/>
                </a:solidFill>
                <a:latin typeface="Garamond"/>
              </a:rPr>
              <a:t>INTRODUCTION</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362"/>
              </a:lnSpc>
            </a:pPr>
            <a:r>
              <a:rPr lang="en-US" sz="1968">
                <a:solidFill>
                  <a:srgbClr val="000000"/>
                </a:solidFill>
                <a:latin typeface="Garamond"/>
              </a:rPr>
              <a:t> In the ever-evolving world of technology, Artificial Intelligence (AI) continues to revolutionize various industries. One such domain that can greatly benefit from AI is the thorough analysis and prediction of master details of RoC registered companies. By harnessing the power of AI, we can delve deep into the intricacies of these organizations, enabling us to unlock valuable insights and make informed decisions. Let's explore the limitless potential of AI in understanding and forecasting RoC registered companies' vital information.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52416"/>
            <a:ext cx="10040624" cy="2181859"/>
          </a:xfrm>
          <a:prstGeom prst="rect">
            <a:avLst/>
          </a:prstGeom>
        </p:spPr>
        <p:txBody>
          <a:bodyPr anchor="t" rtlCol="false" tIns="0" lIns="0" bIns="0" rIns="0">
            <a:spAutoFit/>
          </a:bodyPr>
          <a:lstStyle/>
          <a:p>
            <a:pPr algn="ctr">
              <a:lnSpc>
                <a:spcPts val="6480"/>
              </a:lnSpc>
            </a:pPr>
            <a:r>
              <a:rPr lang="en-US" sz="5400">
                <a:solidFill>
                  <a:srgbClr val="262626"/>
                </a:solidFill>
                <a:latin typeface="Garamond"/>
              </a:rPr>
              <a:t>EXPLORING THE MASTER DETAIL OF ROC </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By utilizing AI, we can delve deeper into the master details of RoC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7" id="7"/>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4"/>
            <a:stretch>
              <a:fillRect l="0" t="0" r="0" b="0"/>
            </a:stretch>
          </a:blipFill>
        </p:spPr>
      </p:sp>
      <p:grpSp>
        <p:nvGrpSpPr>
          <p:cNvPr name="Group 8" id="8"/>
          <p:cNvGrpSpPr/>
          <p:nvPr/>
        </p:nvGrpSpPr>
        <p:grpSpPr>
          <a:xfrm rot="0">
            <a:off x="3480592" y="2299490"/>
            <a:ext cx="11339516" cy="5776914"/>
            <a:chOff x="0" y="0"/>
            <a:chExt cx="15119354" cy="7702552"/>
          </a:xfrm>
        </p:grpSpPr>
        <p:sp>
          <p:nvSpPr>
            <p:cNvPr name="Freeform 9" id="9"/>
            <p:cNvSpPr/>
            <p:nvPr/>
          </p:nvSpPr>
          <p:spPr>
            <a:xfrm flipH="false" flipV="false" rot="0">
              <a:off x="0" y="0"/>
              <a:ext cx="15119350" cy="7702550"/>
            </a:xfrm>
            <a:custGeom>
              <a:avLst/>
              <a:gdLst/>
              <a:ahLst/>
              <a:cxnLst/>
              <a:rect r="r" b="b" t="t" l="l"/>
              <a:pathLst>
                <a:path h="7702550" w="15119350">
                  <a:moveTo>
                    <a:pt x="15875" y="0"/>
                  </a:moveTo>
                  <a:lnTo>
                    <a:pt x="15103475" y="0"/>
                  </a:lnTo>
                  <a:cubicBezTo>
                    <a:pt x="15112237" y="0"/>
                    <a:pt x="15119350" y="7112"/>
                    <a:pt x="15119350" y="15875"/>
                  </a:cubicBezTo>
                  <a:lnTo>
                    <a:pt x="15119350" y="7686675"/>
                  </a:lnTo>
                  <a:cubicBezTo>
                    <a:pt x="15119350" y="7695438"/>
                    <a:pt x="15112237" y="7702550"/>
                    <a:pt x="15103475" y="7702550"/>
                  </a:cubicBezTo>
                  <a:lnTo>
                    <a:pt x="15875" y="7702550"/>
                  </a:lnTo>
                  <a:cubicBezTo>
                    <a:pt x="7112" y="7702550"/>
                    <a:pt x="0" y="7695438"/>
                    <a:pt x="0" y="7686675"/>
                  </a:cubicBezTo>
                  <a:lnTo>
                    <a:pt x="0" y="15875"/>
                  </a:lnTo>
                  <a:cubicBezTo>
                    <a:pt x="0" y="7112"/>
                    <a:pt x="7112" y="0"/>
                    <a:pt x="15875" y="0"/>
                  </a:cubicBezTo>
                  <a:moveTo>
                    <a:pt x="15875" y="31750"/>
                  </a:moveTo>
                  <a:lnTo>
                    <a:pt x="15875" y="15875"/>
                  </a:lnTo>
                  <a:lnTo>
                    <a:pt x="31750" y="15875"/>
                  </a:lnTo>
                  <a:lnTo>
                    <a:pt x="31750" y="7686675"/>
                  </a:lnTo>
                  <a:lnTo>
                    <a:pt x="15875" y="7686675"/>
                  </a:lnTo>
                  <a:lnTo>
                    <a:pt x="15875" y="7670800"/>
                  </a:lnTo>
                  <a:lnTo>
                    <a:pt x="15103475" y="7670800"/>
                  </a:lnTo>
                  <a:lnTo>
                    <a:pt x="15103475" y="7686675"/>
                  </a:lnTo>
                  <a:lnTo>
                    <a:pt x="15087600" y="7686675"/>
                  </a:lnTo>
                  <a:lnTo>
                    <a:pt x="15087600" y="15875"/>
                  </a:lnTo>
                  <a:lnTo>
                    <a:pt x="15103475" y="15875"/>
                  </a:lnTo>
                  <a:lnTo>
                    <a:pt x="15103475" y="31750"/>
                  </a:lnTo>
                  <a:lnTo>
                    <a:pt x="15875" y="31750"/>
                  </a:lnTo>
                  <a:close/>
                </a:path>
              </a:pathLst>
            </a:custGeom>
            <a:solidFill>
              <a:srgbClr val="83992A"/>
            </a:solidFill>
          </p:spPr>
        </p:sp>
      </p:grpSp>
      <p:sp>
        <p:nvSpPr>
          <p:cNvPr name="Freeform 10" id="10"/>
          <p:cNvSpPr/>
          <p:nvPr/>
        </p:nvSpPr>
        <p:spPr>
          <a:xfrm flipH="false" flipV="false" rot="0">
            <a:off x="-25401"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Freeform 11" id="11"/>
          <p:cNvSpPr/>
          <p:nvPr/>
        </p:nvSpPr>
        <p:spPr>
          <a:xfrm flipH="false" flipV="false" rot="0">
            <a:off x="14604303" y="4721414"/>
            <a:ext cx="3717036" cy="918972"/>
          </a:xfrm>
          <a:custGeom>
            <a:avLst/>
            <a:gdLst/>
            <a:ahLst/>
            <a:cxnLst/>
            <a:rect r="r" b="b" t="t" l="l"/>
            <a:pathLst>
              <a:path h="918972" w="3717036">
                <a:moveTo>
                  <a:pt x="0" y="0"/>
                </a:moveTo>
                <a:lnTo>
                  <a:pt x="3717036" y="0"/>
                </a:lnTo>
                <a:lnTo>
                  <a:pt x="3717036" y="918971"/>
                </a:lnTo>
                <a:lnTo>
                  <a:pt x="0" y="918971"/>
                </a:lnTo>
                <a:lnTo>
                  <a:pt x="0" y="0"/>
                </a:lnTo>
                <a:close/>
              </a:path>
            </a:pathLst>
          </a:custGeom>
          <a:blipFill>
            <a:blip r:embed="rId5"/>
            <a:stretch>
              <a:fillRect l="0" t="0" r="0" b="-20"/>
            </a:stretch>
          </a:blipFill>
        </p:spPr>
      </p:sp>
      <p:sp>
        <p:nvSpPr>
          <p:cNvPr name="AutoShape 12" id="12"/>
          <p:cNvSpPr/>
          <p:nvPr/>
        </p:nvSpPr>
        <p:spPr>
          <a:xfrm rot="7988">
            <a:off x="4026678" y="5283196"/>
            <a:ext cx="10247342" cy="0"/>
          </a:xfrm>
          <a:prstGeom prst="line">
            <a:avLst/>
          </a:prstGeom>
          <a:ln cap="rnd" w="9525">
            <a:solidFill>
              <a:srgbClr val="83992A"/>
            </a:solidFill>
            <a:prstDash val="solid"/>
            <a:headEnd type="none" len="sm" w="sm"/>
            <a:tailEnd type="none" len="sm" w="sm"/>
          </a:ln>
        </p:spPr>
      </p:sp>
      <p:sp>
        <p:nvSpPr>
          <p:cNvPr name="TextBox 13" id="13"/>
          <p:cNvSpPr txBox="true"/>
          <p:nvPr/>
        </p:nvSpPr>
        <p:spPr>
          <a:xfrm rot="0">
            <a:off x="4130037" y="2833366"/>
            <a:ext cx="10040624" cy="2200909"/>
          </a:xfrm>
          <a:prstGeom prst="rect">
            <a:avLst/>
          </a:prstGeom>
        </p:spPr>
        <p:txBody>
          <a:bodyPr anchor="t" rtlCol="false" tIns="0" lIns="0" bIns="0" rIns="0">
            <a:spAutoFit/>
          </a:bodyPr>
          <a:lstStyle/>
          <a:p>
            <a:pPr algn="ctr">
              <a:lnSpc>
                <a:spcPts val="7200"/>
              </a:lnSpc>
            </a:pPr>
            <a:r>
              <a:rPr lang="en-US" sz="6000">
                <a:solidFill>
                  <a:srgbClr val="262626"/>
                </a:solidFill>
                <a:latin typeface="Garamond"/>
              </a:rPr>
              <a:t>IMPORTANCE OF PREDITING MASTER DETAIL</a:t>
            </a:r>
          </a:p>
        </p:txBody>
      </p:sp>
      <p:sp>
        <p:nvSpPr>
          <p:cNvPr name="TextBox 14" id="14"/>
          <p:cNvSpPr txBox="true"/>
          <p:nvPr/>
        </p:nvSpPr>
        <p:spPr>
          <a:xfrm rot="0">
            <a:off x="4130037" y="5522590"/>
            <a:ext cx="10040624" cy="1899288"/>
          </a:xfrm>
          <a:prstGeom prst="rect">
            <a:avLst/>
          </a:prstGeom>
        </p:spPr>
        <p:txBody>
          <a:bodyPr anchor="t" rtlCol="false" tIns="0" lIns="0" bIns="0" rIns="0">
            <a:spAutoFit/>
          </a:bodyPr>
          <a:lstStyle/>
          <a:p>
            <a:pPr algn="ctr">
              <a:lnSpc>
                <a:spcPts val="2929"/>
              </a:lnSpc>
            </a:pPr>
            <a:r>
              <a:rPr lang="en-US" sz="2441">
                <a:solidFill>
                  <a:srgbClr val="000000"/>
                </a:solidFill>
                <a:latin typeface="Garamond"/>
              </a:rPr>
              <a:t>Predicting master details of RoC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grpSp>
        <p:nvGrpSpPr>
          <p:cNvPr name="Group 7" id="7"/>
          <p:cNvGrpSpPr/>
          <p:nvPr/>
        </p:nvGrpSpPr>
        <p:grpSpPr>
          <a:xfrm rot="0">
            <a:off x="2728615" y="1407913"/>
            <a:ext cx="4784227" cy="3163490"/>
            <a:chOff x="0" y="0"/>
            <a:chExt cx="6378970" cy="4217986"/>
          </a:xfrm>
        </p:grpSpPr>
        <p:sp>
          <p:nvSpPr>
            <p:cNvPr name="Freeform 8" id="8"/>
            <p:cNvSpPr/>
            <p:nvPr/>
          </p:nvSpPr>
          <p:spPr>
            <a:xfrm flipH="false" flipV="false" rot="0">
              <a:off x="15875" y="15875"/>
              <a:ext cx="6347206" cy="4186174"/>
            </a:xfrm>
            <a:custGeom>
              <a:avLst/>
              <a:gdLst/>
              <a:ahLst/>
              <a:cxnLst/>
              <a:rect r="r" b="b" t="t" l="l"/>
              <a:pathLst>
                <a:path h="4186174" w="6347206">
                  <a:moveTo>
                    <a:pt x="0" y="0"/>
                  </a:moveTo>
                  <a:lnTo>
                    <a:pt x="6347206" y="0"/>
                  </a:lnTo>
                  <a:lnTo>
                    <a:pt x="6347206" y="4186174"/>
                  </a:lnTo>
                  <a:lnTo>
                    <a:pt x="0" y="4186174"/>
                  </a:lnTo>
                  <a:close/>
                </a:path>
              </a:pathLst>
            </a:custGeom>
            <a:solidFill>
              <a:srgbClr val="FFFFFF"/>
            </a:solidFill>
          </p:spPr>
        </p:sp>
        <p:sp>
          <p:nvSpPr>
            <p:cNvPr name="Freeform 9" id="9"/>
            <p:cNvSpPr/>
            <p:nvPr/>
          </p:nvSpPr>
          <p:spPr>
            <a:xfrm flipH="false" flipV="false" rot="0">
              <a:off x="0" y="0"/>
              <a:ext cx="6378956" cy="4217924"/>
            </a:xfrm>
            <a:custGeom>
              <a:avLst/>
              <a:gdLst/>
              <a:ahLst/>
              <a:cxnLst/>
              <a:rect r="r" b="b" t="t" l="l"/>
              <a:pathLst>
                <a:path h="4217924" w="6378956">
                  <a:moveTo>
                    <a:pt x="15875" y="0"/>
                  </a:moveTo>
                  <a:lnTo>
                    <a:pt x="6363081" y="0"/>
                  </a:lnTo>
                  <a:cubicBezTo>
                    <a:pt x="6371844" y="0"/>
                    <a:pt x="6378956" y="7112"/>
                    <a:pt x="6378956" y="15875"/>
                  </a:cubicBezTo>
                  <a:lnTo>
                    <a:pt x="6378956" y="4202049"/>
                  </a:lnTo>
                  <a:cubicBezTo>
                    <a:pt x="6378956" y="4210812"/>
                    <a:pt x="6371844" y="4217924"/>
                    <a:pt x="6363081"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363081" y="4186174"/>
                  </a:lnTo>
                  <a:lnTo>
                    <a:pt x="6363081" y="4202049"/>
                  </a:lnTo>
                  <a:lnTo>
                    <a:pt x="6347206" y="4202049"/>
                  </a:lnTo>
                  <a:lnTo>
                    <a:pt x="6347206" y="15875"/>
                  </a:lnTo>
                  <a:lnTo>
                    <a:pt x="6363081" y="15875"/>
                  </a:lnTo>
                  <a:lnTo>
                    <a:pt x="6363081" y="31750"/>
                  </a:lnTo>
                  <a:lnTo>
                    <a:pt x="15875" y="31750"/>
                  </a:lnTo>
                  <a:close/>
                </a:path>
              </a:pathLst>
            </a:custGeom>
            <a:solidFill>
              <a:srgbClr val="212121"/>
            </a:solidFill>
          </p:spPr>
        </p:sp>
      </p:grpSp>
      <p:grpSp>
        <p:nvGrpSpPr>
          <p:cNvPr name="Group 10" id="10"/>
          <p:cNvGrpSpPr/>
          <p:nvPr/>
        </p:nvGrpSpPr>
        <p:grpSpPr>
          <a:xfrm rot="0">
            <a:off x="10730770" y="1274098"/>
            <a:ext cx="5113731" cy="3163488"/>
            <a:chOff x="0" y="0"/>
            <a:chExt cx="6818308" cy="4217984"/>
          </a:xfrm>
        </p:grpSpPr>
        <p:sp>
          <p:nvSpPr>
            <p:cNvPr name="Freeform 11" id="11"/>
            <p:cNvSpPr/>
            <p:nvPr/>
          </p:nvSpPr>
          <p:spPr>
            <a:xfrm flipH="false" flipV="false" rot="0">
              <a:off x="15875" y="15875"/>
              <a:ext cx="6786499" cy="4186174"/>
            </a:xfrm>
            <a:custGeom>
              <a:avLst/>
              <a:gdLst/>
              <a:ahLst/>
              <a:cxnLst/>
              <a:rect r="r" b="b" t="t" l="l"/>
              <a:pathLst>
                <a:path h="4186174" w="6786499">
                  <a:moveTo>
                    <a:pt x="0" y="0"/>
                  </a:moveTo>
                  <a:lnTo>
                    <a:pt x="6786499" y="0"/>
                  </a:lnTo>
                  <a:lnTo>
                    <a:pt x="6786499" y="4186174"/>
                  </a:lnTo>
                  <a:lnTo>
                    <a:pt x="0" y="4186174"/>
                  </a:lnTo>
                  <a:close/>
                </a:path>
              </a:pathLst>
            </a:custGeom>
            <a:solidFill>
              <a:srgbClr val="FFFFFF"/>
            </a:solidFill>
          </p:spPr>
        </p:sp>
        <p:sp>
          <p:nvSpPr>
            <p:cNvPr name="Freeform 12" id="12"/>
            <p:cNvSpPr/>
            <p:nvPr/>
          </p:nvSpPr>
          <p:spPr>
            <a:xfrm flipH="false" flipV="false" rot="0">
              <a:off x="0" y="0"/>
              <a:ext cx="6818249" cy="4217924"/>
            </a:xfrm>
            <a:custGeom>
              <a:avLst/>
              <a:gdLst/>
              <a:ahLst/>
              <a:cxnLst/>
              <a:rect r="r" b="b" t="t" l="l"/>
              <a:pathLst>
                <a:path h="4217924" w="6818249">
                  <a:moveTo>
                    <a:pt x="15875" y="0"/>
                  </a:moveTo>
                  <a:lnTo>
                    <a:pt x="6802374" y="0"/>
                  </a:lnTo>
                  <a:cubicBezTo>
                    <a:pt x="6811137" y="0"/>
                    <a:pt x="6818249" y="7112"/>
                    <a:pt x="6818249" y="15875"/>
                  </a:cubicBezTo>
                  <a:lnTo>
                    <a:pt x="6818249" y="4202049"/>
                  </a:lnTo>
                  <a:cubicBezTo>
                    <a:pt x="6818249" y="4210812"/>
                    <a:pt x="6811137" y="4217924"/>
                    <a:pt x="6802374" y="4217924"/>
                  </a:cubicBezTo>
                  <a:lnTo>
                    <a:pt x="15875" y="4217924"/>
                  </a:lnTo>
                  <a:cubicBezTo>
                    <a:pt x="7112" y="4217924"/>
                    <a:pt x="0" y="4210812"/>
                    <a:pt x="0" y="4202049"/>
                  </a:cubicBezTo>
                  <a:lnTo>
                    <a:pt x="0" y="15875"/>
                  </a:lnTo>
                  <a:cubicBezTo>
                    <a:pt x="0" y="7112"/>
                    <a:pt x="7112" y="0"/>
                    <a:pt x="15875" y="0"/>
                  </a:cubicBezTo>
                  <a:moveTo>
                    <a:pt x="15875" y="31750"/>
                  </a:moveTo>
                  <a:lnTo>
                    <a:pt x="15875" y="15875"/>
                  </a:lnTo>
                  <a:lnTo>
                    <a:pt x="31750" y="15875"/>
                  </a:lnTo>
                  <a:lnTo>
                    <a:pt x="31750" y="4202049"/>
                  </a:lnTo>
                  <a:lnTo>
                    <a:pt x="15875" y="4202049"/>
                  </a:lnTo>
                  <a:lnTo>
                    <a:pt x="15875" y="4186174"/>
                  </a:lnTo>
                  <a:lnTo>
                    <a:pt x="6802374" y="4186174"/>
                  </a:lnTo>
                  <a:lnTo>
                    <a:pt x="6802374" y="4202049"/>
                  </a:lnTo>
                  <a:lnTo>
                    <a:pt x="6786499" y="4202049"/>
                  </a:lnTo>
                  <a:lnTo>
                    <a:pt x="6786499" y="15875"/>
                  </a:lnTo>
                  <a:lnTo>
                    <a:pt x="6802374" y="15875"/>
                  </a:lnTo>
                  <a:lnTo>
                    <a:pt x="6802374" y="31750"/>
                  </a:lnTo>
                  <a:lnTo>
                    <a:pt x="15875" y="31750"/>
                  </a:lnTo>
                  <a:close/>
                </a:path>
              </a:pathLst>
            </a:custGeom>
            <a:solidFill>
              <a:srgbClr val="212121"/>
            </a:solidFill>
          </p:spPr>
        </p:sp>
      </p:grpSp>
      <p:grpSp>
        <p:nvGrpSpPr>
          <p:cNvPr name="Group 13" id="13"/>
          <p:cNvGrpSpPr/>
          <p:nvPr/>
        </p:nvGrpSpPr>
        <p:grpSpPr>
          <a:xfrm rot="0">
            <a:off x="7738169" y="3584360"/>
            <a:ext cx="2728005" cy="3352452"/>
            <a:chOff x="0" y="0"/>
            <a:chExt cx="3637340" cy="4469936"/>
          </a:xfrm>
        </p:grpSpPr>
        <p:sp>
          <p:nvSpPr>
            <p:cNvPr name="Freeform 14" id="14"/>
            <p:cNvSpPr/>
            <p:nvPr/>
          </p:nvSpPr>
          <p:spPr>
            <a:xfrm flipH="false" flipV="false" rot="0">
              <a:off x="15875" y="15875"/>
              <a:ext cx="3605530" cy="4438142"/>
            </a:xfrm>
            <a:custGeom>
              <a:avLst/>
              <a:gdLst/>
              <a:ahLst/>
              <a:cxnLst/>
              <a:rect r="r" b="b" t="t" l="l"/>
              <a:pathLst>
                <a:path h="4438142" w="3605530">
                  <a:moveTo>
                    <a:pt x="0" y="2219071"/>
                  </a:moveTo>
                  <a:cubicBezTo>
                    <a:pt x="0" y="993521"/>
                    <a:pt x="807085" y="0"/>
                    <a:pt x="1802765" y="0"/>
                  </a:cubicBezTo>
                  <a:cubicBezTo>
                    <a:pt x="2798445" y="0"/>
                    <a:pt x="3605530" y="993521"/>
                    <a:pt x="3605530" y="2219071"/>
                  </a:cubicBezTo>
                  <a:cubicBezTo>
                    <a:pt x="3605530" y="3444621"/>
                    <a:pt x="2798445" y="4438142"/>
                    <a:pt x="1802765" y="4438142"/>
                  </a:cubicBezTo>
                  <a:cubicBezTo>
                    <a:pt x="807085" y="4438142"/>
                    <a:pt x="0" y="3444621"/>
                    <a:pt x="0" y="2219071"/>
                  </a:cubicBezTo>
                  <a:close/>
                </a:path>
              </a:pathLst>
            </a:custGeom>
            <a:solidFill>
              <a:srgbClr val="DADADA"/>
            </a:solidFill>
          </p:spPr>
        </p:sp>
        <p:sp>
          <p:nvSpPr>
            <p:cNvPr name="Freeform 15" id="15"/>
            <p:cNvSpPr/>
            <p:nvPr/>
          </p:nvSpPr>
          <p:spPr>
            <a:xfrm flipH="false" flipV="false" rot="0">
              <a:off x="0" y="0"/>
              <a:ext cx="3637280" cy="4469892"/>
            </a:xfrm>
            <a:custGeom>
              <a:avLst/>
              <a:gdLst/>
              <a:ahLst/>
              <a:cxnLst/>
              <a:rect r="r" b="b" t="t" l="l"/>
              <a:pathLst>
                <a:path h="4469892" w="3637280">
                  <a:moveTo>
                    <a:pt x="0" y="2234946"/>
                  </a:moveTo>
                  <a:cubicBezTo>
                    <a:pt x="0" y="1003808"/>
                    <a:pt x="811276" y="0"/>
                    <a:pt x="1818640" y="0"/>
                  </a:cubicBezTo>
                  <a:lnTo>
                    <a:pt x="1818640" y="15875"/>
                  </a:lnTo>
                  <a:lnTo>
                    <a:pt x="1818640" y="0"/>
                  </a:lnTo>
                  <a:cubicBezTo>
                    <a:pt x="2826004" y="0"/>
                    <a:pt x="3637280" y="1003808"/>
                    <a:pt x="3637280" y="2234946"/>
                  </a:cubicBezTo>
                  <a:cubicBezTo>
                    <a:pt x="3637280" y="3466084"/>
                    <a:pt x="2826004" y="4469892"/>
                    <a:pt x="1818640" y="4469892"/>
                  </a:cubicBezTo>
                  <a:lnTo>
                    <a:pt x="1818640" y="4454017"/>
                  </a:lnTo>
                  <a:lnTo>
                    <a:pt x="1818640" y="4469892"/>
                  </a:lnTo>
                  <a:cubicBezTo>
                    <a:pt x="811276" y="4469892"/>
                    <a:pt x="0" y="3466084"/>
                    <a:pt x="0" y="2234946"/>
                  </a:cubicBezTo>
                  <a:lnTo>
                    <a:pt x="15875" y="2234946"/>
                  </a:lnTo>
                  <a:lnTo>
                    <a:pt x="25654" y="2247519"/>
                  </a:lnTo>
                  <a:cubicBezTo>
                    <a:pt x="20828" y="2251202"/>
                    <a:pt x="14351" y="2251964"/>
                    <a:pt x="8890" y="2249297"/>
                  </a:cubicBezTo>
                  <a:cubicBezTo>
                    <a:pt x="3429" y="2246630"/>
                    <a:pt x="0" y="2241042"/>
                    <a:pt x="0" y="2235073"/>
                  </a:cubicBezTo>
                  <a:moveTo>
                    <a:pt x="31750" y="2235073"/>
                  </a:moveTo>
                  <a:lnTo>
                    <a:pt x="15875" y="2235073"/>
                  </a:lnTo>
                  <a:lnTo>
                    <a:pt x="6096" y="2222500"/>
                  </a:lnTo>
                  <a:cubicBezTo>
                    <a:pt x="10922" y="2218817"/>
                    <a:pt x="17399" y="2218055"/>
                    <a:pt x="22860" y="2220722"/>
                  </a:cubicBezTo>
                  <a:cubicBezTo>
                    <a:pt x="28321" y="2223389"/>
                    <a:pt x="31750" y="2228977"/>
                    <a:pt x="31750" y="2234946"/>
                  </a:cubicBezTo>
                  <a:cubicBezTo>
                    <a:pt x="31750" y="3455035"/>
                    <a:pt x="834644" y="4438142"/>
                    <a:pt x="1818640" y="4438142"/>
                  </a:cubicBezTo>
                  <a:cubicBezTo>
                    <a:pt x="2802636" y="4438142"/>
                    <a:pt x="3605530" y="3454908"/>
                    <a:pt x="3605530" y="2234946"/>
                  </a:cubicBezTo>
                  <a:lnTo>
                    <a:pt x="3621405" y="2234946"/>
                  </a:lnTo>
                  <a:lnTo>
                    <a:pt x="3605530" y="2234946"/>
                  </a:lnTo>
                  <a:cubicBezTo>
                    <a:pt x="3605530" y="1014984"/>
                    <a:pt x="2802636" y="31750"/>
                    <a:pt x="1818640" y="31750"/>
                  </a:cubicBezTo>
                  <a:lnTo>
                    <a:pt x="1818640" y="15875"/>
                  </a:lnTo>
                  <a:lnTo>
                    <a:pt x="1818640" y="31750"/>
                  </a:lnTo>
                  <a:cubicBezTo>
                    <a:pt x="834644" y="31750"/>
                    <a:pt x="31750" y="1014984"/>
                    <a:pt x="31750" y="2234946"/>
                  </a:cubicBezTo>
                  <a:close/>
                </a:path>
              </a:pathLst>
            </a:custGeom>
            <a:solidFill>
              <a:srgbClr val="343E0B"/>
            </a:solidFill>
          </p:spPr>
        </p:sp>
        <p:sp>
          <p:nvSpPr>
            <p:cNvPr name="TextBox 16" id="16"/>
            <p:cNvSpPr txBox="true"/>
            <p:nvPr/>
          </p:nvSpPr>
          <p:spPr>
            <a:xfrm>
              <a:off x="0" y="-9525"/>
              <a:ext cx="3637340" cy="4479461"/>
            </a:xfrm>
            <a:prstGeom prst="rect">
              <a:avLst/>
            </a:prstGeom>
          </p:spPr>
          <p:txBody>
            <a:bodyPr anchor="ctr" rtlCol="false" tIns="50800" lIns="50800" bIns="50800" rIns="50800"/>
            <a:lstStyle/>
            <a:p>
              <a:pPr algn="ctr">
                <a:lnSpc>
                  <a:spcPts val="2160"/>
                </a:lnSpc>
              </a:pPr>
              <a:r>
                <a:rPr lang="en-US" sz="1800">
                  <a:solidFill>
                    <a:srgbClr val="000000"/>
                  </a:solidFill>
                  <a:latin typeface="Garamond Bold"/>
                </a:rPr>
                <a:t>INNOVATION IDEAS</a:t>
              </a:r>
            </a:p>
          </p:txBody>
        </p:sp>
      </p:grpSp>
      <p:grpSp>
        <p:nvGrpSpPr>
          <p:cNvPr name="Group 17" id="17"/>
          <p:cNvGrpSpPr/>
          <p:nvPr/>
        </p:nvGrpSpPr>
        <p:grpSpPr>
          <a:xfrm rot="0">
            <a:off x="2728613" y="5828110"/>
            <a:ext cx="4784229" cy="2767012"/>
            <a:chOff x="0" y="0"/>
            <a:chExt cx="6378972" cy="3689350"/>
          </a:xfrm>
        </p:grpSpPr>
        <p:sp>
          <p:nvSpPr>
            <p:cNvPr name="Freeform 18" id="18"/>
            <p:cNvSpPr/>
            <p:nvPr/>
          </p:nvSpPr>
          <p:spPr>
            <a:xfrm flipH="false" flipV="false" rot="0">
              <a:off x="15875" y="15875"/>
              <a:ext cx="6347206" cy="3657600"/>
            </a:xfrm>
            <a:custGeom>
              <a:avLst/>
              <a:gdLst/>
              <a:ahLst/>
              <a:cxnLst/>
              <a:rect r="r" b="b" t="t" l="l"/>
              <a:pathLst>
                <a:path h="3657600" w="6347206">
                  <a:moveTo>
                    <a:pt x="0" y="0"/>
                  </a:moveTo>
                  <a:lnTo>
                    <a:pt x="6347206" y="0"/>
                  </a:lnTo>
                  <a:lnTo>
                    <a:pt x="6347206" y="3657600"/>
                  </a:lnTo>
                  <a:lnTo>
                    <a:pt x="0" y="3657600"/>
                  </a:lnTo>
                  <a:close/>
                </a:path>
              </a:pathLst>
            </a:custGeom>
            <a:solidFill>
              <a:srgbClr val="FFFFFF"/>
            </a:solidFill>
          </p:spPr>
        </p:sp>
        <p:sp>
          <p:nvSpPr>
            <p:cNvPr name="Freeform 19" id="19"/>
            <p:cNvSpPr/>
            <p:nvPr/>
          </p:nvSpPr>
          <p:spPr>
            <a:xfrm flipH="false" flipV="false" rot="0">
              <a:off x="0" y="0"/>
              <a:ext cx="6378956" cy="3689350"/>
            </a:xfrm>
            <a:custGeom>
              <a:avLst/>
              <a:gdLst/>
              <a:ahLst/>
              <a:cxnLst/>
              <a:rect r="r" b="b" t="t" l="l"/>
              <a:pathLst>
                <a:path h="3689350" w="6378956">
                  <a:moveTo>
                    <a:pt x="15875" y="0"/>
                  </a:moveTo>
                  <a:lnTo>
                    <a:pt x="6363081" y="0"/>
                  </a:lnTo>
                  <a:cubicBezTo>
                    <a:pt x="6371844" y="0"/>
                    <a:pt x="6378956" y="7112"/>
                    <a:pt x="6378956" y="15875"/>
                  </a:cubicBezTo>
                  <a:lnTo>
                    <a:pt x="6378956" y="3673475"/>
                  </a:lnTo>
                  <a:cubicBezTo>
                    <a:pt x="6378956" y="3682238"/>
                    <a:pt x="6371844" y="3689350"/>
                    <a:pt x="6363081"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363081" y="3657600"/>
                  </a:lnTo>
                  <a:lnTo>
                    <a:pt x="6363081" y="3673475"/>
                  </a:lnTo>
                  <a:lnTo>
                    <a:pt x="6347206" y="3673475"/>
                  </a:lnTo>
                  <a:lnTo>
                    <a:pt x="6347206" y="15875"/>
                  </a:lnTo>
                  <a:lnTo>
                    <a:pt x="6363081" y="15875"/>
                  </a:lnTo>
                  <a:lnTo>
                    <a:pt x="6363081" y="31750"/>
                  </a:lnTo>
                  <a:lnTo>
                    <a:pt x="15875" y="31750"/>
                  </a:lnTo>
                  <a:close/>
                </a:path>
              </a:pathLst>
            </a:custGeom>
            <a:solidFill>
              <a:srgbClr val="343E0B"/>
            </a:solidFill>
          </p:spPr>
        </p:sp>
      </p:grpSp>
      <p:grpSp>
        <p:nvGrpSpPr>
          <p:cNvPr name="Group 20" id="20"/>
          <p:cNvGrpSpPr/>
          <p:nvPr/>
        </p:nvGrpSpPr>
        <p:grpSpPr>
          <a:xfrm rot="0">
            <a:off x="10938352" y="5794657"/>
            <a:ext cx="5113731" cy="2767012"/>
            <a:chOff x="0" y="0"/>
            <a:chExt cx="6818308" cy="3689350"/>
          </a:xfrm>
        </p:grpSpPr>
        <p:sp>
          <p:nvSpPr>
            <p:cNvPr name="Freeform 21" id="21"/>
            <p:cNvSpPr/>
            <p:nvPr/>
          </p:nvSpPr>
          <p:spPr>
            <a:xfrm flipH="false" flipV="false" rot="0">
              <a:off x="15875" y="15875"/>
              <a:ext cx="6786499" cy="3657600"/>
            </a:xfrm>
            <a:custGeom>
              <a:avLst/>
              <a:gdLst/>
              <a:ahLst/>
              <a:cxnLst/>
              <a:rect r="r" b="b" t="t" l="l"/>
              <a:pathLst>
                <a:path h="3657600" w="6786499">
                  <a:moveTo>
                    <a:pt x="0" y="0"/>
                  </a:moveTo>
                  <a:lnTo>
                    <a:pt x="6786499" y="0"/>
                  </a:lnTo>
                  <a:lnTo>
                    <a:pt x="6786499" y="3657600"/>
                  </a:lnTo>
                  <a:lnTo>
                    <a:pt x="0" y="3657600"/>
                  </a:lnTo>
                  <a:close/>
                </a:path>
              </a:pathLst>
            </a:custGeom>
            <a:solidFill>
              <a:srgbClr val="FFFFFF"/>
            </a:solidFill>
          </p:spPr>
        </p:sp>
        <p:sp>
          <p:nvSpPr>
            <p:cNvPr name="Freeform 22" id="22"/>
            <p:cNvSpPr/>
            <p:nvPr/>
          </p:nvSpPr>
          <p:spPr>
            <a:xfrm flipH="false" flipV="false" rot="0">
              <a:off x="0" y="0"/>
              <a:ext cx="6818249" cy="3689350"/>
            </a:xfrm>
            <a:custGeom>
              <a:avLst/>
              <a:gdLst/>
              <a:ahLst/>
              <a:cxnLst/>
              <a:rect r="r" b="b" t="t" l="l"/>
              <a:pathLst>
                <a:path h="3689350" w="6818249">
                  <a:moveTo>
                    <a:pt x="15875" y="0"/>
                  </a:moveTo>
                  <a:lnTo>
                    <a:pt x="6802374" y="0"/>
                  </a:lnTo>
                  <a:cubicBezTo>
                    <a:pt x="6811137" y="0"/>
                    <a:pt x="6818249" y="7112"/>
                    <a:pt x="6818249" y="15875"/>
                  </a:cubicBezTo>
                  <a:lnTo>
                    <a:pt x="6818249" y="3673475"/>
                  </a:lnTo>
                  <a:cubicBezTo>
                    <a:pt x="6818249" y="3682238"/>
                    <a:pt x="6811137" y="3689350"/>
                    <a:pt x="6802374" y="3689350"/>
                  </a:cubicBezTo>
                  <a:lnTo>
                    <a:pt x="15875" y="3689350"/>
                  </a:lnTo>
                  <a:cubicBezTo>
                    <a:pt x="7112" y="3689350"/>
                    <a:pt x="0" y="3682238"/>
                    <a:pt x="0" y="3673475"/>
                  </a:cubicBezTo>
                  <a:lnTo>
                    <a:pt x="0" y="15875"/>
                  </a:lnTo>
                  <a:cubicBezTo>
                    <a:pt x="0" y="7112"/>
                    <a:pt x="7112" y="0"/>
                    <a:pt x="15875" y="0"/>
                  </a:cubicBezTo>
                  <a:moveTo>
                    <a:pt x="15875" y="31750"/>
                  </a:moveTo>
                  <a:lnTo>
                    <a:pt x="15875" y="15875"/>
                  </a:lnTo>
                  <a:lnTo>
                    <a:pt x="31750" y="15875"/>
                  </a:lnTo>
                  <a:lnTo>
                    <a:pt x="31750" y="3673475"/>
                  </a:lnTo>
                  <a:lnTo>
                    <a:pt x="15875" y="3673475"/>
                  </a:lnTo>
                  <a:lnTo>
                    <a:pt x="15875" y="3657600"/>
                  </a:lnTo>
                  <a:lnTo>
                    <a:pt x="6802374" y="3657600"/>
                  </a:lnTo>
                  <a:lnTo>
                    <a:pt x="6802374" y="3673475"/>
                  </a:lnTo>
                  <a:lnTo>
                    <a:pt x="6786499" y="3673475"/>
                  </a:lnTo>
                  <a:lnTo>
                    <a:pt x="6786499" y="15875"/>
                  </a:lnTo>
                  <a:lnTo>
                    <a:pt x="6802374" y="15875"/>
                  </a:lnTo>
                  <a:lnTo>
                    <a:pt x="6802374" y="31750"/>
                  </a:lnTo>
                  <a:lnTo>
                    <a:pt x="15875" y="31750"/>
                  </a:lnTo>
                  <a:close/>
                </a:path>
              </a:pathLst>
            </a:custGeom>
            <a:solidFill>
              <a:srgbClr val="343E0B"/>
            </a:solidFill>
          </p:spPr>
        </p:sp>
      </p:grpSp>
      <p:sp>
        <p:nvSpPr>
          <p:cNvPr name="TextBox 23" id="23"/>
          <p:cNvSpPr txBox="true"/>
          <p:nvPr/>
        </p:nvSpPr>
        <p:spPr>
          <a:xfrm rot="0">
            <a:off x="3102270" y="1391066"/>
            <a:ext cx="3848286" cy="3703737"/>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Financial PerformanceKey </a:t>
            </a:r>
          </a:p>
          <a:p>
            <a:pPr algn="l">
              <a:lnSpc>
                <a:spcPts val="2520"/>
              </a:lnSpc>
            </a:pPr>
            <a:r>
              <a:rPr lang="en-US" sz="2100">
                <a:solidFill>
                  <a:srgbClr val="000000"/>
                </a:solidFill>
                <a:latin typeface="Garamond"/>
              </a:rPr>
              <a:t>financial data (revenue, profit, assets, liabilities)Trends over the yearsGraphs/Charts for visual representation</a:t>
            </a:r>
          </a:p>
          <a:p>
            <a:pPr algn="l">
              <a:lnSpc>
                <a:spcPts val="2520"/>
              </a:lnSpc>
            </a:pPr>
            <a:r>
              <a:rPr lang="en-US" sz="2100">
                <a:solidFill>
                  <a:srgbClr val="000000"/>
                </a:solidFill>
                <a:latin typeface="Garamond Bold"/>
              </a:rPr>
              <a:t>SWOT Analysi</a:t>
            </a:r>
            <a:r>
              <a:rPr lang="en-US" sz="2100">
                <a:solidFill>
                  <a:srgbClr val="000000"/>
                </a:solidFill>
                <a:latin typeface="Garamond"/>
              </a:rPr>
              <a:t>s</a:t>
            </a:r>
          </a:p>
          <a:p>
            <a:pPr algn="l">
              <a:lnSpc>
                <a:spcPts val="2520"/>
              </a:lnSpc>
            </a:pPr>
            <a:r>
              <a:rPr lang="en-US" sz="2100">
                <a:solidFill>
                  <a:srgbClr val="000000"/>
                </a:solidFill>
                <a:latin typeface="Garamond"/>
              </a:rPr>
              <a:t>Strengths</a:t>
            </a:r>
          </a:p>
          <a:p>
            <a:pPr algn="l">
              <a:lnSpc>
                <a:spcPts val="2520"/>
              </a:lnSpc>
            </a:pPr>
            <a:r>
              <a:rPr lang="en-US" sz="2100">
                <a:solidFill>
                  <a:srgbClr val="000000"/>
                </a:solidFill>
                <a:latin typeface="Garamond"/>
              </a:rPr>
              <a:t>Weaknesses</a:t>
            </a:r>
          </a:p>
          <a:p>
            <a:pPr algn="l">
              <a:lnSpc>
                <a:spcPts val="2520"/>
              </a:lnSpc>
            </a:pPr>
            <a:r>
              <a:rPr lang="en-US" sz="2100">
                <a:solidFill>
                  <a:srgbClr val="000000"/>
                </a:solidFill>
                <a:latin typeface="Garamond"/>
              </a:rPr>
              <a:t>Opportunities</a:t>
            </a:r>
          </a:p>
          <a:p>
            <a:pPr algn="l">
              <a:lnSpc>
                <a:spcPts val="2520"/>
              </a:lnSpc>
            </a:pPr>
            <a:r>
              <a:rPr lang="en-US" sz="2100">
                <a:solidFill>
                  <a:srgbClr val="000000"/>
                </a:solidFill>
                <a:latin typeface="Garamond"/>
              </a:rPr>
              <a:t>Threats</a:t>
            </a:r>
          </a:p>
          <a:p>
            <a:pPr algn="l">
              <a:lnSpc>
                <a:spcPts val="2520"/>
              </a:lnSpc>
            </a:pPr>
          </a:p>
        </p:txBody>
      </p:sp>
      <p:sp>
        <p:nvSpPr>
          <p:cNvPr name="TextBox 24" id="24"/>
          <p:cNvSpPr txBox="true"/>
          <p:nvPr/>
        </p:nvSpPr>
        <p:spPr>
          <a:xfrm rot="0">
            <a:off x="11114420" y="1207073"/>
            <a:ext cx="4467178" cy="3288239"/>
          </a:xfrm>
          <a:prstGeom prst="rect">
            <a:avLst/>
          </a:prstGeom>
        </p:spPr>
        <p:txBody>
          <a:bodyPr anchor="t" rtlCol="false" tIns="0" lIns="0" bIns="0" rIns="0">
            <a:spAutoFit/>
          </a:bodyPr>
          <a:lstStyle/>
          <a:p>
            <a:pPr algn="l">
              <a:lnSpc>
                <a:spcPts val="2520"/>
              </a:lnSpc>
            </a:pPr>
            <a:r>
              <a:rPr lang="en-US" sz="2100">
                <a:solidFill>
                  <a:srgbClr val="000000"/>
                </a:solidFill>
                <a:latin typeface="Garamond Bold"/>
              </a:rPr>
              <a:t>Incremental Innovation</a:t>
            </a:r>
            <a:r>
              <a:rPr lang="en-US" sz="2100">
                <a:solidFill>
                  <a:srgbClr val="000000"/>
                </a:solidFill>
                <a:latin typeface="Garamond"/>
              </a:rPr>
              <a:t>: This approach focuses on making small improvements or enhancements to existing products or processes. It's about continuous refinement.</a:t>
            </a:r>
          </a:p>
          <a:p>
            <a:pPr algn="l">
              <a:lnSpc>
                <a:spcPts val="2520"/>
              </a:lnSpc>
            </a:pPr>
            <a:r>
              <a:rPr lang="en-US" sz="2100">
                <a:solidFill>
                  <a:srgbClr val="000000"/>
                </a:solidFill>
                <a:latin typeface="Garamond Bold"/>
              </a:rPr>
              <a:t>Disruptive Innovation: </a:t>
            </a:r>
            <a:r>
              <a:rPr lang="en-US" sz="2100">
                <a:solidFill>
                  <a:srgbClr val="000000"/>
                </a:solidFill>
                <a:latin typeface="Garamond"/>
              </a:rPr>
              <a:t>This strategy seeks to create entirely new products, services, or processes that disrupt existing markets or industries. It's often associated with radical change.</a:t>
            </a:r>
          </a:p>
        </p:txBody>
      </p:sp>
      <p:sp>
        <p:nvSpPr>
          <p:cNvPr name="TextBox 25" id="25"/>
          <p:cNvSpPr txBox="true"/>
          <p:nvPr/>
        </p:nvSpPr>
        <p:spPr>
          <a:xfrm rot="0">
            <a:off x="3185903" y="5900110"/>
            <a:ext cx="4015554" cy="2493883"/>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Importance of CSR:</a:t>
            </a:r>
          </a:p>
          <a:p>
            <a:pPr algn="l">
              <a:lnSpc>
                <a:spcPts val="2520"/>
              </a:lnSpc>
            </a:pPr>
            <a:r>
              <a:rPr lang="en-US" sz="2100">
                <a:solidFill>
                  <a:srgbClr val="000000"/>
                </a:solidFill>
                <a:latin typeface="Garamond"/>
              </a:rPr>
              <a:t>Enhances company reputation.Attracts socially conscious customers and investors.Fosters employee morale and engagement.Mitigates risks related to unethical behavior.</a:t>
            </a:r>
          </a:p>
        </p:txBody>
      </p:sp>
      <p:sp>
        <p:nvSpPr>
          <p:cNvPr name="TextBox 26" id="26"/>
          <p:cNvSpPr txBox="true"/>
          <p:nvPr/>
        </p:nvSpPr>
        <p:spPr>
          <a:xfrm rot="0">
            <a:off x="11214781" y="5916837"/>
            <a:ext cx="4416997" cy="2724715"/>
          </a:xfrm>
          <a:prstGeom prst="rect">
            <a:avLst/>
          </a:prstGeom>
        </p:spPr>
        <p:txBody>
          <a:bodyPr anchor="t" rtlCol="false" tIns="0" lIns="0" bIns="0" rIns="0">
            <a:spAutoFit/>
          </a:bodyPr>
          <a:lstStyle/>
          <a:p>
            <a:pPr algn="l">
              <a:lnSpc>
                <a:spcPts val="3240"/>
              </a:lnSpc>
            </a:pPr>
            <a:r>
              <a:rPr lang="en-US" sz="2700">
                <a:solidFill>
                  <a:srgbClr val="000000"/>
                </a:solidFill>
                <a:latin typeface="Garamond Bold"/>
              </a:rPr>
              <a:t>Overall Innovation Approach:</a:t>
            </a:r>
          </a:p>
          <a:p>
            <a:pPr algn="l">
              <a:lnSpc>
                <a:spcPts val="2520"/>
              </a:lnSpc>
            </a:pPr>
            <a:r>
              <a:rPr lang="en-US" sz="2100">
                <a:solidFill>
                  <a:srgbClr val="000000"/>
                </a:solidFill>
                <a:latin typeface="Garamond"/>
              </a:rPr>
              <a:t>The overall innovation approach is the company's high-level stance on innovation. It defines how the company intends to innovate and create value. This approach can vary based on the company's industry, culture, and competitive landscape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AutoShape 7" id="7"/>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8" id="8"/>
          <p:cNvSpPr txBox="true"/>
          <p:nvPr/>
        </p:nvSpPr>
        <p:spPr>
          <a:xfrm rot="0">
            <a:off x="2112921" y="1583601"/>
            <a:ext cx="14218914" cy="1740897"/>
          </a:xfrm>
          <a:prstGeom prst="rect">
            <a:avLst/>
          </a:prstGeom>
        </p:spPr>
        <p:txBody>
          <a:bodyPr anchor="t" rtlCol="false" tIns="0" lIns="0" bIns="0" rIns="0">
            <a:spAutoFit/>
          </a:bodyPr>
          <a:lstStyle/>
          <a:p>
            <a:pPr algn="ctr">
              <a:lnSpc>
                <a:spcPts val="5759"/>
              </a:lnSpc>
            </a:pPr>
            <a:r>
              <a:rPr lang="en-US" sz="4800" spc="-44">
                <a:solidFill>
                  <a:srgbClr val="262626"/>
                </a:solidFill>
                <a:latin typeface="Montserrat Bold"/>
              </a:rPr>
              <a:t>DATA SOURCE</a:t>
            </a:r>
          </a:p>
        </p:txBody>
      </p:sp>
      <p:sp>
        <p:nvSpPr>
          <p:cNvPr name="TextBox 9" id="9"/>
          <p:cNvSpPr txBox="true"/>
          <p:nvPr/>
        </p:nvSpPr>
        <p:spPr>
          <a:xfrm rot="0">
            <a:off x="2034542" y="3406411"/>
            <a:ext cx="14218914" cy="5361671"/>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a:rPr>
              <a:t>DATASET FILE : </a:t>
            </a:r>
            <a:r>
              <a:rPr lang="en-US" sz="3600" u="sng">
                <a:solidFill>
                  <a:srgbClr val="A8BF4D"/>
                </a:solidFill>
                <a:latin typeface="Garamond"/>
                <a:hlinkClick r:id="rId4" tooltip="https://tn.data.gov.in/resource/company-master-data-tamil-nadu-upto-28th-february-2019"/>
              </a:rPr>
              <a:t>https://tn.data.gov.in/resource/company-master-data-tamil-nadu-upto-28th-february-2019</a:t>
            </a:r>
          </a:p>
          <a:p>
            <a:pPr algn="l" marL="651510" indent="-325755" lvl="1">
              <a:lnSpc>
                <a:spcPts val="4320"/>
              </a:lnSpc>
              <a:buFont typeface="Arial"/>
              <a:buChar char="•"/>
            </a:pPr>
            <a:r>
              <a:rPr lang="en-US" sz="3600">
                <a:solidFill>
                  <a:srgbClr val="262626"/>
                </a:solidFill>
                <a:latin typeface="Garamond"/>
              </a:rPr>
              <a:t>The above given dataset file is related to the roc company analysis</a:t>
            </a:r>
          </a:p>
          <a:p>
            <a:pPr algn="l" marL="651510" indent="-325755" lvl="1">
              <a:lnSpc>
                <a:spcPts val="4320"/>
              </a:lnSpc>
              <a:buFont typeface="Arial"/>
              <a:buChar char="•"/>
            </a:pPr>
            <a:r>
              <a:rPr lang="en-US" sz="3600">
                <a:solidFill>
                  <a:srgbClr val="262626"/>
                </a:solidFill>
                <a:latin typeface="Garamond"/>
              </a:rPr>
              <a:t>This dataset includes the information about the industry related with the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502228" y="1309415"/>
            <a:ext cx="14907102" cy="7516655"/>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262626"/>
                </a:solidFill>
                <a:latin typeface="Garamond Bold"/>
              </a:rPr>
              <a:t>Data processing</a:t>
            </a:r>
            <a:r>
              <a:rPr lang="en-US" sz="3600">
                <a:solidFill>
                  <a:srgbClr val="262626"/>
                </a:solidFill>
                <a:latin typeface="Garamond"/>
              </a:rPr>
              <a:t>: the given data is cleaned , analysed , data aggregation, data transformation and a report is generated</a:t>
            </a:r>
          </a:p>
          <a:p>
            <a:pPr algn="l" marL="651510" indent="-325755" lvl="1">
              <a:lnSpc>
                <a:spcPts val="4320"/>
              </a:lnSpc>
            </a:pPr>
            <a:r>
              <a:rPr lang="en-US" sz="3600">
                <a:solidFill>
                  <a:srgbClr val="262626"/>
                </a:solidFill>
                <a:latin typeface="Garamond Bold"/>
              </a:rPr>
              <a:t>    </a:t>
            </a:r>
          </a:p>
          <a:p>
            <a:pPr algn="l" marL="651510" indent="-325755" lvl="1">
              <a:lnSpc>
                <a:spcPts val="4320"/>
              </a:lnSpc>
              <a:buFont typeface="Arial"/>
              <a:buChar char="•"/>
            </a:pPr>
            <a:r>
              <a:rPr lang="en-US" sz="3600">
                <a:solidFill>
                  <a:srgbClr val="262626"/>
                </a:solidFill>
                <a:latin typeface="Garamond Bold"/>
              </a:rPr>
              <a:t>Geographic Analysis (if applicable):</a:t>
            </a:r>
            <a:r>
              <a:rPr lang="en-US" sz="3600">
                <a:solidFill>
                  <a:srgbClr val="262626"/>
                </a:solidFill>
                <a:latin typeface="Garamond"/>
              </a:rPr>
              <a:t> - If your data includes geographic    information, create geographic visualizations to explore how ROC varies by location.</a:t>
            </a:r>
          </a:p>
          <a:p>
            <a:pPr algn="l" marL="651510" indent="-325755" lvl="1">
              <a:lnSpc>
                <a:spcPts val="4320"/>
              </a:lnSpc>
              <a:buFont typeface="Arial"/>
              <a:buChar char="•"/>
            </a:pPr>
            <a:r>
              <a:rPr lang="en-US" sz="3600">
                <a:solidFill>
                  <a:srgbClr val="262626"/>
                </a:solidFill>
                <a:latin typeface="Garamond Bold"/>
              </a:rPr>
              <a:t>Data Distribution:</a:t>
            </a:r>
            <a:r>
              <a:rPr lang="en-US" sz="3600">
                <a:solidFill>
                  <a:srgbClr val="262626"/>
                </a:solidFill>
                <a:latin typeface="Garamond"/>
              </a:rPr>
              <a:t>Visualize the distribution of key variables. For ROC analysis, you'll want to look</a:t>
            </a:r>
          </a:p>
          <a:p>
            <a:pPr algn="l" marL="651510" indent="-325755" lvl="1">
              <a:lnSpc>
                <a:spcPts val="4320"/>
              </a:lnSpc>
              <a:buFont typeface="Arial"/>
              <a:buChar char="•"/>
            </a:pPr>
            <a:r>
              <a:rPr lang="en-US" sz="3600">
                <a:solidFill>
                  <a:srgbClr val="262626"/>
                </a:solidFill>
                <a:latin typeface="Garamond"/>
              </a:rPr>
              <a:t> Example visualizations: - </a:t>
            </a:r>
            <a:r>
              <a:rPr lang="en-US" sz="3600">
                <a:solidFill>
                  <a:srgbClr val="262626"/>
                </a:solidFill>
                <a:latin typeface="Garamond Italics"/>
              </a:rPr>
              <a:t>Choropleth maps to show ROC by region or country. at variables like ROC, NOPAT, and Invested Capital.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3238" cy="10284321"/>
          </a:xfrm>
          <a:custGeom>
            <a:avLst/>
            <a:gdLst/>
            <a:ahLst/>
            <a:cxnLst/>
            <a:rect r="r" b="b" t="t" l="l"/>
            <a:pathLst>
              <a:path h="10284321" w="18283238">
                <a:moveTo>
                  <a:pt x="0" y="0"/>
                </a:moveTo>
                <a:lnTo>
                  <a:pt x="18283238" y="0"/>
                </a:lnTo>
                <a:lnTo>
                  <a:pt x="18283238" y="10284321"/>
                </a:lnTo>
                <a:lnTo>
                  <a:pt x="0" y="10284321"/>
                </a:lnTo>
                <a:lnTo>
                  <a:pt x="0" y="0"/>
                </a:lnTo>
                <a:close/>
              </a:path>
            </a:pathLst>
          </a:custGeom>
          <a:blipFill>
            <a:blip r:embed="rId2"/>
            <a:stretch>
              <a:fillRect l="0" t="0" r="0" b="0"/>
            </a:stretch>
          </a:blipFill>
        </p:spPr>
      </p:sp>
      <p:grpSp>
        <p:nvGrpSpPr>
          <p:cNvPr name="Group 3" id="3"/>
          <p:cNvGrpSpPr/>
          <p:nvPr/>
        </p:nvGrpSpPr>
        <p:grpSpPr>
          <a:xfrm rot="0">
            <a:off x="900112" y="902494"/>
            <a:ext cx="16483012" cy="8482012"/>
            <a:chOff x="0" y="0"/>
            <a:chExt cx="21977350" cy="11309350"/>
          </a:xfrm>
        </p:grpSpPr>
        <p:sp>
          <p:nvSpPr>
            <p:cNvPr name="Freeform 4" id="4"/>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sp>
        <p:nvSpPr>
          <p:cNvPr name="Freeform 5" id="5"/>
          <p:cNvSpPr/>
          <p:nvPr/>
        </p:nvSpPr>
        <p:spPr>
          <a:xfrm flipH="false" flipV="false" rot="0">
            <a:off x="-23604"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Freeform 6" id="6"/>
          <p:cNvSpPr/>
          <p:nvPr/>
        </p:nvSpPr>
        <p:spPr>
          <a:xfrm flipH="false" flipV="false" rot="0">
            <a:off x="17155479" y="4730748"/>
            <a:ext cx="1165860" cy="909638"/>
          </a:xfrm>
          <a:custGeom>
            <a:avLst/>
            <a:gdLst/>
            <a:ahLst/>
            <a:cxnLst/>
            <a:rect r="r" b="b" t="t" l="l"/>
            <a:pathLst>
              <a:path h="909638" w="1165860">
                <a:moveTo>
                  <a:pt x="0" y="0"/>
                </a:moveTo>
                <a:lnTo>
                  <a:pt x="1165860" y="0"/>
                </a:lnTo>
                <a:lnTo>
                  <a:pt x="1165860" y="909638"/>
                </a:lnTo>
                <a:lnTo>
                  <a:pt x="0" y="909638"/>
                </a:lnTo>
                <a:lnTo>
                  <a:pt x="0" y="0"/>
                </a:lnTo>
                <a:close/>
              </a:path>
            </a:pathLst>
          </a:custGeom>
          <a:blipFill>
            <a:blip r:embed="rId3"/>
            <a:stretch>
              <a:fillRect l="0" t="0" r="-315" b="0"/>
            </a:stretch>
          </a:blipFill>
        </p:spPr>
      </p:sp>
      <p:sp>
        <p:nvSpPr>
          <p:cNvPr name="TextBox 7" id="7"/>
          <p:cNvSpPr txBox="true"/>
          <p:nvPr/>
        </p:nvSpPr>
        <p:spPr>
          <a:xfrm rot="0">
            <a:off x="1933303" y="1402286"/>
            <a:ext cx="14218920" cy="758571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262626"/>
                </a:solidFill>
                <a:latin typeface="Garamond Bold"/>
              </a:rPr>
              <a:t>Data Distribution:</a:t>
            </a:r>
          </a:p>
          <a:p>
            <a:pPr algn="l" marL="651510" indent="-325755" lvl="1">
              <a:lnSpc>
                <a:spcPts val="4320"/>
              </a:lnSpc>
              <a:buFont typeface="Arial"/>
              <a:buChar char="•"/>
            </a:pPr>
            <a:r>
              <a:rPr lang="en-US" sz="3600">
                <a:solidFill>
                  <a:srgbClr val="262626"/>
                </a:solidFill>
                <a:latin typeface="Garamond"/>
              </a:rPr>
              <a:t>Visualize the distribution of key variables. For ROC analysis, you'll want to look</a:t>
            </a:r>
            <a:r>
              <a:rPr lang="en-US" sz="3600">
                <a:solidFill>
                  <a:srgbClr val="262626"/>
                </a:solidFill>
                <a:latin typeface="Garamond Bold"/>
              </a:rPr>
              <a:t> . </a:t>
            </a:r>
          </a:p>
          <a:p>
            <a:pPr algn="l" marL="651510" indent="-325755" lvl="1">
              <a:lnSpc>
                <a:spcPts val="4320"/>
              </a:lnSpc>
              <a:buFont typeface="Arial"/>
              <a:buChar char="•"/>
            </a:pPr>
            <a:r>
              <a:rPr lang="en-US" sz="3600">
                <a:solidFill>
                  <a:srgbClr val="262626"/>
                </a:solidFill>
                <a:latin typeface="Garamond Bold"/>
              </a:rPr>
              <a:t>Financial Ratios:</a:t>
            </a:r>
          </a:p>
          <a:p>
            <a:pPr algn="l" marL="651510" indent="-325755" lvl="1">
              <a:lnSpc>
                <a:spcPts val="4320"/>
              </a:lnSpc>
            </a:pPr>
            <a:r>
              <a:rPr lang="en-US" sz="3600">
                <a:solidFill>
                  <a:srgbClr val="262626"/>
                </a:solidFill>
                <a:latin typeface="Garamond"/>
              </a:rPr>
              <a:t>     </a:t>
            </a:r>
            <a:r>
              <a:rPr lang="en-US" sz="3600">
                <a:solidFill>
                  <a:srgbClr val="262626"/>
                </a:solidFill>
                <a:latin typeface="Garamond Bold"/>
              </a:rPr>
              <a:t>Create or compute financial ratios that are relevant to ROC analysis,</a:t>
            </a:r>
            <a:r>
              <a:rPr lang="en-US" sz="3600">
                <a:solidFill>
                  <a:srgbClr val="262626"/>
                </a:solidFill>
                <a:latin typeface="Garamond"/>
              </a:rPr>
              <a:t> such as:</a:t>
            </a:r>
          </a:p>
          <a:p>
            <a:pPr algn="l" marL="1228725" indent="-409575" lvl="2">
              <a:lnSpc>
                <a:spcPts val="3600"/>
              </a:lnSpc>
              <a:buFont typeface="Arial"/>
              <a:buChar char="⚬"/>
            </a:pPr>
            <a:r>
              <a:rPr lang="en-US" sz="3000">
                <a:solidFill>
                  <a:srgbClr val="262626"/>
                </a:solidFill>
                <a:latin typeface="Garamond"/>
              </a:rPr>
              <a:t>Debt-to-Equity Ratio: Total Debt / Total Equity</a:t>
            </a:r>
          </a:p>
          <a:p>
            <a:pPr algn="l" marL="1228725" indent="-409575" lvl="2">
              <a:lnSpc>
                <a:spcPts val="3600"/>
              </a:lnSpc>
              <a:buFont typeface="Arial"/>
              <a:buChar char="⚬"/>
            </a:pPr>
            <a:r>
              <a:rPr lang="en-US" sz="3000">
                <a:solidFill>
                  <a:srgbClr val="262626"/>
                </a:solidFill>
                <a:latin typeface="Garamond"/>
              </a:rPr>
              <a:t>Asset Turnover: Revenue / Total Assets</a:t>
            </a:r>
          </a:p>
          <a:p>
            <a:pPr algn="l" marL="1228725" indent="-409575" lvl="2">
              <a:lnSpc>
                <a:spcPts val="3600"/>
              </a:lnSpc>
              <a:buFont typeface="Arial"/>
              <a:buChar char="⚬"/>
            </a:pPr>
            <a:r>
              <a:rPr lang="en-US" sz="3000">
                <a:solidFill>
                  <a:srgbClr val="262626"/>
                </a:solidFill>
                <a:latin typeface="Garamond"/>
              </a:rPr>
              <a:t>Return on Assets (ROA): Net Income / Total Assets</a:t>
            </a:r>
          </a:p>
          <a:p>
            <a:pPr algn="l" marL="1228725" indent="-409575" lvl="2">
              <a:lnSpc>
                <a:spcPts val="3600"/>
              </a:lnSpc>
              <a:buFont typeface="Arial"/>
              <a:buChar char="⚬"/>
            </a:pPr>
            <a:r>
              <a:rPr lang="en-US" sz="3000">
                <a:solidFill>
                  <a:srgbClr val="262626"/>
                </a:solidFill>
                <a:latin typeface="Garamond"/>
              </a:rPr>
              <a:t>Return on Equity (ROE): Net Income / Total Equity</a:t>
            </a:r>
          </a:p>
          <a:p>
            <a:pPr algn="l" marL="651510" indent="-325755" lvl="1">
              <a:lnSpc>
                <a:spcPts val="4320"/>
              </a:lnSpc>
              <a:buFont typeface="Arial"/>
              <a:buChar char="•"/>
            </a:pPr>
            <a:r>
              <a:rPr lang="en-US" sz="3600">
                <a:solidFill>
                  <a:srgbClr val="262626"/>
                </a:solidFill>
                <a:latin typeface="Garamond"/>
              </a:rPr>
              <a:t> at variables like ROC, NOPAT, and Invested Capital.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DAFw8XueuKY</dc:identifier>
  <dcterms:modified xsi:type="dcterms:W3CDTF">2011-08-01T06:04:30Z</dcterms:modified>
  <cp:revision>1</cp:revision>
  <dc:title>vnd.openxmlformats-officedocument.presentationml.presentation&amp;rendition=1.pptx</dc:title>
</cp:coreProperties>
</file>