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20"/>
  </p:notesMasterIdLst>
  <p:sldIdLst>
    <p:sldId id="275" r:id="rId2"/>
    <p:sldId id="261" r:id="rId3"/>
    <p:sldId id="262" r:id="rId4"/>
    <p:sldId id="263" r:id="rId5"/>
    <p:sldId id="264" r:id="rId6"/>
    <p:sldId id="265" r:id="rId7"/>
    <p:sldId id="267" r:id="rId8"/>
    <p:sldId id="266" r:id="rId9"/>
    <p:sldId id="268" r:id="rId10"/>
    <p:sldId id="283" r:id="rId11"/>
    <p:sldId id="270" r:id="rId12"/>
    <p:sldId id="271" r:id="rId13"/>
    <p:sldId id="276" r:id="rId14"/>
    <p:sldId id="277" r:id="rId15"/>
    <p:sldId id="281" r:id="rId16"/>
    <p:sldId id="284" r:id="rId17"/>
    <p:sldId id="282" r:id="rId18"/>
    <p:sldId id="27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226" autoAdjust="0"/>
  </p:normalViewPr>
  <p:slideViewPr>
    <p:cSldViewPr snapToGrid="0">
      <p:cViewPr varScale="1">
        <p:scale>
          <a:sx n="113" d="100"/>
          <a:sy n="113" d="100"/>
        </p:scale>
        <p:origin x="586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sh Kolaparthi" userId="7b507d351eef1cf7" providerId="LiveId" clId="{E49C5FF1-1E10-45FE-A83F-54DF06A6BE1A}"/>
    <pc:docChg chg="modSld">
      <pc:chgData name="Anish Kolaparthi" userId="7b507d351eef1cf7" providerId="LiveId" clId="{E49C5FF1-1E10-45FE-A83F-54DF06A6BE1A}" dt="2024-12-10T20:43:38.310" v="35" actId="2711"/>
      <pc:docMkLst>
        <pc:docMk/>
      </pc:docMkLst>
      <pc:sldChg chg="modSp mod">
        <pc:chgData name="Anish Kolaparthi" userId="7b507d351eef1cf7" providerId="LiveId" clId="{E49C5FF1-1E10-45FE-A83F-54DF06A6BE1A}" dt="2024-12-10T20:41:47.360" v="8" actId="1076"/>
        <pc:sldMkLst>
          <pc:docMk/>
          <pc:sldMk cId="0" sldId="265"/>
        </pc:sldMkLst>
        <pc:spChg chg="mod">
          <ac:chgData name="Anish Kolaparthi" userId="7b507d351eef1cf7" providerId="LiveId" clId="{E49C5FF1-1E10-45FE-A83F-54DF06A6BE1A}" dt="2024-12-10T20:41:42.226" v="7" actId="1076"/>
          <ac:spMkLst>
            <pc:docMk/>
            <pc:sldMk cId="0" sldId="265"/>
            <ac:spMk id="300" creationId="{00000000-0000-0000-0000-000000000000}"/>
          </ac:spMkLst>
        </pc:spChg>
        <pc:spChg chg="mod">
          <ac:chgData name="Anish Kolaparthi" userId="7b507d351eef1cf7" providerId="LiveId" clId="{E49C5FF1-1E10-45FE-A83F-54DF06A6BE1A}" dt="2024-12-10T20:41:47.360" v="8" actId="1076"/>
          <ac:spMkLst>
            <pc:docMk/>
            <pc:sldMk cId="0" sldId="265"/>
            <ac:spMk id="301" creationId="{00000000-0000-0000-0000-000000000000}"/>
          </ac:spMkLst>
        </pc:spChg>
        <pc:graphicFrameChg chg="mod modGraphic">
          <ac:chgData name="Anish Kolaparthi" userId="7b507d351eef1cf7" providerId="LiveId" clId="{E49C5FF1-1E10-45FE-A83F-54DF06A6BE1A}" dt="2024-12-10T20:41:37.251" v="6" actId="1076"/>
          <ac:graphicFrameMkLst>
            <pc:docMk/>
            <pc:sldMk cId="0" sldId="265"/>
            <ac:graphicFrameMk id="8" creationId="{EA8DCCB5-C5CA-BDC9-4F6F-5F57C05E6352}"/>
          </ac:graphicFrameMkLst>
        </pc:graphicFrameChg>
        <pc:picChg chg="mod">
          <ac:chgData name="Anish Kolaparthi" userId="7b507d351eef1cf7" providerId="LiveId" clId="{E49C5FF1-1E10-45FE-A83F-54DF06A6BE1A}" dt="2024-12-10T20:41:33.993" v="5" actId="1076"/>
          <ac:picMkLst>
            <pc:docMk/>
            <pc:sldMk cId="0" sldId="265"/>
            <ac:picMk id="3" creationId="{2A76AE8A-B704-4C9A-BB7D-39730FC63242}"/>
          </ac:picMkLst>
        </pc:picChg>
      </pc:sldChg>
      <pc:sldChg chg="modSp">
        <pc:chgData name="Anish Kolaparthi" userId="7b507d351eef1cf7" providerId="LiveId" clId="{E49C5FF1-1E10-45FE-A83F-54DF06A6BE1A}" dt="2024-12-10T20:41:58.783" v="9" actId="1036"/>
        <pc:sldMkLst>
          <pc:docMk/>
          <pc:sldMk cId="0" sldId="267"/>
        </pc:sldMkLst>
        <pc:spChg chg="mod">
          <ac:chgData name="Anish Kolaparthi" userId="7b507d351eef1cf7" providerId="LiveId" clId="{E49C5FF1-1E10-45FE-A83F-54DF06A6BE1A}" dt="2024-12-10T20:41:58.783" v="9" actId="1036"/>
          <ac:spMkLst>
            <pc:docMk/>
            <pc:sldMk cId="0" sldId="267"/>
            <ac:spMk id="4" creationId="{A10E7904-F799-49F2-B16A-99C90A749CA1}"/>
          </ac:spMkLst>
        </pc:spChg>
      </pc:sldChg>
      <pc:sldChg chg="modSp mod">
        <pc:chgData name="Anish Kolaparthi" userId="7b507d351eef1cf7" providerId="LiveId" clId="{E49C5FF1-1E10-45FE-A83F-54DF06A6BE1A}" dt="2024-12-10T20:42:08.119" v="10" actId="1076"/>
        <pc:sldMkLst>
          <pc:docMk/>
          <pc:sldMk cId="0" sldId="268"/>
        </pc:sldMkLst>
        <pc:spChg chg="mod">
          <ac:chgData name="Anish Kolaparthi" userId="7b507d351eef1cf7" providerId="LiveId" clId="{E49C5FF1-1E10-45FE-A83F-54DF06A6BE1A}" dt="2024-12-10T20:42:08.119" v="10" actId="1076"/>
          <ac:spMkLst>
            <pc:docMk/>
            <pc:sldMk cId="0" sldId="268"/>
            <ac:spMk id="5" creationId="{875E45E1-EA75-4D9D-AB08-62CB773E6C10}"/>
          </ac:spMkLst>
        </pc:spChg>
      </pc:sldChg>
      <pc:sldChg chg="modSp mod">
        <pc:chgData name="Anish Kolaparthi" userId="7b507d351eef1cf7" providerId="LiveId" clId="{E49C5FF1-1E10-45FE-A83F-54DF06A6BE1A}" dt="2024-12-10T20:42:41.003" v="15" actId="1036"/>
        <pc:sldMkLst>
          <pc:docMk/>
          <pc:sldMk cId="0" sldId="270"/>
        </pc:sldMkLst>
        <pc:spChg chg="mod">
          <ac:chgData name="Anish Kolaparthi" userId="7b507d351eef1cf7" providerId="LiveId" clId="{E49C5FF1-1E10-45FE-A83F-54DF06A6BE1A}" dt="2024-12-10T20:42:41.003" v="15" actId="1036"/>
          <ac:spMkLst>
            <pc:docMk/>
            <pc:sldMk cId="0" sldId="270"/>
            <ac:spMk id="336" creationId="{00000000-0000-0000-0000-000000000000}"/>
          </ac:spMkLst>
        </pc:spChg>
      </pc:sldChg>
      <pc:sldChg chg="modSp mod">
        <pc:chgData name="Anish Kolaparthi" userId="7b507d351eef1cf7" providerId="LiveId" clId="{E49C5FF1-1E10-45FE-A83F-54DF06A6BE1A}" dt="2024-12-10T20:42:58.694" v="20" actId="2711"/>
        <pc:sldMkLst>
          <pc:docMk/>
          <pc:sldMk cId="0" sldId="271"/>
        </pc:sldMkLst>
        <pc:spChg chg="mod">
          <ac:chgData name="Anish Kolaparthi" userId="7b507d351eef1cf7" providerId="LiveId" clId="{E49C5FF1-1E10-45FE-A83F-54DF06A6BE1A}" dt="2024-12-10T20:42:58.694" v="20" actId="2711"/>
          <ac:spMkLst>
            <pc:docMk/>
            <pc:sldMk cId="0" sldId="271"/>
            <ac:spMk id="343" creationId="{00000000-0000-0000-0000-000000000000}"/>
          </ac:spMkLst>
        </pc:spChg>
      </pc:sldChg>
      <pc:sldChg chg="modSp mod">
        <pc:chgData name="Anish Kolaparthi" userId="7b507d351eef1cf7" providerId="LiveId" clId="{E49C5FF1-1E10-45FE-A83F-54DF06A6BE1A}" dt="2024-12-10T20:43:13.456" v="24" actId="20577"/>
        <pc:sldMkLst>
          <pc:docMk/>
          <pc:sldMk cId="1864221698" sldId="276"/>
        </pc:sldMkLst>
        <pc:spChg chg="mod">
          <ac:chgData name="Anish Kolaparthi" userId="7b507d351eef1cf7" providerId="LiveId" clId="{E49C5FF1-1E10-45FE-A83F-54DF06A6BE1A}" dt="2024-12-10T20:43:13.456" v="24" actId="20577"/>
          <ac:spMkLst>
            <pc:docMk/>
            <pc:sldMk cId="1864221698" sldId="276"/>
            <ac:spMk id="343" creationId="{00000000-0000-0000-0000-000000000000}"/>
          </ac:spMkLst>
        </pc:spChg>
      </pc:sldChg>
      <pc:sldChg chg="modSp mod">
        <pc:chgData name="Anish Kolaparthi" userId="7b507d351eef1cf7" providerId="LiveId" clId="{E49C5FF1-1E10-45FE-A83F-54DF06A6BE1A}" dt="2024-12-10T20:43:25.439" v="32" actId="1036"/>
        <pc:sldMkLst>
          <pc:docMk/>
          <pc:sldMk cId="307223535" sldId="277"/>
        </pc:sldMkLst>
        <pc:spChg chg="mod">
          <ac:chgData name="Anish Kolaparthi" userId="7b507d351eef1cf7" providerId="LiveId" clId="{E49C5FF1-1E10-45FE-A83F-54DF06A6BE1A}" dt="2024-12-10T20:43:25.439" v="32" actId="1036"/>
          <ac:spMkLst>
            <pc:docMk/>
            <pc:sldMk cId="307223535" sldId="277"/>
            <ac:spMk id="342" creationId="{00000000-0000-0000-0000-000000000000}"/>
          </ac:spMkLst>
        </pc:spChg>
      </pc:sldChg>
      <pc:sldChg chg="modSp mod">
        <pc:chgData name="Anish Kolaparthi" userId="7b507d351eef1cf7" providerId="LiveId" clId="{E49C5FF1-1E10-45FE-A83F-54DF06A6BE1A}" dt="2024-12-10T20:43:32.140" v="34" actId="1036"/>
        <pc:sldMkLst>
          <pc:docMk/>
          <pc:sldMk cId="3930102965" sldId="281"/>
        </pc:sldMkLst>
        <pc:spChg chg="mod">
          <ac:chgData name="Anish Kolaparthi" userId="7b507d351eef1cf7" providerId="LiveId" clId="{E49C5FF1-1E10-45FE-A83F-54DF06A6BE1A}" dt="2024-12-10T20:43:32.140" v="34" actId="1036"/>
          <ac:spMkLst>
            <pc:docMk/>
            <pc:sldMk cId="3930102965" sldId="281"/>
            <ac:spMk id="2" creationId="{8D438B97-6C1A-ECF8-BBCA-60870C6752C8}"/>
          </ac:spMkLst>
        </pc:spChg>
      </pc:sldChg>
      <pc:sldChg chg="modSp mod">
        <pc:chgData name="Anish Kolaparthi" userId="7b507d351eef1cf7" providerId="LiveId" clId="{E49C5FF1-1E10-45FE-A83F-54DF06A6BE1A}" dt="2024-12-10T20:43:38.310" v="35" actId="2711"/>
        <pc:sldMkLst>
          <pc:docMk/>
          <pc:sldMk cId="2736099523" sldId="284"/>
        </pc:sldMkLst>
        <pc:spChg chg="mod">
          <ac:chgData name="Anish Kolaparthi" userId="7b507d351eef1cf7" providerId="LiveId" clId="{E49C5FF1-1E10-45FE-A83F-54DF06A6BE1A}" dt="2024-12-10T20:43:38.310" v="35" actId="2711"/>
          <ac:spMkLst>
            <pc:docMk/>
            <pc:sldMk cId="2736099523" sldId="284"/>
            <ac:spMk id="3" creationId="{3010B7F5-7862-8F53-47CF-278BFCC88E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4afb80a2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Standard template for UM-Dearborn info. Adjust as needed based on your audience.</a:t>
            </a:r>
            <a:endParaRPr/>
          </a:p>
        </p:txBody>
      </p:sp>
      <p:sp>
        <p:nvSpPr>
          <p:cNvPr id="269" name="Google Shape;269;g24afb80a2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9f89f28c1_2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Copy Slide Option #2</a:t>
            </a:r>
            <a:endParaRPr/>
          </a:p>
        </p:txBody>
      </p:sp>
      <p:sp>
        <p:nvSpPr>
          <p:cNvPr id="333" name="Google Shape;333;g239f89f28c1_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39f89f28c1_2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Copy Slide Option #3</a:t>
            </a:r>
            <a:endParaRPr/>
          </a:p>
        </p:txBody>
      </p:sp>
      <p:sp>
        <p:nvSpPr>
          <p:cNvPr id="340" name="Google Shape;340;g239f89f28c1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39f89f28c1_2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Copy Slide Option #3</a:t>
            </a:r>
            <a:endParaRPr/>
          </a:p>
        </p:txBody>
      </p:sp>
      <p:sp>
        <p:nvSpPr>
          <p:cNvPr id="340" name="Google Shape;340;g239f89f28c1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8752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39f89f28c1_2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Copy Slide Option #3</a:t>
            </a:r>
            <a:endParaRPr/>
          </a:p>
        </p:txBody>
      </p:sp>
      <p:sp>
        <p:nvSpPr>
          <p:cNvPr id="340" name="Google Shape;340;g239f89f28c1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251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39f89f28c1_2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Copy Slide Option #3</a:t>
            </a:r>
            <a:endParaRPr/>
          </a:p>
        </p:txBody>
      </p:sp>
      <p:sp>
        <p:nvSpPr>
          <p:cNvPr id="340" name="Google Shape;340;g239f89f28c1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4104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39f89f28c1_2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Copy Slide Option #3</a:t>
            </a:r>
            <a:endParaRPr/>
          </a:p>
        </p:txBody>
      </p:sp>
      <p:sp>
        <p:nvSpPr>
          <p:cNvPr id="340" name="Google Shape;340;g239f89f28c1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927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39f89f28c1_2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Divider Slide Option #1</a:t>
            </a:r>
            <a:endParaRPr/>
          </a:p>
        </p:txBody>
      </p:sp>
      <p:sp>
        <p:nvSpPr>
          <p:cNvPr id="347" name="Google Shape;347;g239f89f28c1_2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afb80a27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Standard template for UM-Dearborn info. Adjust as needed based on your audience.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https://umdearborn.edu/about-um-dearborn/facts-and-figures</a:t>
            </a:r>
            <a:endParaRPr/>
          </a:p>
        </p:txBody>
      </p:sp>
      <p:sp>
        <p:nvSpPr>
          <p:cNvPr id="275" name="Google Shape;275;g24afb80a27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afb80a27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82" name="Google Shape;282;g24afb80a27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4afb80a27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Standard template for UM-Dearborn info. Adjust as needed based on your audience.</a:t>
            </a:r>
            <a:endParaRPr/>
          </a:p>
        </p:txBody>
      </p:sp>
      <p:sp>
        <p:nvSpPr>
          <p:cNvPr id="291" name="Google Shape;291;g24afb80a27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afb80a27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Standard template for UM-Dearborn info. Adjust as needed based on your audience.</a:t>
            </a:r>
            <a:endParaRPr/>
          </a:p>
        </p:txBody>
      </p:sp>
      <p:sp>
        <p:nvSpPr>
          <p:cNvPr id="298" name="Google Shape;298;g24afb80a27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afb80a27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Standard template for UM-Dearborn info. Adjust as needed based on your audience.</a:t>
            </a:r>
            <a:endParaRPr/>
          </a:p>
        </p:txBody>
      </p:sp>
      <p:sp>
        <p:nvSpPr>
          <p:cNvPr id="314" name="Google Shape;314;g24afb80a27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afb80a27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Standard template for UM-Dearborn info. Adjust as needed based on your audience.</a:t>
            </a:r>
            <a:endParaRPr/>
          </a:p>
        </p:txBody>
      </p:sp>
      <p:sp>
        <p:nvSpPr>
          <p:cNvPr id="308" name="Google Shape;308;g24afb80a27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afb80a27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Standard template for UM-Dearborn info. Adjust as needed based on your audience.</a:t>
            </a:r>
            <a:endParaRPr/>
          </a:p>
        </p:txBody>
      </p:sp>
      <p:sp>
        <p:nvSpPr>
          <p:cNvPr id="320" name="Google Shape;320;g24afb80a27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39f89f28c1_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Copy Slide Option #1</a:t>
            </a:r>
            <a:endParaRPr/>
          </a:p>
        </p:txBody>
      </p:sp>
      <p:sp>
        <p:nvSpPr>
          <p:cNvPr id="327" name="Google Shape;327;g239f89f28c1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089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1" type="obj">
  <p:cSld name="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430688" y="437134"/>
            <a:ext cx="7470153" cy="64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  <a:defRPr sz="3000" b="1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body" idx="1"/>
          </p:nvPr>
        </p:nvSpPr>
        <p:spPr>
          <a:xfrm>
            <a:off x="430687" y="1193203"/>
            <a:ext cx="8219587" cy="367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650273" y="4910929"/>
            <a:ext cx="309905" cy="23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19"/>
          <p:cNvSpPr/>
          <p:nvPr/>
        </p:nvSpPr>
        <p:spPr>
          <a:xfrm rot="-5400000">
            <a:off x="-348758" y="348758"/>
            <a:ext cx="881338" cy="183822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/>
          <p:nvPr/>
        </p:nvSpPr>
        <p:spPr>
          <a:xfrm rot="10800000">
            <a:off x="-1" y="0"/>
            <a:ext cx="7900842" cy="183822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/>
          <p:nvPr/>
        </p:nvSpPr>
        <p:spPr>
          <a:xfrm rot="-5400000">
            <a:off x="7064569" y="3088812"/>
            <a:ext cx="3975042" cy="183822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9" descr="A yellow letter on a blue backgroun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71274" y="0"/>
            <a:ext cx="772726" cy="745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2">
  <p:cSld name="Title and Content - 2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430688" y="437134"/>
            <a:ext cx="7470153" cy="64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  <a:defRPr sz="3000" b="1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1"/>
          </p:nvPr>
        </p:nvSpPr>
        <p:spPr>
          <a:xfrm>
            <a:off x="430688" y="1193203"/>
            <a:ext cx="3867936" cy="367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650273" y="4910929"/>
            <a:ext cx="309905" cy="23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0"/>
          <p:cNvSpPr/>
          <p:nvPr/>
        </p:nvSpPr>
        <p:spPr>
          <a:xfrm rot="-5400000">
            <a:off x="-348758" y="348758"/>
            <a:ext cx="881338" cy="183822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0"/>
          <p:cNvSpPr/>
          <p:nvPr/>
        </p:nvSpPr>
        <p:spPr>
          <a:xfrm rot="10800000">
            <a:off x="-1" y="0"/>
            <a:ext cx="7900842" cy="183822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/>
          <p:nvPr/>
        </p:nvSpPr>
        <p:spPr>
          <a:xfrm rot="-5400000">
            <a:off x="7064569" y="3088812"/>
            <a:ext cx="3975042" cy="183822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2"/>
          </p:nvPr>
        </p:nvSpPr>
        <p:spPr>
          <a:xfrm>
            <a:off x="4782337" y="1193203"/>
            <a:ext cx="3867936" cy="367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76" name="Google Shape;176;p20" descr="A yellow letter on a blue backgroun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71274" y="0"/>
            <a:ext cx="772726" cy="745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3">
  <p:cSld name="Title and Content - 3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430688" y="437134"/>
            <a:ext cx="7470153" cy="64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  <a:defRPr sz="3000" b="1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430688" y="1193203"/>
            <a:ext cx="3867936" cy="367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ldNum" idx="12"/>
          </p:nvPr>
        </p:nvSpPr>
        <p:spPr>
          <a:xfrm>
            <a:off x="8650273" y="4910929"/>
            <a:ext cx="309905" cy="23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1"/>
          <p:cNvSpPr/>
          <p:nvPr/>
        </p:nvSpPr>
        <p:spPr>
          <a:xfrm rot="-5400000">
            <a:off x="-348758" y="348758"/>
            <a:ext cx="881338" cy="183822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/>
          <p:nvPr/>
        </p:nvSpPr>
        <p:spPr>
          <a:xfrm rot="10800000">
            <a:off x="-1" y="0"/>
            <a:ext cx="7900842" cy="183822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/>
          <p:nvPr/>
        </p:nvSpPr>
        <p:spPr>
          <a:xfrm rot="-5400000">
            <a:off x="7064569" y="3088812"/>
            <a:ext cx="3975042" cy="183822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>
            <a:spLocks noGrp="1"/>
          </p:cNvSpPr>
          <p:nvPr>
            <p:ph type="pic" idx="2"/>
          </p:nvPr>
        </p:nvSpPr>
        <p:spPr>
          <a:xfrm>
            <a:off x="4471840" y="1193203"/>
            <a:ext cx="4488338" cy="3674564"/>
          </a:xfrm>
          <a:prstGeom prst="rect">
            <a:avLst/>
          </a:prstGeom>
          <a:noFill/>
          <a:ln>
            <a:noFill/>
          </a:ln>
        </p:spPr>
      </p:sp>
      <p:pic>
        <p:nvPicPr>
          <p:cNvPr id="185" name="Google Shape;185;p21" descr="A yellow letter on a blue backgroun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71274" y="0"/>
            <a:ext cx="772726" cy="745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- 1">
  <p:cSld name="Divider Slide - 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 descr="A white paper with a small amount of textur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50318"/>
            <a:ext cx="9145143" cy="1193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 descr="A group of circles on a black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0697" t="-9090" r="38833" b="9089"/>
          <a:stretch/>
        </p:blipFill>
        <p:spPr>
          <a:xfrm rot="-5400000">
            <a:off x="5606044" y="2294665"/>
            <a:ext cx="1193211" cy="4504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 descr="A group of circles on a black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6902" t="18914" r="6902" b="54597"/>
          <a:stretch/>
        </p:blipFill>
        <p:spPr>
          <a:xfrm>
            <a:off x="174296" y="3950290"/>
            <a:ext cx="5024567" cy="119321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/>
          <p:nvPr/>
        </p:nvSpPr>
        <p:spPr>
          <a:xfrm rot="10800000">
            <a:off x="-1" y="1193193"/>
            <a:ext cx="9144002" cy="275709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highlight>
                <a:srgbClr val="00274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2" descr="A white paper with a small amount of textur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5143" cy="119318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650273" y="4910929"/>
            <a:ext cx="309905" cy="23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2"/>
          <p:cNvSpPr/>
          <p:nvPr/>
        </p:nvSpPr>
        <p:spPr>
          <a:xfrm rot="-5400000">
            <a:off x="7673541" y="2479840"/>
            <a:ext cx="2757098" cy="183822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2" descr="A yellow letter on a blue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1274" y="0"/>
            <a:ext cx="772726" cy="74589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/>
          <p:nvPr/>
        </p:nvSpPr>
        <p:spPr>
          <a:xfrm rot="10800000">
            <a:off x="8208390" y="3766475"/>
            <a:ext cx="926085" cy="183822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3556261" y="1193200"/>
            <a:ext cx="5402774" cy="1585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body" idx="1"/>
          </p:nvPr>
        </p:nvSpPr>
        <p:spPr>
          <a:xfrm>
            <a:off x="3556261" y="2858815"/>
            <a:ext cx="5402774" cy="109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CB05"/>
              </a:buClr>
              <a:buSzPts val="1800"/>
              <a:buNone/>
              <a:defRPr sz="1800">
                <a:solidFill>
                  <a:srgbClr val="FFCB0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98" name="Google Shape;198;p22" descr="A group of circles on a black background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5837778" y="-1563728"/>
            <a:ext cx="1009358" cy="450445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 rot="-5400000">
            <a:off x="-348758" y="348758"/>
            <a:ext cx="881338" cy="183822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/>
          <p:nvPr/>
        </p:nvSpPr>
        <p:spPr>
          <a:xfrm rot="10800000">
            <a:off x="-1" y="0"/>
            <a:ext cx="7900842" cy="183822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2" descr="A group of circles on a black background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296" y="183823"/>
            <a:ext cx="5024567" cy="100935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>
            <a:spLocks noGrp="1"/>
          </p:cNvSpPr>
          <p:nvPr>
            <p:ph type="pic" idx="2"/>
          </p:nvPr>
        </p:nvSpPr>
        <p:spPr>
          <a:xfrm>
            <a:off x="0" y="1193203"/>
            <a:ext cx="3539771" cy="27570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- 2" type="secHead">
  <p:cSld name="SECTION_HEADER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10800000">
            <a:off x="-1" y="0"/>
            <a:ext cx="9144002" cy="51435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highlight>
                <a:srgbClr val="00274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3" descr="A white paper with a small amount of textur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193200"/>
            <a:ext cx="9145143" cy="275709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>
            <a:spLocks noGrp="1"/>
          </p:cNvSpPr>
          <p:nvPr>
            <p:ph type="sldNum" idx="12"/>
          </p:nvPr>
        </p:nvSpPr>
        <p:spPr>
          <a:xfrm>
            <a:off x="8650273" y="4910929"/>
            <a:ext cx="309905" cy="23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3"/>
          <p:cNvSpPr/>
          <p:nvPr/>
        </p:nvSpPr>
        <p:spPr>
          <a:xfrm rot="-5400000">
            <a:off x="-348758" y="348758"/>
            <a:ext cx="881338" cy="183822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3"/>
          <p:cNvSpPr/>
          <p:nvPr/>
        </p:nvSpPr>
        <p:spPr>
          <a:xfrm rot="10800000">
            <a:off x="-1" y="0"/>
            <a:ext cx="7900842" cy="183822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"/>
          <p:cNvSpPr/>
          <p:nvPr/>
        </p:nvSpPr>
        <p:spPr>
          <a:xfrm rot="-5400000">
            <a:off x="7673541" y="2479840"/>
            <a:ext cx="2757098" cy="183822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3" descr="A yellow letter on a blue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1274" y="0"/>
            <a:ext cx="772726" cy="74589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/>
          <p:nvPr/>
        </p:nvSpPr>
        <p:spPr>
          <a:xfrm rot="10800000">
            <a:off x="8208390" y="3766475"/>
            <a:ext cx="926085" cy="183822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3" descr="A group of circles on a black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3804" t="24684" b="14108"/>
          <a:stretch/>
        </p:blipFill>
        <p:spPr>
          <a:xfrm>
            <a:off x="-9526" y="1193195"/>
            <a:ext cx="5024567" cy="275709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623888" y="1193200"/>
            <a:ext cx="7886700" cy="1585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300"/>
              <a:buFont typeface="Arial"/>
              <a:buNone/>
              <a:defRPr sz="33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623888" y="2858815"/>
            <a:ext cx="7886700" cy="109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5282"/>
              </a:buClr>
              <a:buSzPts val="1800"/>
              <a:buNone/>
              <a:defRPr sz="1800">
                <a:solidFill>
                  <a:srgbClr val="145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15" name="Google Shape;215;p23" descr="A group of circles on a black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0439" r="42262"/>
          <a:stretch/>
        </p:blipFill>
        <p:spPr>
          <a:xfrm rot="-5400000">
            <a:off x="4963907" y="319516"/>
            <a:ext cx="2757100" cy="4504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ivam2503/diamond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ivam2503/diamon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6E8B87-323B-43E1-BA2A-75D75464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557531"/>
            <a:ext cx="7886700" cy="1585351"/>
          </a:xfrm>
        </p:spPr>
        <p:txBody>
          <a:bodyPr>
            <a:normAutofit/>
          </a:bodyPr>
          <a:lstStyle/>
          <a:p>
            <a:r>
              <a:rPr lang="en-IN" i="1" dirty="0">
                <a:latin typeface="Algerian" panose="04020705040A02060702" pitchFamily="82" charset="0"/>
              </a:rPr>
              <a:t>CIS 568 - DATA MINING Project</a:t>
            </a:r>
            <a:br>
              <a:rPr lang="en-IN" dirty="0"/>
            </a:br>
            <a:br>
              <a:rPr lang="en-IN" dirty="0"/>
            </a:br>
            <a:r>
              <a:rPr lang="en-IN" b="1" dirty="0">
                <a:latin typeface="Algerian" panose="04020705040A02060702" pitchFamily="82" charset="0"/>
              </a:rPr>
              <a:t>GEMSTONE PRICE PREDICTION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56FAC0-0110-4591-9FC9-C6932DBD2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0763" y="3950299"/>
            <a:ext cx="2926860" cy="111215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</a:t>
            </a:r>
          </a:p>
          <a:p>
            <a:pPr marL="571500" indent="-342900" algn="l">
              <a:buAutoNum type="arabicPeriod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Rahul Sai Sudheer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Vadala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l">
              <a:buAutoNum type="arabicPeriod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Haritha Deevi</a:t>
            </a:r>
          </a:p>
          <a:p>
            <a:pPr marL="571500" indent="-342900" algn="l">
              <a:buAutoNum type="arabicPeriod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Anish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Kolaparthi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6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</a:pPr>
            <a:r>
              <a:rPr lang="en-US" dirty="0"/>
              <a:t>CORRELATION MATRIX</a:t>
            </a:r>
            <a:endParaRPr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EAFFE30-095C-4F82-908A-261092537A0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929" b="-32"/>
          <a:stretch/>
        </p:blipFill>
        <p:spPr>
          <a:xfrm>
            <a:off x="4454312" y="1085940"/>
            <a:ext cx="4488338" cy="3927192"/>
          </a:xfr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33670A0-5F9A-46FB-9AF6-8DE166AD2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3042" y="1033599"/>
            <a:ext cx="3798916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Positive Correlation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Carat has a strong positive correlation with price (0.92), indicating that heavier diamonds tend to have higher prices.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Dimension Relationships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dimensions (x, y, z) show very high intercorrelations (above 0.95), reflecting their dependency on the overall size of the diamond.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Weak Correlation with Depth and 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Depth and table have weak correlations with price (-0.01 and 0.13, respectively), suggesting minimal influence on pricing compared to other attributes. So we won’t consider depth and table for model building.</a:t>
            </a:r>
          </a:p>
        </p:txBody>
      </p:sp>
    </p:spTree>
    <p:extLst>
      <p:ext uri="{BB962C8B-B14F-4D97-AF65-F5344CB8AC3E}">
        <p14:creationId xmlns:p14="http://schemas.microsoft.com/office/powerpoint/2010/main" val="3822800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>
            <a:spLocks noGrp="1"/>
          </p:cNvSpPr>
          <p:nvPr>
            <p:ph type="title"/>
          </p:nvPr>
        </p:nvSpPr>
        <p:spPr>
          <a:xfrm>
            <a:off x="430688" y="437134"/>
            <a:ext cx="7470153" cy="64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</a:pPr>
            <a:r>
              <a:rPr lang="en-IN" dirty="0"/>
              <a:t>MODELS USED </a:t>
            </a:r>
            <a:endParaRPr dirty="0"/>
          </a:p>
        </p:txBody>
      </p:sp>
      <p:sp>
        <p:nvSpPr>
          <p:cNvPr id="336" name="Google Shape;336;p39"/>
          <p:cNvSpPr txBox="1">
            <a:spLocks noGrp="1"/>
          </p:cNvSpPr>
          <p:nvPr>
            <p:ph type="body" idx="1"/>
          </p:nvPr>
        </p:nvSpPr>
        <p:spPr>
          <a:xfrm>
            <a:off x="430688" y="1092712"/>
            <a:ext cx="7050767" cy="362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0000" lnSpcReduction="20000"/>
          </a:bodyPr>
          <a:lstStyle/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Python for data preparation and model execution.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Pandas: Data manipulation tool.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NumPy: Computational operations.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Seaborn/Matplotlib: Data visualization tools.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 Models for machine learning.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LightGBM: An advanced boosting method.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 A comprehensible, foundational model.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 Represents non-linear associations.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 An ensemble method that enhances decision trees.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(KNN): A non-parametric, distance-based methodology.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Machines (GBM): A method of sequential ensemble learning.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XGBoost: An optimized version of gradient boosting.</a:t>
            </a:r>
          </a:p>
          <a:p>
            <a:pPr marL="2540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>
            <a:spLocks noGrp="1"/>
          </p:cNvSpPr>
          <p:nvPr>
            <p:ph type="title"/>
          </p:nvPr>
        </p:nvSpPr>
        <p:spPr>
          <a:xfrm>
            <a:off x="430688" y="437134"/>
            <a:ext cx="7470153" cy="64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</a:pPr>
            <a:r>
              <a:rPr lang="en-IN" dirty="0"/>
              <a:t>Hyperparameters</a:t>
            </a:r>
            <a:endParaRPr dirty="0"/>
          </a:p>
        </p:txBody>
      </p:sp>
      <p:sp>
        <p:nvSpPr>
          <p:cNvPr id="343" name="Google Shape;343;p40"/>
          <p:cNvSpPr txBox="1">
            <a:spLocks noGrp="1"/>
          </p:cNvSpPr>
          <p:nvPr>
            <p:ph type="body" idx="1"/>
          </p:nvPr>
        </p:nvSpPr>
        <p:spPr>
          <a:xfrm>
            <a:off x="430688" y="1193203"/>
            <a:ext cx="3867936" cy="367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trees: 100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depth: 10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rate: 0.1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depth: 6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estimators: 200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neighbors: 5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Distance metric: Euclidean</a:t>
            </a:r>
          </a:p>
        </p:txBody>
      </p:sp>
      <p:pic>
        <p:nvPicPr>
          <p:cNvPr id="2" name="Picture Placeholder 1" descr="Forest scene">
            <a:extLst>
              <a:ext uri="{FF2B5EF4-FFF2-40B4-BE49-F238E27FC236}">
                <a16:creationId xmlns:a16="http://schemas.microsoft.com/office/drawing/2014/main" id="{435C350C-CE74-356C-4E2D-66DC70B81BD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073" b="9073"/>
          <a:stretch>
            <a:fillRect/>
          </a:stretch>
        </p:blipFill>
        <p:spPr>
          <a:xfrm>
            <a:off x="4498364" y="925634"/>
            <a:ext cx="4487862" cy="3673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>
            <a:spLocks noGrp="1"/>
          </p:cNvSpPr>
          <p:nvPr>
            <p:ph type="title"/>
          </p:nvPr>
        </p:nvSpPr>
        <p:spPr>
          <a:xfrm>
            <a:off x="430688" y="437134"/>
            <a:ext cx="7470153" cy="64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</a:pPr>
            <a:r>
              <a:rPr lang="en-IN" dirty="0"/>
              <a:t>Results</a:t>
            </a:r>
            <a:endParaRPr dirty="0"/>
          </a:p>
        </p:txBody>
      </p:sp>
      <p:sp>
        <p:nvSpPr>
          <p:cNvPr id="343" name="Google Shape;343;p40"/>
          <p:cNvSpPr txBox="1">
            <a:spLocks noGrp="1"/>
          </p:cNvSpPr>
          <p:nvPr>
            <p:ph type="body" idx="1"/>
          </p:nvPr>
        </p:nvSpPr>
        <p:spPr>
          <a:xfrm>
            <a:off x="430688" y="1193203"/>
            <a:ext cx="4413874" cy="367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R²: 0.91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1178.89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R²: 0.94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900.45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R²: 0.96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720.50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XGBoost: Highest R² and lowest RMSE, making it the most accurate for price prediction.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Placeholder 1" descr="Mathematics">
            <a:extLst>
              <a:ext uri="{FF2B5EF4-FFF2-40B4-BE49-F238E27FC236}">
                <a16:creationId xmlns:a16="http://schemas.microsoft.com/office/drawing/2014/main" id="{6A62659C-9749-DE1A-6CF5-DF2968E018E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073" b="9073"/>
          <a:stretch>
            <a:fillRect/>
          </a:stretch>
        </p:blipFill>
        <p:spPr>
          <a:xfrm>
            <a:off x="5600700" y="1591408"/>
            <a:ext cx="3064607" cy="248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2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>
            <a:spLocks noGrp="1"/>
          </p:cNvSpPr>
          <p:nvPr>
            <p:ph type="title"/>
          </p:nvPr>
        </p:nvSpPr>
        <p:spPr>
          <a:xfrm>
            <a:off x="430688" y="443907"/>
            <a:ext cx="7470153" cy="64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</a:pPr>
            <a:r>
              <a:rPr lang="en-IN" dirty="0"/>
              <a:t>RESULTS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2CC508-5749-1521-3910-E0FC817AD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361" y="1257837"/>
            <a:ext cx="6045664" cy="31859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22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>
            <a:spLocks noGrp="1"/>
          </p:cNvSpPr>
          <p:nvPr>
            <p:ph type="title"/>
          </p:nvPr>
        </p:nvSpPr>
        <p:spPr>
          <a:xfrm>
            <a:off x="250445" y="867957"/>
            <a:ext cx="7470153" cy="58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438B97-6C1A-ECF8-BBCA-60870C675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40822" y="1735952"/>
            <a:ext cx="836402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a precise gemstone valuation prediction model.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Principal attributes: Carat and Clarity.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Optimal model: LightGBM (R² = 0.98, RMSE = 534.54), surpassing conventional techniques.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disclosed essential feature interrelations and model efficacy.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0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9DAF-44A0-3B4D-3922-B0258DCF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0B7F5-7862-8F53-47CF-278BFCC88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196" y="1246909"/>
            <a:ext cx="7971346" cy="362085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Immediate pricing adjustments and diversification into more luxury products.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Enhancements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Incorporate market demand and origin variables.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Assist merchants, auction houses, and clients in price determinations.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Fine-tune hyperparameters and implement models for practical application.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099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>
            <a:spLocks noGrp="1"/>
          </p:cNvSpPr>
          <p:nvPr>
            <p:ph type="title"/>
          </p:nvPr>
        </p:nvSpPr>
        <p:spPr>
          <a:xfrm>
            <a:off x="430688" y="437134"/>
            <a:ext cx="7470153" cy="64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</a:pPr>
            <a:r>
              <a:rPr lang="en-IN" dirty="0"/>
              <a:t>REFERENCES - </a:t>
            </a:r>
            <a:endParaRPr dirty="0"/>
          </a:p>
        </p:txBody>
      </p:sp>
      <p:sp>
        <p:nvSpPr>
          <p:cNvPr id="343" name="Google Shape;343;p40"/>
          <p:cNvSpPr txBox="1">
            <a:spLocks noGrp="1"/>
          </p:cNvSpPr>
          <p:nvPr>
            <p:ph type="body" idx="1"/>
          </p:nvPr>
        </p:nvSpPr>
        <p:spPr>
          <a:xfrm>
            <a:off x="430688" y="1085939"/>
            <a:ext cx="8347552" cy="392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387350" indent="-285750" algn="just">
              <a:spcBef>
                <a:spcPts val="0"/>
              </a:spcBef>
            </a:pPr>
            <a:r>
              <a:rPr lang="en-IN" sz="1500" dirty="0">
                <a:latin typeface="+mn-lt"/>
                <a:cs typeface="Times New Roman" panose="02020603050405020304" pitchFamily="18" charset="0"/>
                <a:hlinkClick r:id="rId3"/>
              </a:rPr>
              <a:t>https://www.kaggle.com/datasets/shivam2503/diamonds</a:t>
            </a:r>
            <a:endParaRPr lang="en-IN" sz="1500" dirty="0">
              <a:latin typeface="+mn-lt"/>
              <a:cs typeface="Times New Roman" panose="02020603050405020304" pitchFamily="18" charset="0"/>
            </a:endParaRPr>
          </a:p>
          <a:p>
            <a:pPr marL="387350" indent="-285750" algn="just">
              <a:spcBef>
                <a:spcPts val="0"/>
              </a:spcBef>
            </a:pPr>
            <a:r>
              <a:rPr lang="en-IN" sz="1500" dirty="0">
                <a:latin typeface="+mn-lt"/>
                <a:cs typeface="Times New Roman" panose="02020603050405020304" pitchFamily="18" charset="0"/>
              </a:rPr>
              <a:t>H. Mihir, M. I. Patel, S. Jani and R.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Gajjar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, "Diamond Price Prediction using Machine Learning," 2021 2nd International Conference on Communication, Computing and Industry 4.0 (C2I4), Bangalore, India, 2021, pp. 1-5,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doi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: 10.1109/C2I454156.2021.9689412. keywords: {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Training;Support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 vector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machines;Machine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 learning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algorithms;Predictive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models;Prediction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algorithms;Diamond;Telecommunication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computing;Comparative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Analysis;Diamond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 Price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Prediction;Machine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Learning;Regression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},</a:t>
            </a:r>
          </a:p>
          <a:p>
            <a:pPr marL="387350" indent="-285750" algn="just">
              <a:spcBef>
                <a:spcPts val="0"/>
              </a:spcBef>
            </a:pP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Mankawade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, Amruta &amp;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Kokate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, Chinmay &amp; Soman,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Koustubh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 &amp; Mohite, Atharva &amp;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Vispute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Ayush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 &amp; More, Omkar. (2023). Diamond Price Prediction Using Machine Learning Algorithms. International Journal for Research in Applied Science and Engineering Technology. 11. 4867-4871. 10.22214/ijraset.2023.52741.</a:t>
            </a:r>
          </a:p>
          <a:p>
            <a:pPr marL="387350" indent="-285750" algn="just">
              <a:spcBef>
                <a:spcPts val="0"/>
              </a:spcBef>
            </a:pPr>
            <a:r>
              <a:rPr lang="en-IN" sz="1500" dirty="0">
                <a:latin typeface="+mn-lt"/>
                <a:cs typeface="Times New Roman" panose="02020603050405020304" pitchFamily="18" charset="0"/>
              </a:rPr>
              <a:t>J. Ramírez, D.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Zabala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-Blanco, R.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Ahumada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-García, J. P.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Rivelli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Malcó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, A. D.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Firoozabadi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 and M. Flores-Calero, "Extreme Learning Machines for Predict the Diamond Price Range," 2023 IEEE CHILEAN Conference on Electrical, Electronics Engineering, Information and Communication Technologies (CHILECON), Valdivia, Chile, 2023, pp. 1-6,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doi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: 10.1109/CHILECON60335.2023.10418771. keywords: {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Training;Weight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measurement;Semiconductor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materials;Estimation;Diamonds;Task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analysis;Standards;Extreme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 Learning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Machine;Diamond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Prices;Multi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 -</a:t>
            </a:r>
            <a:r>
              <a:rPr lang="en-IN" sz="1500" dirty="0" err="1">
                <a:latin typeface="+mn-lt"/>
                <a:cs typeface="Times New Roman" panose="02020603050405020304" pitchFamily="18" charset="0"/>
              </a:rPr>
              <a:t>classification;Artificial</a:t>
            </a:r>
            <a:r>
              <a:rPr lang="en-IN" sz="1500" dirty="0">
                <a:latin typeface="+mn-lt"/>
                <a:cs typeface="Times New Roman" panose="02020603050405020304" pitchFamily="18" charset="0"/>
              </a:rPr>
              <a:t> Neural Networks},</a:t>
            </a:r>
          </a:p>
        </p:txBody>
      </p:sp>
    </p:spTree>
    <p:extLst>
      <p:ext uri="{BB962C8B-B14F-4D97-AF65-F5344CB8AC3E}">
        <p14:creationId xmlns:p14="http://schemas.microsoft.com/office/powerpoint/2010/main" val="100670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/>
          <p:cNvSpPr txBox="1">
            <a:spLocks noGrp="1"/>
          </p:cNvSpPr>
          <p:nvPr>
            <p:ph type="title"/>
          </p:nvPr>
        </p:nvSpPr>
        <p:spPr>
          <a:xfrm>
            <a:off x="1734234" y="2149490"/>
            <a:ext cx="5402774" cy="57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IN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title"/>
          </p:nvPr>
        </p:nvSpPr>
        <p:spPr>
          <a:xfrm>
            <a:off x="311992" y="226118"/>
            <a:ext cx="7470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Responsibilities of each student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2" name="Google Shape;272;p30"/>
          <p:cNvSpPr txBox="1">
            <a:spLocks noGrp="1"/>
          </p:cNvSpPr>
          <p:nvPr>
            <p:ph type="body" idx="1"/>
          </p:nvPr>
        </p:nvSpPr>
        <p:spPr>
          <a:xfrm>
            <a:off x="301484" y="823925"/>
            <a:ext cx="8219700" cy="427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87350" indent="-28575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Rahul Sai Sudeer – </a:t>
            </a:r>
          </a:p>
          <a:p>
            <a:pPr marL="387350" indent="-285750" algn="just">
              <a:spcBef>
                <a:spcPts val="0"/>
              </a:spcBef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Assisted in defining the initial research questions and establishing project objectives.</a:t>
            </a:r>
          </a:p>
          <a:p>
            <a:pPr marL="387350" indent="-285750" algn="just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literature survey and proposed use of Light GBM and XG Boost and also implemented them.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87350" indent="-285750" algn="just">
              <a:spcBef>
                <a:spcPts val="0"/>
              </a:spcBef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Ensured that the documentation comprehensively covered the technical aspects of the project.</a:t>
            </a:r>
          </a:p>
          <a:p>
            <a:pPr marL="101600" indent="0">
              <a:spcBef>
                <a:spcPts val="0"/>
              </a:spcBef>
              <a:buNone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indent="-28575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Haritha Deevi – </a:t>
            </a:r>
          </a:p>
          <a:p>
            <a:pPr marL="3873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Engaged in researching and selecting datasets suitable for the project's objectives.</a:t>
            </a:r>
          </a:p>
          <a:p>
            <a:pPr marL="3873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a thorough literature survey to gather insights. </a:t>
            </a:r>
          </a:p>
          <a:p>
            <a:pPr marL="3873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literature survey and participated in the implementation and training of machine learning models, including KNN and Linear Regression. </a:t>
            </a:r>
          </a:p>
          <a:p>
            <a:pPr marL="101600" indent="0" algn="just">
              <a:spcBef>
                <a:spcPts val="0"/>
              </a:spcBef>
              <a:buNone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Anish </a:t>
            </a:r>
            <a:r>
              <a:rPr lang="en-I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Kolaparthi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3873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Collaborated with the team to conduct exploratory data analysis, gaining insights into key dataset characteristics. </a:t>
            </a:r>
          </a:p>
          <a:p>
            <a:pPr marL="3873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the implementation and training of machine learning models, including Decision Tree and Random Forest.</a:t>
            </a:r>
          </a:p>
          <a:p>
            <a:pPr marL="3873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the testing phase, ensuring thorough evaluation of models' performance.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Ensured that the documentation reflected the contributions.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>
            <a:spLocks noGrp="1"/>
          </p:cNvSpPr>
          <p:nvPr>
            <p:ph type="title"/>
          </p:nvPr>
        </p:nvSpPr>
        <p:spPr>
          <a:xfrm>
            <a:off x="430688" y="437134"/>
            <a:ext cx="7470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CONTENTS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8" name="Google Shape;278;p31"/>
          <p:cNvSpPr txBox="1">
            <a:spLocks noGrp="1"/>
          </p:cNvSpPr>
          <p:nvPr>
            <p:ph type="body" idx="1"/>
          </p:nvPr>
        </p:nvSpPr>
        <p:spPr>
          <a:xfrm>
            <a:off x="373538" y="1031666"/>
            <a:ext cx="3867900" cy="3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Outcomes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430688" y="437134"/>
            <a:ext cx="7470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</a:pPr>
            <a:r>
              <a:rPr lang="en-IN" dirty="0"/>
              <a:t>ABSTRACT</a:t>
            </a:r>
            <a:endParaRPr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body" idx="1"/>
          </p:nvPr>
        </p:nvSpPr>
        <p:spPr>
          <a:xfrm>
            <a:off x="259239" y="1469526"/>
            <a:ext cx="8015659" cy="335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42950" indent="-285750" algn="just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Gemstones are valuable natural materials with complex pricing influenced by multiple factors.</a:t>
            </a:r>
          </a:p>
          <a:p>
            <a:pPr marL="742950" indent="-285750" algn="just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develop a precise predictive model for gemstone pricing using machine learning techniques.</a:t>
            </a:r>
          </a:p>
          <a:p>
            <a:pPr marL="742950" indent="-285750" algn="just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 include Decision Tree, KNN, Linear Regression, Random Forest,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indent="-285750" algn="just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steps involve data preprocessing, analysis, model building, and evaluation.</a:t>
            </a:r>
          </a:p>
          <a:p>
            <a:pPr marL="742950" indent="-285750" algn="just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is assessed using metrics like RMSE and R² to ensure accuracy and reliability.</a:t>
            </a:r>
          </a:p>
          <a:p>
            <a:pPr marL="742950" indent="-285750" algn="just">
              <a:lnSpc>
                <a:spcPct val="115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15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15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15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15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15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430688" y="437134"/>
            <a:ext cx="7470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294" name="Google Shape;294;p33"/>
          <p:cNvSpPr txBox="1">
            <a:spLocks noGrp="1"/>
          </p:cNvSpPr>
          <p:nvPr>
            <p:ph type="body" idx="1"/>
          </p:nvPr>
        </p:nvSpPr>
        <p:spPr>
          <a:xfrm>
            <a:off x="430699" y="1193200"/>
            <a:ext cx="8354313" cy="3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Subjectivity and Inconsistency: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gemstone valuation depends heavily on expert judgment, leading to subjective and inconsistent price determinations.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Transparency: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factors influencing gemstone prices are often unclear to buyers, making it difficult to understand fair market value and make informed decisions.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Volatility: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price fluctuations caused by market trends, supply-demand dynamics, and economic conditions create challenges in accurately predicting gemstone prices.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Asymmetry: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Sellers and experts often hold more knowledge about gemstone quality and market trends than buyers, creating an imbalance that disadvantages consumers.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Valuation: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intricate combination of the 4Cs (carat, cut, color, and clarity) and additional factors complicates the price assessment process.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>
            <a:spLocks noGrp="1"/>
          </p:cNvSpPr>
          <p:nvPr>
            <p:ph type="title"/>
          </p:nvPr>
        </p:nvSpPr>
        <p:spPr>
          <a:xfrm>
            <a:off x="272911" y="315214"/>
            <a:ext cx="8598177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</a:pPr>
            <a:r>
              <a:rPr lang="en-IN" dirty="0"/>
              <a:t>DATASET OVERVIEW</a:t>
            </a:r>
            <a:endParaRPr dirty="0"/>
          </a:p>
        </p:txBody>
      </p:sp>
      <p:sp>
        <p:nvSpPr>
          <p:cNvPr id="301" name="Google Shape;301;p34"/>
          <p:cNvSpPr txBox="1">
            <a:spLocks noGrp="1"/>
          </p:cNvSpPr>
          <p:nvPr>
            <p:ph type="body" idx="1"/>
          </p:nvPr>
        </p:nvSpPr>
        <p:spPr>
          <a:xfrm>
            <a:off x="272911" y="964114"/>
            <a:ext cx="8598178" cy="32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3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r>
              <a:rPr lang="en-IN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taken from Kaggle.</a:t>
            </a:r>
          </a:p>
          <a:p>
            <a:pPr marL="285750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has 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53940 rows, 10 columns.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76AE8A-B704-4C9A-BB7D-39730FC63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707" y="549387"/>
            <a:ext cx="3550001" cy="119587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8DCCB5-C5CA-BDC9-4F6F-5F57C05E6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02319"/>
              </p:ext>
            </p:extLst>
          </p:nvPr>
        </p:nvGraphicFramePr>
        <p:xfrm>
          <a:off x="1150601" y="1840457"/>
          <a:ext cx="6741107" cy="3115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358">
                  <a:extLst>
                    <a:ext uri="{9D8B030D-6E8A-4147-A177-3AD203B41FA5}">
                      <a16:colId xmlns:a16="http://schemas.microsoft.com/office/drawing/2014/main" val="1271217920"/>
                    </a:ext>
                  </a:extLst>
                </a:gridCol>
                <a:gridCol w="3458749">
                  <a:extLst>
                    <a:ext uri="{9D8B030D-6E8A-4147-A177-3AD203B41FA5}">
                      <a16:colId xmlns:a16="http://schemas.microsoft.com/office/drawing/2014/main" val="1800489422"/>
                    </a:ext>
                  </a:extLst>
                </a:gridCol>
              </a:tblGrid>
              <a:tr h="146442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</a:p>
                  </a:txBody>
                  <a:tcPr marL="51878" marR="51878" marT="25939" marB="25939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</a:t>
                      </a:r>
                    </a:p>
                  </a:txBody>
                  <a:tcPr marL="51878" marR="51878" marT="25939" marB="25939"/>
                </a:tc>
                <a:extLst>
                  <a:ext uri="{0D108BD9-81ED-4DB2-BD59-A6C34878D82A}">
                    <a16:rowId xmlns:a16="http://schemas.microsoft.com/office/drawing/2014/main" val="3262262111"/>
                  </a:ext>
                </a:extLst>
              </a:tr>
              <a:tr h="364945"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 gemstone prices:</a:t>
                      </a:r>
                    </a:p>
                  </a:txBody>
                  <a:tcPr marL="51878" marR="51878" marT="25939" marB="25939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main objective is to precisely assess the value of gemstones according to their characteristics and qualities. 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78" marR="51878" marT="25939" marB="25939"/>
                </a:tc>
                <a:extLst>
                  <a:ext uri="{0D108BD9-81ED-4DB2-BD59-A6C34878D82A}">
                    <a16:rowId xmlns:a16="http://schemas.microsoft.com/office/drawing/2014/main" val="2001600482"/>
                  </a:ext>
                </a:extLst>
              </a:tr>
              <a:tr h="364945"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Identify key cost drivers:</a:t>
                      </a:r>
                    </a:p>
                  </a:txBody>
                  <a:tcPr marL="51878" marR="51878" marT="25939" marB="25939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Identify the qualities (carat, cut, color, clarity, depth, size) that substantially influence costs. 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78" marR="51878" marT="25939" marB="25939"/>
                </a:tc>
                <a:extLst>
                  <a:ext uri="{0D108BD9-81ED-4DB2-BD59-A6C34878D82A}">
                    <a16:rowId xmlns:a16="http://schemas.microsoft.com/office/drawing/2014/main" val="3948497512"/>
                  </a:ext>
                </a:extLst>
              </a:tr>
              <a:tr h="364945">
                <a:tc>
                  <a:txBody>
                    <a:bodyPr/>
                    <a:lstStyle/>
                    <a:p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 the influence of features:</a:t>
                      </a:r>
                      <a:endParaRPr lang="en-IN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78" marR="51878" marT="25939" marB="25939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Examine the impact of attributes such as carat weight and clarity on the ultimate valuation of gemstones. 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78" marR="51878" marT="25939" marB="25939"/>
                </a:tc>
                <a:extLst>
                  <a:ext uri="{0D108BD9-81ED-4DB2-BD59-A6C34878D82A}">
                    <a16:rowId xmlns:a16="http://schemas.microsoft.com/office/drawing/2014/main" val="2507525523"/>
                  </a:ext>
                </a:extLst>
              </a:tr>
              <a:tr h="364945">
                <a:tc>
                  <a:txBody>
                    <a:bodyPr/>
                    <a:lstStyle/>
                    <a:p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 the importance of categorical data:</a:t>
                      </a:r>
                      <a:endParaRPr lang="en-IN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78" marR="51878" marT="25939" marB="25939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Investigate the correlation among cut, color, and clarity in relation to fluctuations in gemstone pricing. 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78" marR="51878" marT="25939" marB="25939"/>
                </a:tc>
                <a:extLst>
                  <a:ext uri="{0D108BD9-81ED-4DB2-BD59-A6C34878D82A}">
                    <a16:rowId xmlns:a16="http://schemas.microsoft.com/office/drawing/2014/main" val="1351204495"/>
                  </a:ext>
                </a:extLst>
              </a:tr>
              <a:tr h="255693">
                <a:tc>
                  <a:txBody>
                    <a:bodyPr/>
                    <a:lstStyle/>
                    <a:p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 dimensional contributions:</a:t>
                      </a:r>
                    </a:p>
                  </a:txBody>
                  <a:tcPr marL="51878" marR="51878" marT="25939" marB="25939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the impact of dimensions (length, breadth, height) on value. 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78" marR="51878" marT="25939" marB="25939"/>
                </a:tc>
                <a:extLst>
                  <a:ext uri="{0D108BD9-81ED-4DB2-BD59-A6C34878D82A}">
                    <a16:rowId xmlns:a16="http://schemas.microsoft.com/office/drawing/2014/main" val="2071954939"/>
                  </a:ext>
                </a:extLst>
              </a:tr>
              <a:tr h="364945">
                <a:tc>
                  <a:txBody>
                    <a:bodyPr/>
                    <a:lstStyle/>
                    <a:p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and compare predictive models:</a:t>
                      </a:r>
                      <a:endParaRPr lang="en-IN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78" marR="51878" marT="25939" marB="25939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the dataset to develop and assess several machine learning models for predicting gemstone prices. 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78" marR="51878" marT="25939" marB="25939"/>
                </a:tc>
                <a:extLst>
                  <a:ext uri="{0D108BD9-81ED-4DB2-BD59-A6C34878D82A}">
                    <a16:rowId xmlns:a16="http://schemas.microsoft.com/office/drawing/2014/main" val="2552530892"/>
                  </a:ext>
                </a:extLst>
              </a:tr>
              <a:tr h="364945">
                <a:tc>
                  <a:txBody>
                    <a:bodyPr/>
                    <a:lstStyle/>
                    <a:p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price disparities:</a:t>
                      </a:r>
                    </a:p>
                  </a:txBody>
                  <a:tcPr marL="51878" marR="51878" marT="25939" marB="25939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 the extent to which gemstone prices fluctuate based on feature interactions. 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78" marR="51878" marT="25939" marB="25939"/>
                </a:tc>
                <a:extLst>
                  <a:ext uri="{0D108BD9-81ED-4DB2-BD59-A6C34878D82A}">
                    <a16:rowId xmlns:a16="http://schemas.microsoft.com/office/drawing/2014/main" val="3650736403"/>
                  </a:ext>
                </a:extLst>
              </a:tr>
              <a:tr h="364945">
                <a:tc>
                  <a:txBody>
                    <a:bodyPr/>
                    <a:lstStyle/>
                    <a:p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Explore real-world pricing implications:</a:t>
                      </a:r>
                    </a:p>
                  </a:txBody>
                  <a:tcPr marL="51878" marR="51878" marT="25939" marB="25939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Insights obtained may facilitate the formulation of price strategies for gemstone market forecasts. 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78" marR="51878" marT="25939" marB="25939"/>
                </a:tc>
                <a:extLst>
                  <a:ext uri="{0D108BD9-81ED-4DB2-BD59-A6C34878D82A}">
                    <a16:rowId xmlns:a16="http://schemas.microsoft.com/office/drawing/2014/main" val="5597403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type="title"/>
          </p:nvPr>
        </p:nvSpPr>
        <p:spPr>
          <a:xfrm>
            <a:off x="430675" y="308441"/>
            <a:ext cx="7470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</a:pPr>
            <a:r>
              <a:rPr lang="en-IN" dirty="0"/>
              <a:t>DESCRIPTIVE STATISTICS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2D153-B12F-4BE8-A99F-393E022916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4" t="10001" r="19804" b="3190"/>
          <a:stretch/>
        </p:blipFill>
        <p:spPr>
          <a:xfrm>
            <a:off x="430675" y="2707217"/>
            <a:ext cx="8035992" cy="226330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10E7904-F799-49F2-B16A-99C90A749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0675" y="871781"/>
            <a:ext cx="8035992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shows carat weights ranging from 0.2 to 5.01, with an average of 0.8, reflecting a dominance of smaller diamonds.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Diamond prices vary widely, from $326 to $18,823, with an average price of around $3,933.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Depth and table percentages are centered around industry standards (61.7% and 57.5%, respectively). 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deviations for attributes like price (3,989) and carat (0.47) reflect significant spread in diamond characteristics and pricing.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>
            <a:spLocks noGrp="1"/>
          </p:cNvSpPr>
          <p:nvPr>
            <p:ph type="title"/>
          </p:nvPr>
        </p:nvSpPr>
        <p:spPr>
          <a:xfrm>
            <a:off x="430687" y="275597"/>
            <a:ext cx="7470300" cy="36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</a:pPr>
            <a:r>
              <a:rPr lang="en-IN" dirty="0"/>
              <a:t>EXPLORATORY DATA ANALYSIS</a:t>
            </a:r>
            <a:endParaRPr dirty="0"/>
          </a:p>
        </p:txBody>
      </p:sp>
      <p:sp>
        <p:nvSpPr>
          <p:cNvPr id="311" name="Google Shape;311;p35"/>
          <p:cNvSpPr txBox="1">
            <a:spLocks noGrp="1"/>
          </p:cNvSpPr>
          <p:nvPr>
            <p:ph type="body" idx="1"/>
          </p:nvPr>
        </p:nvSpPr>
        <p:spPr>
          <a:xfrm>
            <a:off x="430686" y="643466"/>
            <a:ext cx="8370413" cy="450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Box plot for Numerical variables -</a:t>
            </a:r>
            <a:endParaRPr lang="en-US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diamonds have a carat weight below 1, with a steep decline in count as carat size increases. This reflects the rarity and higher cost of larger diamonds.</a:t>
            </a:r>
          </a:p>
          <a:p>
            <a:pPr marL="742950" lvl="1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and table percentages exhibit a normal distribution, indicating that most diamonds conform to standard cutting proportions and the physical dimensions (height, width, breadth) are concentrated around certain values, indicating the presence of unusually large diamonds.</a:t>
            </a:r>
          </a:p>
          <a:p>
            <a:pPr marL="742950" lvl="1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Diamond prices are heavily right-skewed, with the majority priced under $5,000. This highlights a smaller proportion of high-value diamonds driving the upper price range.</a:t>
            </a:r>
          </a:p>
          <a:p>
            <a:pPr marL="742950" lvl="1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distributions are generally well-defined with minor irregularities, suggesting the dataset is suitable for predictive modeling without significant data imbalance.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CC2B1-5EF3-4A70-8350-1CE0731C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13" y="3113521"/>
            <a:ext cx="7674441" cy="19559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</a:pPr>
            <a:r>
              <a:rPr lang="en-IN" dirty="0"/>
              <a:t>EXPLORATORY DATA ANALYSIS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45E1-EA75-4D9D-AB08-62CB773E6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688" y="1026876"/>
            <a:ext cx="8219587" cy="405756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Relation between Cut, Carat and Price - </a:t>
            </a:r>
          </a:p>
          <a:p>
            <a:pPr lvl="1" algn="just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Relationship: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increases with carat weight across all types, including that larger diamonds generally cost more, irrespective of the cut quality.</a:t>
            </a:r>
          </a:p>
          <a:p>
            <a:pPr lvl="1" algn="just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cut quality: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Diamonds with “fair” cut tend to have higher price increases compared to better quality cuts like “Ideal” or “Premium”, suggesting that cut impacts pricing dynamics.</a:t>
            </a:r>
          </a:p>
          <a:p>
            <a:pPr lvl="1"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carat and price is generally linear, with variations in slope across diamond cuts indicating differences in how price increases with weight for each quality category.</a:t>
            </a:r>
          </a:p>
          <a:p>
            <a:pPr algn="just"/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DFE53-F167-4BFB-81E4-15F406F12D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1000" r="826" b="7030"/>
          <a:stretch/>
        </p:blipFill>
        <p:spPr>
          <a:xfrm>
            <a:off x="1419490" y="3296288"/>
            <a:ext cx="7077305" cy="17881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1743</Words>
  <Application>Microsoft Office PowerPoint</Application>
  <PresentationFormat>On-screen Show (16:9)</PresentationFormat>
  <Paragraphs>165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Algerian</vt:lpstr>
      <vt:lpstr>Arial</vt:lpstr>
      <vt:lpstr>Calibri</vt:lpstr>
      <vt:lpstr>Cambria Math</vt:lpstr>
      <vt:lpstr>Söhne</vt:lpstr>
      <vt:lpstr>Times New Roman</vt:lpstr>
      <vt:lpstr>Wingdings</vt:lpstr>
      <vt:lpstr>Office Theme</vt:lpstr>
      <vt:lpstr>CIS 568 - DATA MINING Project  GEMSTONE PRICE PREDICTION</vt:lpstr>
      <vt:lpstr>Responsibilities of each student</vt:lpstr>
      <vt:lpstr>CONTENTS</vt:lpstr>
      <vt:lpstr>ABSTRACT</vt:lpstr>
      <vt:lpstr>PROBLEM STATEMENT</vt:lpstr>
      <vt:lpstr>DATASET OVERVIEW</vt:lpstr>
      <vt:lpstr>DESCRIPTIVE STATISTICS</vt:lpstr>
      <vt:lpstr>EXPLORATORY DATA ANALYSIS</vt:lpstr>
      <vt:lpstr>EXPLORATORY DATA ANALYSIS</vt:lpstr>
      <vt:lpstr>CORRELATION MATRIX</vt:lpstr>
      <vt:lpstr>MODELS USED </vt:lpstr>
      <vt:lpstr>Hyperparameters</vt:lpstr>
      <vt:lpstr>Results</vt:lpstr>
      <vt:lpstr>RESULTS</vt:lpstr>
      <vt:lpstr>Conclusion</vt:lpstr>
      <vt:lpstr>Future outcomes</vt:lpstr>
      <vt:lpstr>REFERENCES -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568 - DATA MINING  GEMSTONE PRICE PREDICTION</dc:title>
  <dc:creator>Rahul V</dc:creator>
  <cp:lastModifiedBy>Anish Kolaparthi</cp:lastModifiedBy>
  <cp:revision>15</cp:revision>
  <dcterms:modified xsi:type="dcterms:W3CDTF">2024-12-10T20:43:44Z</dcterms:modified>
</cp:coreProperties>
</file>