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70" r:id="rId9"/>
    <p:sldId id="269" r:id="rId10"/>
    <p:sldId id="263" r:id="rId11"/>
    <p:sldId id="271"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9" d="100"/>
          <a:sy n="109" d="100"/>
        </p:scale>
        <p:origin x="-594" y="-84"/>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12-09-2025</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dirty="0"/>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dirty="0"/>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9/12/2025</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9/12/2025</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9/12/2025</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9/12/2025</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9/12/2025</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9/12/2025</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riharitv2007/TNSDC-FWD-Digitalportfolio/blob/3788908dbb83fa2146f75b2f4b7f28161d691e15/portfolio.html" TargetMode="External"/><Relationship Id="rId2" Type="http://schemas.openxmlformats.org/officeDocument/2006/relationships/hyperlink" Target="https://github.com/sriharitv2007/TNSDC-FWD-Digitalportfolio.git" TargetMode="External"/><Relationship Id="rId1" Type="http://schemas.openxmlformats.org/officeDocument/2006/relationships/slideLayout" Target="../slideLayouts/slideLayout2.xml"/><Relationship Id="rId4" Type="http://schemas.openxmlformats.org/officeDocument/2006/relationships/hyperlink" Target="https://sriharitv2007.github.io/TNSDC-FWD-Digitalportfolio/"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309654" y="2643182"/>
            <a:ext cx="8715436" cy="2308324"/>
          </a:xfrm>
          <a:prstGeom prst="rect">
            <a:avLst/>
          </a:prstGeom>
          <a:noFill/>
        </p:spPr>
        <p:txBody>
          <a:bodyPr wrap="square" lIns="91440" tIns="45720" rIns="91440" bIns="45720" rtlCol="0" anchor="t">
            <a:spAutoFit/>
          </a:bodyPr>
          <a:lstStyle/>
          <a:p>
            <a:r>
              <a:rPr lang="en-US" sz="2400" dirty="0"/>
              <a:t>STUDENT NAME: T.V.Srihari</a:t>
            </a:r>
          </a:p>
          <a:p>
            <a:r>
              <a:rPr lang="en-US" sz="2400" dirty="0"/>
              <a:t>REGISTER NO:212402434</a:t>
            </a:r>
          </a:p>
          <a:p>
            <a:r>
              <a:rPr lang="en-US" sz="2400" dirty="0"/>
              <a:t> NMID: asunm1301212402434</a:t>
            </a:r>
            <a:endParaRPr lang="en-US" sz="2400" dirty="0">
              <a:cs typeface="Calibri"/>
            </a:endParaRPr>
          </a:p>
          <a:p>
            <a:r>
              <a:rPr lang="en-US" sz="2400" dirty="0"/>
              <a:t>DEPARTMENT: BCA</a:t>
            </a:r>
          </a:p>
          <a:p>
            <a:r>
              <a:rPr lang="en-US" sz="2400" dirty="0"/>
              <a:t>COLLEGE: COLLEGE/ UNIVERSITY: A.M.Jain college/Madras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0" y="4843474"/>
            <a:ext cx="1457293" cy="2014526"/>
          </a:xfrm>
          <a:prstGeom prst="rect">
            <a:avLst/>
          </a:prstGeom>
        </p:spPr>
      </p:pic>
      <p:sp>
        <p:nvSpPr>
          <p:cNvPr id="7" name="object 7"/>
          <p:cNvSpPr txBox="1">
            <a:spLocks noGrp="1"/>
          </p:cNvSpPr>
          <p:nvPr>
            <p:ph type="title"/>
          </p:nvPr>
        </p:nvSpPr>
        <p:spPr>
          <a:xfrm>
            <a:off x="752475" y="658282"/>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latin typeface="Baskerville Old Face" pitchFamily="18" charset="0"/>
              </a:rPr>
              <a:t>RESULTS AND SCREENSHOTS</a:t>
            </a:r>
            <a:endParaRPr sz="4250" dirty="0">
              <a:latin typeface="Baskerville Old Face"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descr="Screenshot 2025-08-27 223335.png"/>
          <p:cNvPicPr>
            <a:picLocks noChangeAspect="1"/>
          </p:cNvPicPr>
          <p:nvPr/>
        </p:nvPicPr>
        <p:blipFill>
          <a:blip r:embed="rId3"/>
          <a:stretch>
            <a:fillRect/>
          </a:stretch>
        </p:blipFill>
        <p:spPr>
          <a:xfrm>
            <a:off x="1381092" y="1714488"/>
            <a:ext cx="4357718" cy="4000528"/>
          </a:xfrm>
          <a:prstGeom prst="rect">
            <a:avLst/>
          </a:prstGeom>
        </p:spPr>
      </p:pic>
      <p:pic>
        <p:nvPicPr>
          <p:cNvPr id="11" name="Picture 10" descr="Screenshot 2025-08-27 223448.png"/>
          <p:cNvPicPr>
            <a:picLocks noChangeAspect="1"/>
          </p:cNvPicPr>
          <p:nvPr/>
        </p:nvPicPr>
        <p:blipFill>
          <a:blip r:embed="rId4"/>
          <a:stretch>
            <a:fillRect/>
          </a:stretch>
        </p:blipFill>
        <p:spPr>
          <a:xfrm>
            <a:off x="6024562" y="1714488"/>
            <a:ext cx="4786346" cy="40005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F14908-FC40-68C8-1C30-C4E4D992CE1A}"/>
              </a:ext>
            </a:extLst>
          </p:cNvPr>
          <p:cNvSpPr>
            <a:spLocks noGrp="1"/>
          </p:cNvSpPr>
          <p:nvPr>
            <p:ph type="title"/>
          </p:nvPr>
        </p:nvSpPr>
        <p:spPr>
          <a:xfrm>
            <a:off x="755332" y="375285"/>
            <a:ext cx="10681335" cy="830997"/>
          </a:xfrm>
        </p:spPr>
        <p:txBody>
          <a:bodyPr/>
          <a:lstStyle/>
          <a:p>
            <a:r>
              <a:rPr lang="en-GB" sz="5400" dirty="0" smtClean="0">
                <a:latin typeface="Baskerville Old Face" panose="02020602080505020303" pitchFamily="18" charset="0"/>
              </a:rPr>
              <a:t>GITHUB LINKS</a:t>
            </a:r>
            <a:endParaRPr lang="en-US" sz="5400" dirty="0">
              <a:latin typeface="Baskerville Old Face" panose="02020602080505020303" pitchFamily="18" charset="0"/>
            </a:endParaRPr>
          </a:p>
        </p:txBody>
      </p:sp>
      <p:sp>
        <p:nvSpPr>
          <p:cNvPr id="3" name="Text Placeholder 2">
            <a:extLst>
              <a:ext uri="{FF2B5EF4-FFF2-40B4-BE49-F238E27FC236}">
                <a16:creationId xmlns="" xmlns:a16="http://schemas.microsoft.com/office/drawing/2014/main" id="{8F58B5B1-7BCF-40AD-BED1-DB8FF131BF8C}"/>
              </a:ext>
            </a:extLst>
          </p:cNvPr>
          <p:cNvSpPr>
            <a:spLocks noGrp="1"/>
          </p:cNvSpPr>
          <p:nvPr>
            <p:ph type="body" idx="1"/>
          </p:nvPr>
        </p:nvSpPr>
        <p:spPr>
          <a:xfrm>
            <a:off x="309522" y="1571612"/>
            <a:ext cx="10429948" cy="3693319"/>
          </a:xfrm>
        </p:spPr>
        <p:txBody>
          <a:bodyPr/>
          <a:lstStyle/>
          <a:p>
            <a:r>
              <a:rPr lang="en-GB" sz="2400" dirty="0" smtClean="0">
                <a:latin typeface="Baskerville Old Face" pitchFamily="18" charset="0"/>
              </a:rPr>
              <a:t>Github repo link: </a:t>
            </a:r>
            <a:r>
              <a:rPr lang="en-GB" sz="2400" dirty="0" smtClean="0">
                <a:latin typeface="Baskerville Old Face" pitchFamily="18" charset="0"/>
                <a:hlinkClick r:id="rId2"/>
              </a:rPr>
              <a:t>https://github.com/sriharitv2007/TNSDC-FWD-Digitalportfolio.git</a:t>
            </a:r>
            <a:endParaRPr lang="en-GB" sz="2400" dirty="0" smtClean="0">
              <a:latin typeface="Baskerville Old Face" pitchFamily="18" charset="0"/>
            </a:endParaRPr>
          </a:p>
          <a:p>
            <a:endParaRPr lang="en-GB" sz="2400" dirty="0" smtClean="0">
              <a:latin typeface="Baskerville Old Face" pitchFamily="18" charset="0"/>
            </a:endParaRPr>
          </a:p>
          <a:p>
            <a:endParaRPr lang="en-GB" sz="2400" dirty="0" smtClean="0">
              <a:latin typeface="Baskerville Old Face" pitchFamily="18" charset="0"/>
            </a:endParaRPr>
          </a:p>
          <a:p>
            <a:r>
              <a:rPr lang="en-GB" sz="2400" dirty="0" err="1" smtClean="0">
                <a:latin typeface="Baskerville Old Face" pitchFamily="18" charset="0"/>
              </a:rPr>
              <a:t>Github</a:t>
            </a:r>
            <a:r>
              <a:rPr lang="en-GB" sz="2400" dirty="0" smtClean="0">
                <a:latin typeface="Baskerville Old Face" pitchFamily="18" charset="0"/>
              </a:rPr>
              <a:t> </a:t>
            </a:r>
            <a:r>
              <a:rPr lang="en-GB" sz="2400" dirty="0" smtClean="0">
                <a:latin typeface="Baskerville Old Face" pitchFamily="18" charset="0"/>
              </a:rPr>
              <a:t>portfolio code </a:t>
            </a:r>
            <a:r>
              <a:rPr lang="en-GB" sz="2400" dirty="0" smtClean="0">
                <a:latin typeface="Baskerville Old Face" pitchFamily="18" charset="0"/>
              </a:rPr>
              <a:t>link: </a:t>
            </a:r>
            <a:r>
              <a:rPr lang="en-GB" sz="2400" dirty="0" smtClean="0">
                <a:latin typeface="Baskerville Old Face" pitchFamily="18" charset="0"/>
                <a:hlinkClick r:id="rId3"/>
              </a:rPr>
              <a:t>https://</a:t>
            </a:r>
            <a:r>
              <a:rPr lang="en-GB" sz="2400" dirty="0" smtClean="0">
                <a:latin typeface="Baskerville Old Face" pitchFamily="18" charset="0"/>
                <a:hlinkClick r:id="rId3"/>
              </a:rPr>
              <a:t>github.com/sriharitv2007/TNSDC-FWD-Digitalportfolio/blob/3788908dbb83fa2146f75b2f4b7f28161d691e15/portfolio.html</a:t>
            </a:r>
            <a:endParaRPr lang="en-GB" sz="2400" dirty="0" smtClean="0">
              <a:latin typeface="Baskerville Old Face" pitchFamily="18" charset="0"/>
            </a:endParaRPr>
          </a:p>
          <a:p>
            <a:endParaRPr lang="en-GB" sz="2400" dirty="0" smtClean="0">
              <a:latin typeface="Baskerville Old Face" pitchFamily="18" charset="0"/>
            </a:endParaRPr>
          </a:p>
          <a:p>
            <a:endParaRPr lang="en-GB" sz="2400" dirty="0" smtClean="0">
              <a:latin typeface="Baskerville Old Face" pitchFamily="18" charset="0"/>
            </a:endParaRPr>
          </a:p>
          <a:p>
            <a:r>
              <a:rPr lang="en-GB" sz="2400" dirty="0" smtClean="0">
                <a:latin typeface="Baskerville Old Face" pitchFamily="18" charset="0"/>
              </a:rPr>
              <a:t>My </a:t>
            </a:r>
            <a:r>
              <a:rPr lang="en-GB" sz="2400" dirty="0" smtClean="0">
                <a:latin typeface="Baskerville Old Face" pitchFamily="18" charset="0"/>
              </a:rPr>
              <a:t>portfolio link</a:t>
            </a:r>
            <a:r>
              <a:rPr lang="en-GB" sz="2400" dirty="0" smtClean="0">
                <a:latin typeface="Baskerville Old Face" pitchFamily="18" charset="0"/>
              </a:rPr>
              <a:t>: </a:t>
            </a:r>
            <a:r>
              <a:rPr lang="en-GB" sz="2400" dirty="0" smtClean="0">
                <a:latin typeface="Baskerville Old Face" pitchFamily="18" charset="0"/>
                <a:hlinkClick r:id="rId4"/>
              </a:rPr>
              <a:t>https</a:t>
            </a:r>
            <a:r>
              <a:rPr lang="en-GB" sz="2400" dirty="0" smtClean="0">
                <a:latin typeface="Baskerville Old Face" pitchFamily="18" charset="0"/>
                <a:hlinkClick r:id="rId4"/>
              </a:rPr>
              <a:t>://sriharitv2007.github.io/TNSDC-FWD-Digitalportfolio</a:t>
            </a:r>
            <a:r>
              <a:rPr lang="en-GB" sz="2400" dirty="0" smtClean="0">
                <a:latin typeface="Baskerville Old Face" pitchFamily="18" charset="0"/>
                <a:hlinkClick r:id="rId4"/>
              </a:rPr>
              <a:t>/</a:t>
            </a:r>
            <a:endParaRPr lang="en-GB" sz="2400" dirty="0" smtClean="0">
              <a:latin typeface="Baskerville Old Face" pitchFamily="18" charset="0"/>
            </a:endParaRPr>
          </a:p>
          <a:p>
            <a:endParaRPr lang="en-GB" sz="2400" dirty="0" smtClean="0">
              <a:latin typeface="Baskerville Old Face" pitchFamily="18" charset="0"/>
            </a:endParaRPr>
          </a:p>
          <a:p>
            <a:endParaRPr lang="en-GB" sz="2400" dirty="0" smtClean="0"/>
          </a:p>
        </p:txBody>
      </p:sp>
    </p:spTree>
    <p:extLst>
      <p:ext uri="{BB962C8B-B14F-4D97-AF65-F5344CB8AC3E}">
        <p14:creationId xmlns="" xmlns:p14="http://schemas.microsoft.com/office/powerpoint/2010/main" val="4056608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IN" dirty="0">
                <a:latin typeface="Baskerville Old Face" pitchFamily="18" charset="0"/>
              </a:rPr>
              <a:t>CONCLUSION</a:t>
            </a:r>
            <a:endParaRPr dirty="0">
              <a:latin typeface="Baskerville Old Face" pitchFamily="18" charset="0"/>
            </a:endParaRPr>
          </a:p>
        </p:txBody>
      </p:sp>
      <p:sp>
        <p:nvSpPr>
          <p:cNvPr id="8" name="Text Placeholder 7"/>
          <p:cNvSpPr>
            <a:spLocks noGrp="1"/>
          </p:cNvSpPr>
          <p:nvPr>
            <p:ph type="body" idx="1"/>
          </p:nvPr>
        </p:nvSpPr>
        <p:spPr>
          <a:xfrm>
            <a:off x="609600" y="1577340"/>
            <a:ext cx="8201044" cy="2215991"/>
          </a:xfrm>
        </p:spPr>
        <p:txBody>
          <a:bodyPr/>
          <a:lstStyle/>
          <a:p>
            <a:r>
              <a:rPr lang="en-GB" sz="2400" dirty="0">
                <a:latin typeface="Baskerville Old Face" pitchFamily="18" charset="0"/>
              </a:rPr>
              <a:t>This project demonstrates the importance of personal branding through a digital portfolio. It highlights my technical knowledge in web development and showcases my academic progress and certifications. The project can be further improved by hosting it online, adding more projects, and integrating AI/ML learning journeys in the future.</a:t>
            </a:r>
            <a:endParaRPr lang="en-US" sz="2400" dirty="0">
              <a:latin typeface="Baskerville Old Face"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309786" y="2571744"/>
            <a:ext cx="8429684" cy="670696"/>
          </a:xfrm>
          <a:prstGeom prst="rect">
            <a:avLst/>
          </a:prstGeom>
        </p:spPr>
        <p:txBody>
          <a:bodyPr vert="horz" wrap="square" lIns="0" tIns="16510" rIns="0" bIns="0" rtlCol="0">
            <a:spAutoFit/>
          </a:bodyPr>
          <a:lstStyle/>
          <a:p>
            <a:pPr marL="12700">
              <a:lnSpc>
                <a:spcPct val="100000"/>
              </a:lnSpc>
              <a:spcBef>
                <a:spcPts val="130"/>
              </a:spcBef>
            </a:pPr>
            <a:r>
              <a:rPr lang="en-GB" sz="4250" i="1" u="sng" dirty="0"/>
              <a:t> </a:t>
            </a:r>
            <a:r>
              <a:rPr lang="en-GB" sz="4250" i="1" u="sng" dirty="0">
                <a:latin typeface="Baskerville Old Face" pitchFamily="18" charset="0"/>
              </a:rPr>
              <a:t>STUDENT ’ s PORTFOLIO</a:t>
            </a:r>
            <a:endParaRPr sz="4250" i="1" u="sng">
              <a:latin typeface="Baskerville Old Face"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4141779"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Baskerville Old Face" pitchFamily="18" charset="0"/>
              </a:rPr>
              <a:t>A</a:t>
            </a:r>
            <a:r>
              <a:rPr spc="-5" dirty="0">
                <a:latin typeface="Baskerville Old Face" pitchFamily="18" charset="0"/>
              </a:rPr>
              <a:t>G</a:t>
            </a:r>
            <a:r>
              <a:rPr spc="-35" dirty="0">
                <a:latin typeface="Baskerville Old Face" pitchFamily="18" charset="0"/>
              </a:rPr>
              <a:t>E</a:t>
            </a:r>
            <a:r>
              <a:rPr spc="15" dirty="0">
                <a:latin typeface="Baskerville Old Face" pitchFamily="18" charset="0"/>
              </a:rPr>
              <a:t>N</a:t>
            </a:r>
            <a:r>
              <a:rPr dirty="0">
                <a:latin typeface="Baskerville Old Face"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1738282" y="1571612"/>
            <a:ext cx="6800857"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Baskerville Old Face"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Baskerville Old Face"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Baskerville Old Face"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Baskerville Old Face" pitchFamily="18" charset="0"/>
                <a:cs typeface="Times New Roman" panose="02020603050405020304" pitchFamily="18" charset="0"/>
              </a:rPr>
              <a:t>Tools and Technologies</a:t>
            </a:r>
            <a:endParaRPr lang="en-US" sz="2800" b="0" i="0" dirty="0">
              <a:solidFill>
                <a:srgbClr val="0D0D0D"/>
              </a:solidFill>
              <a:effectLst/>
              <a:latin typeface="Baskerville Old Face"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Baskerville Old Face"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Baskerville Old Face" pitchFamily="18" charset="0"/>
                <a:cs typeface="Times New Roman" panose="02020603050405020304" pitchFamily="18" charset="0"/>
              </a:rPr>
              <a:t>Features and Functionality</a:t>
            </a:r>
            <a:endParaRPr lang="en-US" sz="2800" b="0" i="0" dirty="0">
              <a:solidFill>
                <a:srgbClr val="0D0D0D"/>
              </a:solidFill>
              <a:effectLst/>
              <a:latin typeface="Baskerville Old Face"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Baskerville Old Face" pitchFamily="18" charset="0"/>
                <a:cs typeface="Times New Roman" panose="02020603050405020304" pitchFamily="18" charset="0"/>
              </a:rPr>
              <a:t>Results and </a:t>
            </a:r>
            <a:r>
              <a:rPr lang="en-US" sz="2800" dirty="0">
                <a:solidFill>
                  <a:srgbClr val="0D0D0D"/>
                </a:solidFill>
                <a:latin typeface="Baskerville Old Face" pitchFamily="18" charset="0"/>
                <a:cs typeface="Times New Roman" panose="02020603050405020304" pitchFamily="18" charset="0"/>
              </a:rPr>
              <a:t>Screenshots</a:t>
            </a:r>
            <a:endParaRPr lang="en-US" sz="2800" b="0" i="0" dirty="0">
              <a:solidFill>
                <a:srgbClr val="0D0D0D"/>
              </a:solidFill>
              <a:effectLst/>
              <a:latin typeface="Baskerville Old Face"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Baskerville Old Face" pitchFamily="18" charset="0"/>
                <a:cs typeface="Times New Roman" panose="02020603050405020304" pitchFamily="18" charset="0"/>
              </a:rPr>
              <a:t>Conclusion</a:t>
            </a:r>
          </a:p>
          <a:p>
            <a:pPr algn="l">
              <a:buFont typeface="+mj-lt"/>
              <a:buAutoNum type="arabicPeriod"/>
            </a:pPr>
            <a:r>
              <a:rPr lang="en-US" sz="2800" dirty="0">
                <a:solidFill>
                  <a:srgbClr val="0D0D0D"/>
                </a:solidFill>
                <a:latin typeface="Baskerville Old Face" pitchFamily="18" charset="0"/>
                <a:cs typeface="Times New Roman" panose="02020603050405020304" pitchFamily="18" charset="0"/>
              </a:rPr>
              <a:t>Github Link</a:t>
            </a:r>
            <a:endParaRPr lang="en-US" sz="2800" b="0" i="0" dirty="0">
              <a:solidFill>
                <a:srgbClr val="0D0D0D"/>
              </a:solidFill>
              <a:effectLst/>
              <a:latin typeface="Baskerville Old Face"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Baskerville Old Face" pitchFamily="18" charset="0"/>
              </a:rPr>
              <a:t>P</a:t>
            </a:r>
            <a:r>
              <a:rPr sz="4250" spc="15" dirty="0">
                <a:latin typeface="Baskerville Old Face" pitchFamily="18" charset="0"/>
              </a:rPr>
              <a:t>ROB</a:t>
            </a:r>
            <a:r>
              <a:rPr sz="4250" spc="55" dirty="0">
                <a:latin typeface="Baskerville Old Face" pitchFamily="18" charset="0"/>
              </a:rPr>
              <a:t>L</a:t>
            </a:r>
            <a:r>
              <a:rPr sz="4250" spc="-20" dirty="0">
                <a:latin typeface="Baskerville Old Face" pitchFamily="18" charset="0"/>
              </a:rPr>
              <a:t>E</a:t>
            </a:r>
            <a:r>
              <a:rPr sz="4250" spc="20" dirty="0">
                <a:latin typeface="Baskerville Old Face" pitchFamily="18" charset="0"/>
              </a:rPr>
              <a:t>M</a:t>
            </a:r>
            <a:r>
              <a:rPr sz="4250" dirty="0">
                <a:latin typeface="Baskerville Old Face" pitchFamily="18" charset="0"/>
              </a:rPr>
              <a:t>	</a:t>
            </a:r>
            <a:r>
              <a:rPr sz="4250" spc="10" dirty="0">
                <a:latin typeface="Baskerville Old Face" pitchFamily="18" charset="0"/>
              </a:rPr>
              <a:t>S</a:t>
            </a:r>
            <a:r>
              <a:rPr sz="4250" spc="-370" dirty="0">
                <a:latin typeface="Baskerville Old Face" pitchFamily="18" charset="0"/>
              </a:rPr>
              <a:t>T</a:t>
            </a:r>
            <a:r>
              <a:rPr sz="4250" spc="-375" dirty="0">
                <a:latin typeface="Baskerville Old Face" pitchFamily="18" charset="0"/>
              </a:rPr>
              <a:t>A</a:t>
            </a:r>
            <a:r>
              <a:rPr sz="4250" spc="15" dirty="0">
                <a:latin typeface="Baskerville Old Face" pitchFamily="18" charset="0"/>
              </a:rPr>
              <a:t>T</a:t>
            </a:r>
            <a:r>
              <a:rPr sz="4250" spc="-10" dirty="0">
                <a:latin typeface="Baskerville Old Face" pitchFamily="18" charset="0"/>
              </a:rPr>
              <a:t>E</a:t>
            </a:r>
            <a:r>
              <a:rPr sz="4250" spc="-20" dirty="0">
                <a:latin typeface="Baskerville Old Face" pitchFamily="18" charset="0"/>
              </a:rPr>
              <a:t>ME</a:t>
            </a:r>
            <a:r>
              <a:rPr sz="4250" spc="10" dirty="0">
                <a:latin typeface="Baskerville Old Face" pitchFamily="18" charset="0"/>
              </a:rPr>
              <a:t>NT</a:t>
            </a:r>
            <a:endParaRPr sz="4250">
              <a:latin typeface="Baskerville Old Face" pitchFamily="18" charset="0"/>
            </a:endParaRPr>
          </a:p>
        </p:txBody>
      </p:sp>
      <p:sp>
        <p:nvSpPr>
          <p:cNvPr id="11" name="Text Placeholder 10"/>
          <p:cNvSpPr>
            <a:spLocks noGrp="1"/>
          </p:cNvSpPr>
          <p:nvPr>
            <p:ph type="body" idx="1"/>
          </p:nvPr>
        </p:nvSpPr>
        <p:spPr>
          <a:xfrm>
            <a:off x="595274" y="1500174"/>
            <a:ext cx="8986862" cy="3323987"/>
          </a:xfrm>
        </p:spPr>
        <p:txBody>
          <a:bodyPr/>
          <a:lstStyle/>
          <a:p>
            <a:r>
              <a:rPr lang="en-GB" sz="4800" dirty="0">
                <a:latin typeface="Baskerville Old Face" pitchFamily="18" charset="0"/>
              </a:rPr>
              <a:t>I</a:t>
            </a:r>
            <a:r>
              <a:rPr lang="en-GB" sz="3200" dirty="0">
                <a:latin typeface="Baskerville Old Face" pitchFamily="18" charset="0"/>
              </a:rPr>
              <a:t>n</a:t>
            </a:r>
            <a:r>
              <a:rPr lang="en-GB" dirty="0">
                <a:latin typeface="Baskerville Old Face" pitchFamily="18" charset="0"/>
              </a:rPr>
              <a:t> </a:t>
            </a:r>
            <a:r>
              <a:rPr lang="en-GB" sz="2800" dirty="0">
                <a:latin typeface="Baskerville Old Face" pitchFamily="18" charset="0"/>
              </a:rPr>
              <a:t>today’s digital era, having a personal portfolio is essential for students and professionals. A well-designed portfolio showcases skills, achievements, and certifications in a single platform. The problem is that resumes are static and cannot display interactive features such as project previews, certificates, or direct contact options. Hence, a digital portfolio provides an engaging and professional way to present oneself.</a:t>
            </a:r>
            <a:endParaRPr lang="en-US" sz="2800" dirty="0">
              <a:latin typeface="Baskerville Old Face"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Baskerville Old Face" pitchFamily="18" charset="0"/>
              </a:rPr>
              <a:t>PROJECT	</a:t>
            </a:r>
            <a:r>
              <a:rPr sz="4250" spc="-20" dirty="0">
                <a:latin typeface="Baskerville Old Face" pitchFamily="18" charset="0"/>
              </a:rPr>
              <a:t>OVERVIEW</a:t>
            </a:r>
            <a:endParaRPr sz="4250">
              <a:latin typeface="Baskerville Old Face" pitchFamily="18" charset="0"/>
            </a:endParaRPr>
          </a:p>
        </p:txBody>
      </p:sp>
      <p:sp>
        <p:nvSpPr>
          <p:cNvPr id="11" name="Text Placeholder 10"/>
          <p:cNvSpPr>
            <a:spLocks noGrp="1"/>
          </p:cNvSpPr>
          <p:nvPr>
            <p:ph type="body" idx="1"/>
          </p:nvPr>
        </p:nvSpPr>
        <p:spPr>
          <a:xfrm>
            <a:off x="738150" y="2143116"/>
            <a:ext cx="8058168" cy="3447098"/>
          </a:xfrm>
        </p:spPr>
        <p:txBody>
          <a:bodyPr/>
          <a:lstStyle/>
          <a:p>
            <a:r>
              <a:rPr lang="en-GB" sz="2800" dirty="0">
                <a:latin typeface="Baskerville Old Face" pitchFamily="18" charset="0"/>
              </a:rPr>
              <a:t>This project is a </a:t>
            </a:r>
            <a:r>
              <a:rPr lang="en-GB" sz="2800" b="1" dirty="0">
                <a:latin typeface="Baskerville Old Face" pitchFamily="18" charset="0"/>
              </a:rPr>
              <a:t>personal portfolio website</a:t>
            </a:r>
            <a:r>
              <a:rPr lang="en-GB" sz="2800" dirty="0">
                <a:latin typeface="Baskerville Old Face" pitchFamily="18" charset="0"/>
              </a:rPr>
              <a:t> developed using HTML, CSS, and JavaScript. The portfolio introduces me, displays my academic achievements, certificates, education background, and provides direct communication through a contact form. The design is made visually appealing with background GIF animations, smooth navigation, and interactive certificate pop-ups.</a:t>
            </a:r>
            <a:endParaRPr lang="en-US" sz="2800" dirty="0">
              <a:latin typeface="Baskerville Old Face"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Baskerville Old Face" pitchFamily="18" charset="0"/>
              </a:rPr>
              <a:t>W</a:t>
            </a:r>
            <a:r>
              <a:rPr sz="3200" spc="-20" dirty="0">
                <a:latin typeface="Baskerville Old Face" pitchFamily="18" charset="0"/>
              </a:rPr>
              <a:t>H</a:t>
            </a:r>
            <a:r>
              <a:rPr sz="3200" spc="20" dirty="0">
                <a:latin typeface="Baskerville Old Face" pitchFamily="18" charset="0"/>
              </a:rPr>
              <a:t>O</a:t>
            </a:r>
            <a:r>
              <a:rPr sz="3200" spc="-235" dirty="0">
                <a:latin typeface="Baskerville Old Face" pitchFamily="18" charset="0"/>
              </a:rPr>
              <a:t> </a:t>
            </a:r>
            <a:r>
              <a:rPr sz="3200" spc="-10" dirty="0">
                <a:latin typeface="Baskerville Old Face" pitchFamily="18" charset="0"/>
              </a:rPr>
              <a:t>AR</a:t>
            </a:r>
            <a:r>
              <a:rPr sz="3200" spc="15" dirty="0">
                <a:latin typeface="Baskerville Old Face" pitchFamily="18" charset="0"/>
              </a:rPr>
              <a:t>E</a:t>
            </a:r>
            <a:r>
              <a:rPr sz="3200" spc="-35" dirty="0">
                <a:latin typeface="Baskerville Old Face" pitchFamily="18" charset="0"/>
              </a:rPr>
              <a:t> </a:t>
            </a:r>
            <a:r>
              <a:rPr sz="3200" spc="-10" dirty="0">
                <a:latin typeface="Baskerville Old Face" pitchFamily="18" charset="0"/>
              </a:rPr>
              <a:t>T</a:t>
            </a:r>
            <a:r>
              <a:rPr sz="3200" spc="-15" dirty="0">
                <a:latin typeface="Baskerville Old Face" pitchFamily="18" charset="0"/>
              </a:rPr>
              <a:t>H</a:t>
            </a:r>
            <a:r>
              <a:rPr sz="3200" spc="15" dirty="0">
                <a:latin typeface="Baskerville Old Face" pitchFamily="18" charset="0"/>
              </a:rPr>
              <a:t>E</a:t>
            </a:r>
            <a:r>
              <a:rPr sz="3200" spc="-35" dirty="0">
                <a:latin typeface="Baskerville Old Face" pitchFamily="18" charset="0"/>
              </a:rPr>
              <a:t> </a:t>
            </a:r>
            <a:r>
              <a:rPr sz="3200" spc="-20" dirty="0">
                <a:latin typeface="Baskerville Old Face" pitchFamily="18" charset="0"/>
              </a:rPr>
              <a:t>E</a:t>
            </a:r>
            <a:r>
              <a:rPr sz="3200" spc="30" dirty="0">
                <a:latin typeface="Baskerville Old Face" pitchFamily="18" charset="0"/>
              </a:rPr>
              <a:t>N</a:t>
            </a:r>
            <a:r>
              <a:rPr sz="3200" spc="15" dirty="0">
                <a:latin typeface="Baskerville Old Face" pitchFamily="18" charset="0"/>
              </a:rPr>
              <a:t>D</a:t>
            </a:r>
            <a:r>
              <a:rPr sz="3200" spc="-45" dirty="0">
                <a:latin typeface="Baskerville Old Face" pitchFamily="18" charset="0"/>
              </a:rPr>
              <a:t> </a:t>
            </a:r>
            <a:r>
              <a:rPr sz="3200" dirty="0">
                <a:latin typeface="Baskerville Old Face" pitchFamily="18" charset="0"/>
              </a:rPr>
              <a:t>U</a:t>
            </a:r>
            <a:r>
              <a:rPr sz="3200" spc="10" dirty="0">
                <a:latin typeface="Baskerville Old Face" pitchFamily="18" charset="0"/>
              </a:rPr>
              <a:t>S</a:t>
            </a:r>
            <a:r>
              <a:rPr sz="3200" spc="-25" dirty="0">
                <a:latin typeface="Baskerville Old Face" pitchFamily="18" charset="0"/>
              </a:rPr>
              <a:t>E</a:t>
            </a:r>
            <a:r>
              <a:rPr sz="3200" spc="-10" dirty="0">
                <a:latin typeface="Baskerville Old Face" pitchFamily="18" charset="0"/>
              </a:rPr>
              <a:t>R</a:t>
            </a:r>
            <a:r>
              <a:rPr sz="3200" spc="5" dirty="0">
                <a:latin typeface="Baskerville Old Face" pitchFamily="18" charset="0"/>
              </a:rPr>
              <a:t>S?</a:t>
            </a:r>
            <a:endParaRPr sz="3200">
              <a:latin typeface="Baskerville Old Face" pitchFamily="18" charset="0"/>
            </a:endParaRPr>
          </a:p>
        </p:txBody>
      </p:sp>
      <p:sp>
        <p:nvSpPr>
          <p:cNvPr id="9" name="Text Placeholder 8"/>
          <p:cNvSpPr>
            <a:spLocks noGrp="1"/>
          </p:cNvSpPr>
          <p:nvPr>
            <p:ph type="body" idx="1"/>
          </p:nvPr>
        </p:nvSpPr>
        <p:spPr>
          <a:xfrm>
            <a:off x="595274" y="1571612"/>
            <a:ext cx="7629540" cy="3724096"/>
          </a:xfrm>
        </p:spPr>
        <p:txBody>
          <a:bodyPr/>
          <a:lstStyle/>
          <a:p>
            <a:r>
              <a:rPr lang="en-GB" sz="2800" b="1" dirty="0">
                <a:latin typeface="Baskerville Old Face" pitchFamily="18" charset="0"/>
              </a:rPr>
              <a:t>Students &amp; Recruiters</a:t>
            </a:r>
            <a:r>
              <a:rPr lang="en-GB" sz="2800" dirty="0">
                <a:latin typeface="Baskerville Old Face" pitchFamily="18" charset="0"/>
              </a:rPr>
              <a:t> – to check my achievements and skills.</a:t>
            </a:r>
          </a:p>
          <a:p>
            <a:r>
              <a:rPr lang="en-GB" sz="2800" b="1" dirty="0">
                <a:latin typeface="Baskerville Old Face" pitchFamily="18" charset="0"/>
              </a:rPr>
              <a:t>Faculty/Examiners</a:t>
            </a:r>
            <a:r>
              <a:rPr lang="en-GB" sz="2800" dirty="0">
                <a:latin typeface="Baskerville Old Face" pitchFamily="18" charset="0"/>
              </a:rPr>
              <a:t> – to evaluate my project and design skills.</a:t>
            </a:r>
          </a:p>
          <a:p>
            <a:r>
              <a:rPr lang="en-GB" sz="2800" b="1" dirty="0">
                <a:latin typeface="Baskerville Old Face" pitchFamily="18" charset="0"/>
              </a:rPr>
              <a:t>Peers &amp; Connections</a:t>
            </a:r>
            <a:r>
              <a:rPr lang="en-GB" sz="2800" dirty="0">
                <a:latin typeface="Baskerville Old Face" pitchFamily="18" charset="0"/>
              </a:rPr>
              <a:t> – to get inspired and collaborate.</a:t>
            </a:r>
          </a:p>
          <a:p>
            <a:r>
              <a:rPr lang="en-GB" sz="2800" b="1" dirty="0">
                <a:latin typeface="Baskerville Old Face" pitchFamily="18" charset="0"/>
              </a:rPr>
              <a:t>General Audience</a:t>
            </a:r>
            <a:r>
              <a:rPr lang="en-GB" sz="2800" dirty="0">
                <a:latin typeface="Baskerville Old Face" pitchFamily="18" charset="0"/>
              </a:rPr>
              <a:t> – anyone who wishes to learn about me or contact me.</a:t>
            </a:r>
          </a:p>
          <a:p>
            <a:endParaRPr lang="en-US"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lang="en-IN" sz="3600" spc="10" dirty="0">
                <a:latin typeface="Baskerville Old Face" pitchFamily="18" charset="0"/>
              </a:rPr>
              <a:t>TOOLS AND TECHNIQUES</a:t>
            </a:r>
            <a:endParaRPr sz="3600" dirty="0">
              <a:latin typeface="Baskerville Old Face" pitchFamily="18" charset="0"/>
            </a:endParaRPr>
          </a:p>
        </p:txBody>
      </p:sp>
      <p:sp>
        <p:nvSpPr>
          <p:cNvPr id="10" name="Text Placeholder 9"/>
          <p:cNvSpPr>
            <a:spLocks noGrp="1"/>
          </p:cNvSpPr>
          <p:nvPr>
            <p:ph type="body" idx="1"/>
          </p:nvPr>
        </p:nvSpPr>
        <p:spPr>
          <a:xfrm>
            <a:off x="2952728" y="2143116"/>
            <a:ext cx="6858048" cy="2431435"/>
          </a:xfrm>
        </p:spPr>
        <p:txBody>
          <a:bodyPr/>
          <a:lstStyle/>
          <a:p>
            <a:r>
              <a:rPr lang="en-US" sz="2800" b="1" dirty="0">
                <a:latin typeface="Baskerville Old Face" pitchFamily="18" charset="0"/>
              </a:rPr>
              <a:t>HTML</a:t>
            </a:r>
            <a:r>
              <a:rPr lang="en-US" sz="2800" dirty="0">
                <a:latin typeface="Baskerville Old Face" pitchFamily="18" charset="0"/>
              </a:rPr>
              <a:t> → for webpage structure.</a:t>
            </a:r>
          </a:p>
          <a:p>
            <a:r>
              <a:rPr lang="en-US" sz="2800" b="1" dirty="0">
                <a:latin typeface="Baskerville Old Face" pitchFamily="18" charset="0"/>
              </a:rPr>
              <a:t>CSS</a:t>
            </a:r>
            <a:r>
              <a:rPr lang="en-US" sz="2800" dirty="0">
                <a:latin typeface="Baskerville Old Face" pitchFamily="18" charset="0"/>
              </a:rPr>
              <a:t> → for styling, layout, and animations.</a:t>
            </a:r>
          </a:p>
          <a:p>
            <a:r>
              <a:rPr lang="en-US" sz="2800" b="1" dirty="0">
                <a:latin typeface="Baskerville Old Face" pitchFamily="18" charset="0"/>
              </a:rPr>
              <a:t>JavaScript</a:t>
            </a:r>
            <a:r>
              <a:rPr lang="en-US" sz="2800" dirty="0">
                <a:latin typeface="Baskerville Old Face" pitchFamily="18" charset="0"/>
              </a:rPr>
              <a:t> → for interactivity (certificate popup, navigation).</a:t>
            </a:r>
          </a:p>
          <a:p>
            <a:r>
              <a:rPr lang="en-US" sz="2800" b="1" dirty="0">
                <a:latin typeface="Baskerville Old Face" pitchFamily="18" charset="0"/>
              </a:rPr>
              <a:t>Browser &amp; Code Editor</a:t>
            </a:r>
            <a:r>
              <a:rPr lang="en-US" sz="2800" dirty="0">
                <a:latin typeface="Baskerville Old Face" pitchFamily="18" charset="0"/>
              </a:rPr>
              <a:t> → Chrome, VS Code.</a:t>
            </a:r>
          </a:p>
          <a:p>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830997"/>
          </a:xfrm>
        </p:spPr>
        <p:txBody>
          <a:bodyPr/>
          <a:lstStyle/>
          <a:p>
            <a:r>
              <a:rPr lang="en-US" sz="5400" dirty="0">
                <a:latin typeface="Baskerville Old Face" pitchFamily="18" charset="0"/>
              </a:rPr>
              <a:t>Portfolio Design and Layout</a:t>
            </a:r>
          </a:p>
        </p:txBody>
      </p:sp>
      <p:sp>
        <p:nvSpPr>
          <p:cNvPr id="3" name="Text Placeholder 2"/>
          <p:cNvSpPr>
            <a:spLocks noGrp="1"/>
          </p:cNvSpPr>
          <p:nvPr>
            <p:ph type="body" idx="1"/>
          </p:nvPr>
        </p:nvSpPr>
        <p:spPr>
          <a:xfrm>
            <a:off x="609600" y="1577340"/>
            <a:ext cx="7915292" cy="2862322"/>
          </a:xfrm>
        </p:spPr>
        <p:txBody>
          <a:bodyPr/>
          <a:lstStyle/>
          <a:p>
            <a:r>
              <a:rPr lang="en-GB" sz="2400" dirty="0">
                <a:latin typeface="Baskerville Old Face" pitchFamily="18" charset="0"/>
              </a:rPr>
              <a:t>The portfolio is divided into </a:t>
            </a:r>
            <a:r>
              <a:rPr lang="en-GB" sz="2400" b="1" dirty="0">
                <a:latin typeface="Baskerville Old Face" pitchFamily="18" charset="0"/>
              </a:rPr>
              <a:t>clear sections with a navigation bar</a:t>
            </a:r>
            <a:r>
              <a:rPr lang="en-GB" sz="2400" dirty="0">
                <a:latin typeface="Baskerville Old Face" pitchFamily="18" charset="0"/>
              </a:rPr>
              <a:t>:</a:t>
            </a:r>
          </a:p>
          <a:p>
            <a:endParaRPr lang="en-GB" sz="2400" dirty="0">
              <a:latin typeface="Baskerville Old Face" pitchFamily="18" charset="0"/>
            </a:endParaRPr>
          </a:p>
          <a:p>
            <a:r>
              <a:rPr lang="en-GB" sz="2400" b="1" dirty="0">
                <a:latin typeface="Baskerville Old Face" pitchFamily="18" charset="0"/>
              </a:rPr>
              <a:t>Home / About Me</a:t>
            </a:r>
            <a:r>
              <a:rPr lang="en-GB" sz="2400" dirty="0">
                <a:latin typeface="Baskerville Old Face" pitchFamily="18" charset="0"/>
              </a:rPr>
              <a:t> → Profile picture, introduction, and short bio.</a:t>
            </a:r>
          </a:p>
          <a:p>
            <a:r>
              <a:rPr lang="en-GB" sz="2400" b="1" dirty="0">
                <a:latin typeface="Baskerville Old Face" pitchFamily="18" charset="0"/>
              </a:rPr>
              <a:t>Education</a:t>
            </a:r>
            <a:r>
              <a:rPr lang="en-GB" sz="2400" dirty="0">
                <a:latin typeface="Baskerville Old Face" pitchFamily="18" charset="0"/>
              </a:rPr>
              <a:t> → My academic background and course details.</a:t>
            </a:r>
          </a:p>
          <a:p>
            <a:r>
              <a:rPr lang="en-GB" sz="2400" b="1" dirty="0">
                <a:latin typeface="Baskerville Old Face" pitchFamily="18" charset="0"/>
              </a:rPr>
              <a:t>Certificates</a:t>
            </a:r>
            <a:r>
              <a:rPr lang="en-GB" sz="2400" dirty="0">
                <a:latin typeface="Baskerville Old Face" pitchFamily="18" charset="0"/>
              </a:rPr>
              <a:t> → Clickable images of certificates with popup view.</a:t>
            </a:r>
          </a:p>
          <a:p>
            <a:r>
              <a:rPr lang="en-GB" sz="2400" b="1" dirty="0">
                <a:latin typeface="Baskerville Old Face" pitchFamily="18" charset="0"/>
              </a:rPr>
              <a:t>Contact</a:t>
            </a:r>
            <a:r>
              <a:rPr lang="en-GB" sz="2400" dirty="0">
                <a:latin typeface="Baskerville Old Face" pitchFamily="18" charset="0"/>
              </a:rPr>
              <a:t> → Email form for visitors to reach me.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latin typeface="Baskerville Old Face" pitchFamily="18" charset="0"/>
              </a:rPr>
              <a:t>FEATURES AND FUNCTIONALITY</a:t>
            </a:r>
          </a:p>
        </p:txBody>
      </p:sp>
      <p:sp>
        <p:nvSpPr>
          <p:cNvPr id="3" name="Text Placeholder 2"/>
          <p:cNvSpPr>
            <a:spLocks noGrp="1"/>
          </p:cNvSpPr>
          <p:nvPr>
            <p:ph type="body" idx="1"/>
          </p:nvPr>
        </p:nvSpPr>
        <p:spPr>
          <a:xfrm>
            <a:off x="609600" y="1577340"/>
            <a:ext cx="6057904" cy="2494602"/>
          </a:xfrm>
        </p:spPr>
        <p:txBody>
          <a:bodyPr/>
          <a:lstStyle/>
          <a:p>
            <a:r>
              <a:rPr lang="en-GB" sz="2400" dirty="0">
                <a:latin typeface="Baskerville Old Face" pitchFamily="18" charset="0"/>
              </a:rPr>
              <a:t>✅ Responsive design for desktop and mobile.</a:t>
            </a:r>
            <a:br>
              <a:rPr lang="en-GB" sz="2400" dirty="0">
                <a:latin typeface="Baskerville Old Face" pitchFamily="18" charset="0"/>
              </a:rPr>
            </a:br>
            <a:r>
              <a:rPr lang="en-GB" sz="2400" dirty="0">
                <a:latin typeface="Baskerville Old Face" pitchFamily="18" charset="0"/>
              </a:rPr>
              <a:t>✅ Navigation bar with smooth scrolling.</a:t>
            </a:r>
            <a:br>
              <a:rPr lang="en-GB" sz="2400" dirty="0">
                <a:latin typeface="Baskerville Old Face" pitchFamily="18" charset="0"/>
              </a:rPr>
            </a:br>
            <a:r>
              <a:rPr lang="en-GB" sz="2400" dirty="0">
                <a:latin typeface="Baskerville Old Face" pitchFamily="18" charset="0"/>
              </a:rPr>
              <a:t>✅ Profile picture and About Me section.</a:t>
            </a:r>
            <a:br>
              <a:rPr lang="en-GB" sz="2400" dirty="0">
                <a:latin typeface="Baskerville Old Face" pitchFamily="18" charset="0"/>
              </a:rPr>
            </a:br>
            <a:r>
              <a:rPr lang="en-GB" sz="2400" dirty="0">
                <a:latin typeface="Baskerville Old Face" pitchFamily="18" charset="0"/>
              </a:rPr>
              <a:t>✅ Certificates with </a:t>
            </a:r>
            <a:r>
              <a:rPr lang="en-GB" sz="2400" b="1" dirty="0">
                <a:latin typeface="Baskerville Old Face" pitchFamily="18" charset="0"/>
              </a:rPr>
              <a:t>click-to-enlarge popup</a:t>
            </a:r>
            <a:r>
              <a:rPr lang="en-GB" sz="2400" dirty="0">
                <a:latin typeface="Baskerville Old Face" pitchFamily="18" charset="0"/>
              </a:rPr>
              <a:t>.</a:t>
            </a:r>
            <a:br>
              <a:rPr lang="en-GB" sz="2400" dirty="0">
                <a:latin typeface="Baskerville Old Face" pitchFamily="18" charset="0"/>
              </a:rPr>
            </a:br>
            <a:r>
              <a:rPr lang="en-GB" sz="2400" dirty="0">
                <a:latin typeface="Baskerville Old Face" pitchFamily="18" charset="0"/>
              </a:rPr>
              <a:t>✅ Contact form with email integration.</a:t>
            </a:r>
            <a:endParaRPr lang="en-US" sz="2400" dirty="0">
              <a:latin typeface="Baskerville Old Face" pitchFamily="18" charset="0"/>
            </a:endParaRPr>
          </a:p>
        </p:txBody>
      </p:sp>
    </p:spTree>
    <p:extLst>
      <p:ext uri="{BB962C8B-B14F-4D97-AF65-F5344CB8AC3E}">
        <p14:creationId xmlns=""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447</TotalTime>
  <Words>442</Words>
  <Application>Microsoft Office PowerPoint</Application>
  <PresentationFormat>Custom</PresentationFormat>
  <Paragraphs>65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 STUDENT ’ s PORTFOLIO</vt:lpstr>
      <vt:lpstr>AGENDA</vt:lpstr>
      <vt:lpstr>PROBLEM STATEMENT</vt:lpstr>
      <vt:lpstr>PROJECT OVERVIEW</vt:lpstr>
      <vt:lpstr>WHO ARE THE END USERS?</vt:lpstr>
      <vt:lpstr>TOOLS AND TECHNIQUES</vt:lpstr>
      <vt:lpstr>Portfolio Design and Layout</vt:lpstr>
      <vt:lpstr>FEATURES AND FUNCTIONALITY</vt:lpstr>
      <vt:lpstr>RESULTS AND SCREENSHOTS</vt:lpstr>
      <vt:lpstr>GITHUB LINKS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36</cp:revision>
  <dcterms:created xsi:type="dcterms:W3CDTF">2024-03-29T15:07:22Z</dcterms:created>
  <dcterms:modified xsi:type="dcterms:W3CDTF">2025-09-12T15:35:10Z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