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Open Sans"/>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OpenSans-italic.fntdata"/><Relationship Id="rId10" Type="http://schemas.openxmlformats.org/officeDocument/2006/relationships/font" Target="fonts/OpenSans-bold.fntdata"/><Relationship Id="rId12" Type="http://schemas.openxmlformats.org/officeDocument/2006/relationships/font" Target="fonts/OpenSans-boldItalic.fntdata"/><Relationship Id="rId9"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68f83b5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68f83b5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d6d4cc2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d6d4cc2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6d4cc2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6d4cc2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6d4cc2e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6d4cc2e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5158200" y="1418450"/>
            <a:ext cx="3591300" cy="30726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“Animation” category is in the top most likely rented movie from the data among families . We should target Animation, Family and Comedy most to increase Rentals.</a:t>
            </a:r>
            <a:endParaRPr>
              <a:latin typeface="Open Sans"/>
              <a:ea typeface="Open Sans"/>
              <a:cs typeface="Open Sans"/>
              <a:sym typeface="Open Sans"/>
            </a:endParaRPr>
          </a:p>
          <a:p>
            <a:pPr indent="0" lvl="0" marL="0" rtl="0" algn="l">
              <a:spcBef>
                <a:spcPts val="1600"/>
              </a:spcBef>
              <a:spcAft>
                <a:spcPts val="1600"/>
              </a:spcAft>
              <a:buNone/>
            </a:pPr>
            <a:r>
              <a:t/>
            </a:r>
            <a:endParaRPr>
              <a:latin typeface="Open Sans"/>
              <a:ea typeface="Open Sans"/>
              <a:cs typeface="Open Sans"/>
              <a:sym typeface="Open Sans"/>
            </a:endParaRPr>
          </a:p>
        </p:txBody>
      </p:sp>
      <p:sp>
        <p:nvSpPr>
          <p:cNvPr id="55" name="Google Shape;55;p13"/>
          <p:cNvSpPr/>
          <p:nvPr/>
        </p:nvSpPr>
        <p:spPr>
          <a:xfrm>
            <a:off x="35430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&lt;visualization&gt;</a:t>
            </a:r>
            <a:endParaRPr/>
          </a:p>
        </p:txBody>
      </p:sp>
      <p:sp>
        <p:nvSpPr>
          <p:cNvPr id="56" name="Google Shape;56;p13"/>
          <p:cNvSpPr txBox="1"/>
          <p:nvPr>
            <p:ph type="title"/>
          </p:nvPr>
        </p:nvSpPr>
        <p:spPr>
          <a:xfrm>
            <a:off x="0" y="0"/>
            <a:ext cx="9144000" cy="795600"/>
          </a:xfrm>
          <a:prstGeom prst="rect">
            <a:avLst/>
          </a:prstGeom>
          <a:solidFill>
            <a:srgbClr val="073763"/>
          </a:solid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  What kind of movies are Family Friendly to Watch? </a:t>
            </a:r>
            <a:endParaRPr>
              <a:solidFill>
                <a:srgbClr val="FFFFFF"/>
              </a:solidFill>
              <a:latin typeface="Open Sans"/>
              <a:ea typeface="Open Sans"/>
              <a:cs typeface="Open Sans"/>
              <a:sym typeface="Open Sans"/>
            </a:endParaRPr>
          </a:p>
        </p:txBody>
      </p:sp>
      <p:pic>
        <p:nvPicPr>
          <p:cNvPr id="57" name="Google Shape;57;p13" title="Chart"/>
          <p:cNvPicPr preferRelativeResize="0"/>
          <p:nvPr/>
        </p:nvPicPr>
        <p:blipFill>
          <a:blip r:embed="rId3">
            <a:alphaModFix/>
          </a:blip>
          <a:stretch>
            <a:fillRect/>
          </a:stretch>
        </p:blipFill>
        <p:spPr>
          <a:xfrm>
            <a:off x="336625" y="1567669"/>
            <a:ext cx="4550700" cy="28138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5158200" y="1418450"/>
            <a:ext cx="3591300" cy="30726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Open Sans"/>
                <a:ea typeface="Open Sans"/>
                <a:cs typeface="Open Sans"/>
                <a:sym typeface="Open Sans"/>
              </a:rPr>
              <a:t>Shortest rental duration is three days. Longest rental duration is seven days. Each and every Genre contains Shortest rental duration and Longest Rental duration, But Median of Standard quartile for Classics and Comedy is different compared to rest of Genres.</a:t>
            </a:r>
            <a:endParaRPr>
              <a:latin typeface="Open Sans"/>
              <a:ea typeface="Open Sans"/>
              <a:cs typeface="Open Sans"/>
              <a:sym typeface="Open Sans"/>
            </a:endParaRPr>
          </a:p>
        </p:txBody>
      </p:sp>
      <p:sp>
        <p:nvSpPr>
          <p:cNvPr id="63" name="Google Shape;63;p14"/>
          <p:cNvSpPr/>
          <p:nvPr/>
        </p:nvSpPr>
        <p:spPr>
          <a:xfrm>
            <a:off x="35430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&lt;visualization&gt;</a:t>
            </a:r>
            <a:endParaRPr/>
          </a:p>
        </p:txBody>
      </p:sp>
      <p:sp>
        <p:nvSpPr>
          <p:cNvPr id="64" name="Google Shape;64;p14"/>
          <p:cNvSpPr txBox="1"/>
          <p:nvPr>
            <p:ph type="title"/>
          </p:nvPr>
        </p:nvSpPr>
        <p:spPr>
          <a:xfrm>
            <a:off x="0" y="0"/>
            <a:ext cx="9144000" cy="795600"/>
          </a:xfrm>
          <a:prstGeom prst="rect">
            <a:avLst/>
          </a:prstGeom>
          <a:solidFill>
            <a:srgbClr val="073763"/>
          </a:solid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  What is the shortest and longest rental duration?</a:t>
            </a:r>
            <a:endParaRPr>
              <a:solidFill>
                <a:srgbClr val="FFFFFF"/>
              </a:solidFill>
              <a:latin typeface="Open Sans"/>
              <a:ea typeface="Open Sans"/>
              <a:cs typeface="Open Sans"/>
              <a:sym typeface="Open Sans"/>
            </a:endParaRPr>
          </a:p>
        </p:txBody>
      </p:sp>
      <p:pic>
        <p:nvPicPr>
          <p:cNvPr id="65" name="Google Shape;65;p14" title="Chart"/>
          <p:cNvPicPr preferRelativeResize="0"/>
          <p:nvPr/>
        </p:nvPicPr>
        <p:blipFill>
          <a:blip r:embed="rId3">
            <a:alphaModFix/>
          </a:blip>
          <a:stretch>
            <a:fillRect/>
          </a:stretch>
        </p:blipFill>
        <p:spPr>
          <a:xfrm>
            <a:off x="412825" y="1517650"/>
            <a:ext cx="4508325" cy="2787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5158200" y="1418450"/>
            <a:ext cx="3591300" cy="30726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Open Sans"/>
                <a:ea typeface="Open Sans"/>
                <a:cs typeface="Open Sans"/>
                <a:sym typeface="Open Sans"/>
              </a:rPr>
              <a:t>The second Quartile </a:t>
            </a:r>
            <a:endParaRPr>
              <a:latin typeface="Open Sans"/>
              <a:ea typeface="Open Sans"/>
              <a:cs typeface="Open Sans"/>
              <a:sym typeface="Open Sans"/>
            </a:endParaRPr>
          </a:p>
        </p:txBody>
      </p:sp>
      <p:sp>
        <p:nvSpPr>
          <p:cNvPr id="71" name="Google Shape;71;p15"/>
          <p:cNvSpPr/>
          <p:nvPr/>
        </p:nvSpPr>
        <p:spPr>
          <a:xfrm>
            <a:off x="35430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&lt;visualization&gt;</a:t>
            </a:r>
            <a:endParaRPr/>
          </a:p>
        </p:txBody>
      </p:sp>
      <p:sp>
        <p:nvSpPr>
          <p:cNvPr id="72" name="Google Shape;72;p15"/>
          <p:cNvSpPr txBox="1"/>
          <p:nvPr>
            <p:ph type="title"/>
          </p:nvPr>
        </p:nvSpPr>
        <p:spPr>
          <a:xfrm>
            <a:off x="0" y="0"/>
            <a:ext cx="9144000" cy="795600"/>
          </a:xfrm>
          <a:prstGeom prst="rect">
            <a:avLst/>
          </a:prstGeom>
          <a:solidFill>
            <a:srgbClr val="073763"/>
          </a:solid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  Which Quartile based on the rental duration for movies across family category has highest count</a:t>
            </a:r>
            <a:endParaRPr>
              <a:solidFill>
                <a:srgbClr val="FFFFFF"/>
              </a:solidFill>
              <a:latin typeface="Open Sans"/>
              <a:ea typeface="Open Sans"/>
              <a:cs typeface="Open Sans"/>
              <a:sym typeface="Open Sans"/>
            </a:endParaRPr>
          </a:p>
        </p:txBody>
      </p:sp>
      <p:pic>
        <p:nvPicPr>
          <p:cNvPr id="73" name="Google Shape;73;p15" title="Chart"/>
          <p:cNvPicPr preferRelativeResize="0"/>
          <p:nvPr/>
        </p:nvPicPr>
        <p:blipFill>
          <a:blip r:embed="rId3">
            <a:alphaModFix/>
          </a:blip>
          <a:stretch>
            <a:fillRect/>
          </a:stretch>
        </p:blipFill>
        <p:spPr>
          <a:xfrm>
            <a:off x="324600" y="1418455"/>
            <a:ext cx="4550700" cy="28138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5158200" y="1418450"/>
            <a:ext cx="3591300" cy="30726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Open Sans"/>
                <a:ea typeface="Open Sans"/>
                <a:cs typeface="Open Sans"/>
                <a:sym typeface="Open Sans"/>
              </a:rPr>
              <a:t>Store 2 rented more movies than Store 1 by a margin of 0.6% under the 2005-06 financial year</a:t>
            </a:r>
            <a:endParaRPr>
              <a:latin typeface="Open Sans"/>
              <a:ea typeface="Open Sans"/>
              <a:cs typeface="Open Sans"/>
              <a:sym typeface="Open Sans"/>
            </a:endParaRPr>
          </a:p>
        </p:txBody>
      </p:sp>
      <p:sp>
        <p:nvSpPr>
          <p:cNvPr id="79" name="Google Shape;79;p16"/>
          <p:cNvSpPr/>
          <p:nvPr/>
        </p:nvSpPr>
        <p:spPr>
          <a:xfrm>
            <a:off x="35430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&lt;visualization&gt;</a:t>
            </a:r>
            <a:endParaRPr/>
          </a:p>
        </p:txBody>
      </p:sp>
      <p:sp>
        <p:nvSpPr>
          <p:cNvPr id="80" name="Google Shape;80;p16"/>
          <p:cNvSpPr txBox="1"/>
          <p:nvPr>
            <p:ph type="title"/>
          </p:nvPr>
        </p:nvSpPr>
        <p:spPr>
          <a:xfrm>
            <a:off x="0" y="0"/>
            <a:ext cx="9144000" cy="795600"/>
          </a:xfrm>
          <a:prstGeom prst="rect">
            <a:avLst/>
          </a:prstGeom>
          <a:solidFill>
            <a:srgbClr val="073763"/>
          </a:solid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Which Stores among 1 and 2 rented more movies and What Margin  </a:t>
            </a:r>
            <a:endParaRPr>
              <a:solidFill>
                <a:srgbClr val="FFFFFF"/>
              </a:solidFill>
              <a:latin typeface="Open Sans"/>
              <a:ea typeface="Open Sans"/>
              <a:cs typeface="Open Sans"/>
              <a:sym typeface="Open Sans"/>
            </a:endParaRPr>
          </a:p>
        </p:txBody>
      </p:sp>
      <p:pic>
        <p:nvPicPr>
          <p:cNvPr id="81" name="Google Shape;81;p16" title="Chart"/>
          <p:cNvPicPr preferRelativeResize="0"/>
          <p:nvPr/>
        </p:nvPicPr>
        <p:blipFill>
          <a:blip r:embed="rId3">
            <a:alphaModFix/>
          </a:blip>
          <a:stretch>
            <a:fillRect/>
          </a:stretch>
        </p:blipFill>
        <p:spPr>
          <a:xfrm>
            <a:off x="336626" y="1510925"/>
            <a:ext cx="4642449" cy="287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