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latin typeface="Times New Roman" panose="02020603050405020304" pitchFamily="18" charset="0"/>
                <a:cs typeface="Times New Roman" panose="02020603050405020304" pitchFamily="18" charset="0"/>
              </a:rPr>
              <a:t>Problem Statement</a:t>
            </a:r>
            <a:r>
              <a:rPr lang="en-US" sz="3600" b="1" dirty="0">
                <a:latin typeface="Times New Roman" panose="02020603050405020304" pitchFamily="18" charset="0"/>
                <a:cs typeface="Times New Roman" panose="02020603050405020304" pitchFamily="18" charset="0"/>
              </a:rPr>
              <a:t>:</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82952"/>
            <a:ext cx="8229600" cy="452596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Modern classrooms often lack intelligent, real-time support tools that cater to individual student needs without interrupting the teaching flow. Students may hesitate to ask questions or struggle to understand complex visuals during lectures. To address this, the proposed solution is a multimodal AI-powered classroom assistant that enables students to interact using text, voice, or visual inputs. By integrating OCR, speech recognition, and large language models like </a:t>
            </a:r>
            <a:r>
              <a:rPr lang="en-US" sz="2400" dirty="0" err="1">
                <a:latin typeface="Times New Roman" panose="02020603050405020304" pitchFamily="18" charset="0"/>
                <a:cs typeface="Times New Roman" panose="02020603050405020304" pitchFamily="18" charset="0"/>
              </a:rPr>
              <a:t>LLaVA</a:t>
            </a:r>
            <a:r>
              <a:rPr lang="en-US" sz="2400" dirty="0">
                <a:latin typeface="Times New Roman" panose="02020603050405020304" pitchFamily="18" charset="0"/>
                <a:cs typeface="Times New Roman" panose="02020603050405020304" pitchFamily="18" charset="0"/>
              </a:rPr>
              <a:t>, the assistant can provide instant, personalized explanations for diagrams, slides, or spoken questions. This enhances student engagement, fosters independent learning, and bridges the gap between instructional delivery and real-time understanding.</a:t>
            </a:r>
          </a:p>
          <a:p>
            <a:pPr marL="0" indent="0" algn="just">
              <a:buNone/>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latin typeface="Times New Roman" panose="02020603050405020304" pitchFamily="18" charset="0"/>
                <a:cs typeface="Times New Roman" panose="02020603050405020304" pitchFamily="18" charset="0"/>
              </a:rPr>
              <a:t>Unique Idea Brief (Solution)</a:t>
            </a:r>
            <a:r>
              <a:rPr lang="en-US" sz="3600" b="1" dirty="0">
                <a:latin typeface="Times New Roman" panose="02020603050405020304" pitchFamily="18" charset="0"/>
                <a:cs typeface="Times New Roman" panose="02020603050405020304" pitchFamily="18" charset="0"/>
              </a:rPr>
              <a:t>:</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lnSpc>
                <a:spcPct val="150000"/>
              </a:lnSpc>
              <a:buFont typeface="Arial" panose="020B0604020202020204" pitchFamily="34" charset="0"/>
              <a:buChar char="•"/>
            </a:pPr>
            <a:r>
              <a:rPr sz="2400" dirty="0">
                <a:latin typeface="Times New Roman" panose="02020603050405020304" pitchFamily="18" charset="0"/>
                <a:cs typeface="Times New Roman" panose="02020603050405020304" pitchFamily="18" charset="0"/>
              </a:rPr>
              <a:t>We propose an AI Classroom Assistant that enables students to:</a:t>
            </a:r>
          </a:p>
          <a:p>
            <a:pPr algn="just">
              <a:lnSpc>
                <a:spcPct val="150000"/>
              </a:lnSpc>
              <a:buFont typeface="Arial" panose="020B0604020202020204" pitchFamily="34" charset="0"/>
              <a:buChar char="•"/>
            </a:pPr>
            <a:r>
              <a:rPr sz="2400" dirty="0">
                <a:latin typeface="Times New Roman" panose="02020603050405020304" pitchFamily="18" charset="0"/>
                <a:cs typeface="Times New Roman" panose="02020603050405020304" pitchFamily="18" charset="0"/>
              </a:rPr>
              <a:t>Instantly snip any screen content (e.g., slides/diagrams)</a:t>
            </a:r>
          </a:p>
          <a:p>
            <a:pPr algn="just">
              <a:lnSpc>
                <a:spcPct val="150000"/>
              </a:lnSpc>
              <a:buFont typeface="Arial" panose="020B0604020202020204" pitchFamily="34" charset="0"/>
              <a:buChar char="•"/>
            </a:pPr>
            <a:r>
              <a:rPr sz="2400" dirty="0">
                <a:latin typeface="Times New Roman" panose="02020603050405020304" pitchFamily="18" charset="0"/>
                <a:cs typeface="Times New Roman" panose="02020603050405020304" pitchFamily="18" charset="0"/>
              </a:rPr>
              <a:t>Get real-time AI-powered explanations</a:t>
            </a:r>
          </a:p>
          <a:p>
            <a:pPr algn="just">
              <a:lnSpc>
                <a:spcPct val="150000"/>
              </a:lnSpc>
              <a:buFont typeface="Arial" panose="020B0604020202020204" pitchFamily="34" charset="0"/>
              <a:buChar char="•"/>
            </a:pPr>
            <a:r>
              <a:rPr sz="2400" dirty="0">
                <a:latin typeface="Times New Roman" panose="02020603050405020304" pitchFamily="18" charset="0"/>
                <a:cs typeface="Times New Roman" panose="02020603050405020304" pitchFamily="18" charset="0"/>
              </a:rPr>
              <a:t>Use voice input to ask questions</a:t>
            </a:r>
          </a:p>
          <a:p>
            <a:pPr algn="just">
              <a:lnSpc>
                <a:spcPct val="150000"/>
              </a:lnSpc>
              <a:buFont typeface="Arial" panose="020B0604020202020204" pitchFamily="34" charset="0"/>
              <a:buChar char="•"/>
            </a:pPr>
            <a:r>
              <a:rPr sz="2400" dirty="0">
                <a:latin typeface="Times New Roman" panose="02020603050405020304" pitchFamily="18" charset="0"/>
                <a:cs typeface="Times New Roman" panose="02020603050405020304" pitchFamily="18" charset="0"/>
              </a:rPr>
              <a:t>Receive text and speech output</a:t>
            </a:r>
          </a:p>
          <a:p>
            <a:pPr algn="just">
              <a:lnSpc>
                <a:spcPct val="150000"/>
              </a:lnSpc>
              <a:buFont typeface="Arial" panose="020B0604020202020204" pitchFamily="34" charset="0"/>
              <a:buChar char="•"/>
            </a:pPr>
            <a:r>
              <a:rPr sz="2400" dirty="0">
                <a:latin typeface="Times New Roman" panose="02020603050405020304" pitchFamily="18" charset="0"/>
                <a:cs typeface="Times New Roman" panose="02020603050405020304" pitchFamily="18" charset="0"/>
              </a:rPr>
              <a:t>The assistant uses OCR, speech recognition, and AI LLMs (via </a:t>
            </a:r>
            <a:r>
              <a:rPr sz="2400" dirty="0" err="1">
                <a:latin typeface="Times New Roman" panose="02020603050405020304" pitchFamily="18" charset="0"/>
                <a:cs typeface="Times New Roman" panose="02020603050405020304" pitchFamily="18" charset="0"/>
              </a:rPr>
              <a:t>Ollama</a:t>
            </a:r>
            <a:r>
              <a:rPr sz="2400" dirty="0">
                <a:latin typeface="Times New Roman" panose="02020603050405020304" pitchFamily="18" charset="0"/>
                <a:cs typeface="Times New Roman" panose="02020603050405020304" pitchFamily="18" charset="0"/>
              </a:rPr>
              <a:t> &amp; </a:t>
            </a:r>
            <a:r>
              <a:rPr sz="2400" dirty="0" err="1">
                <a:latin typeface="Times New Roman" panose="02020603050405020304" pitchFamily="18" charset="0"/>
                <a:cs typeface="Times New Roman" panose="02020603050405020304" pitchFamily="18" charset="0"/>
              </a:rPr>
              <a:t>LLaVA</a:t>
            </a:r>
            <a:r>
              <a:rPr sz="2400" dirty="0">
                <a:latin typeface="Times New Roman" panose="02020603050405020304" pitchFamily="18" charset="0"/>
                <a:cs typeface="Times New Roman" panose="02020603050405020304" pitchFamily="18" charset="0"/>
              </a:rPr>
              <a:t>) to provide simplified, interactive responses that help students understand content independently.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latin typeface="Times New Roman" panose="02020603050405020304" pitchFamily="18" charset="0"/>
                <a:cs typeface="Times New Roman" panose="02020603050405020304" pitchFamily="18" charset="0"/>
              </a:rPr>
              <a:t>Features Offered</a:t>
            </a:r>
            <a:r>
              <a:rPr lang="en-US" sz="3600" b="1" dirty="0">
                <a:latin typeface="Times New Roman" panose="02020603050405020304" pitchFamily="18" charset="0"/>
                <a:cs typeface="Times New Roman" panose="02020603050405020304" pitchFamily="18" charset="0"/>
              </a:rPr>
              <a:t>:</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sz="2400" b="1" dirty="0">
                <a:latin typeface="Times New Roman" panose="02020603050405020304" pitchFamily="18" charset="0"/>
                <a:cs typeface="Times New Roman" panose="02020603050405020304" pitchFamily="18" charset="0"/>
              </a:rPr>
              <a:t>Snip Image: </a:t>
            </a:r>
            <a:r>
              <a:rPr sz="2400" dirty="0">
                <a:latin typeface="Times New Roman" panose="02020603050405020304" pitchFamily="18" charset="0"/>
                <a:cs typeface="Times New Roman" panose="02020603050405020304" pitchFamily="18" charset="0"/>
              </a:rPr>
              <a:t>Select any portion of the screen to extract text and diagram using OCR</a:t>
            </a:r>
          </a:p>
          <a:p>
            <a:r>
              <a:rPr sz="2400" b="1" dirty="0">
                <a:latin typeface="Times New Roman" panose="02020603050405020304" pitchFamily="18" charset="0"/>
                <a:cs typeface="Times New Roman" panose="02020603050405020304" pitchFamily="18" charset="0"/>
              </a:rPr>
              <a:t>Ask AI: </a:t>
            </a:r>
            <a:r>
              <a:rPr sz="2400" dirty="0">
                <a:latin typeface="Times New Roman" panose="02020603050405020304" pitchFamily="18" charset="0"/>
                <a:cs typeface="Times New Roman" panose="02020603050405020304" pitchFamily="18" charset="0"/>
              </a:rPr>
              <a:t>Send queries or extracted content to the </a:t>
            </a:r>
            <a:r>
              <a:rPr sz="2400" dirty="0" err="1">
                <a:latin typeface="Times New Roman" panose="02020603050405020304" pitchFamily="18" charset="0"/>
                <a:cs typeface="Times New Roman" panose="02020603050405020304" pitchFamily="18" charset="0"/>
              </a:rPr>
              <a:t>LLaVA</a:t>
            </a:r>
            <a:r>
              <a:rPr sz="2400" dirty="0">
                <a:latin typeface="Times New Roman" panose="02020603050405020304" pitchFamily="18" charset="0"/>
                <a:cs typeface="Times New Roman" panose="02020603050405020304" pitchFamily="18" charset="0"/>
              </a:rPr>
              <a:t> model for explanations</a:t>
            </a:r>
          </a:p>
          <a:p>
            <a:r>
              <a:rPr sz="2400" b="1" dirty="0">
                <a:latin typeface="Times New Roman" panose="02020603050405020304" pitchFamily="18" charset="0"/>
                <a:cs typeface="Times New Roman" panose="02020603050405020304" pitchFamily="18" charset="0"/>
              </a:rPr>
              <a:t>Spea</a:t>
            </a:r>
            <a:r>
              <a:rPr lang="en-US" sz="2400" b="1" dirty="0">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Voice input for students to ask questions hands-free</a:t>
            </a:r>
          </a:p>
          <a:p>
            <a:r>
              <a:rPr sz="2400" b="1" dirty="0">
                <a:latin typeface="Times New Roman" panose="02020603050405020304" pitchFamily="18" charset="0"/>
                <a:cs typeface="Times New Roman" panose="02020603050405020304" pitchFamily="18" charset="0"/>
              </a:rPr>
              <a:t>Read Out:</a:t>
            </a:r>
            <a:r>
              <a:rPr sz="2400" dirty="0">
                <a:latin typeface="Times New Roman" panose="02020603050405020304" pitchFamily="18" charset="0"/>
                <a:cs typeface="Times New Roman" panose="02020603050405020304" pitchFamily="18" charset="0"/>
              </a:rPr>
              <a:t> Assistant speaks out the response using TTS</a:t>
            </a:r>
          </a:p>
          <a:p>
            <a:r>
              <a:rPr sz="2400" b="1" dirty="0">
                <a:latin typeface="Times New Roman" panose="02020603050405020304" pitchFamily="18" charset="0"/>
                <a:cs typeface="Times New Roman" panose="02020603050405020304" pitchFamily="18" charset="0"/>
              </a:rPr>
              <a:t>Clear: </a:t>
            </a:r>
            <a:r>
              <a:rPr sz="2400" dirty="0">
                <a:latin typeface="Times New Roman" panose="02020603050405020304" pitchFamily="18" charset="0"/>
                <a:cs typeface="Times New Roman" panose="02020603050405020304" pitchFamily="18" charset="0"/>
              </a:rPr>
              <a:t>Reset input/output easily for new interactions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latin typeface="Times New Roman" panose="02020603050405020304" pitchFamily="18" charset="0"/>
                <a:cs typeface="Times New Roman" panose="02020603050405020304" pitchFamily="18" charset="0"/>
              </a:rPr>
              <a:t>Process Flow</a:t>
            </a:r>
            <a:r>
              <a:rPr lang="en-US" sz="3600" b="1" dirty="0">
                <a:latin typeface="Times New Roman" panose="02020603050405020304" pitchFamily="18" charset="0"/>
                <a:cs typeface="Times New Roman" panose="02020603050405020304" pitchFamily="18" charset="0"/>
              </a:rPr>
              <a:t>:</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marL="0" indent="0">
              <a:lnSpc>
                <a:spcPct val="170000"/>
              </a:lnSpc>
              <a:buNone/>
            </a:pPr>
            <a:r>
              <a:rPr dirty="0"/>
              <a:t>1. </a:t>
            </a:r>
            <a:r>
              <a:rPr sz="3400" b="1" dirty="0">
                <a:latin typeface="Times New Roman" panose="02020603050405020304" pitchFamily="18" charset="0"/>
                <a:cs typeface="Times New Roman" panose="02020603050405020304" pitchFamily="18" charset="0"/>
              </a:rPr>
              <a:t>Input:</a:t>
            </a:r>
          </a:p>
          <a:p>
            <a:pPr>
              <a:buFont typeface="Arial" panose="020B0604020202020204" pitchFamily="34" charset="0"/>
              <a:buChar char="•"/>
            </a:pPr>
            <a:r>
              <a:rPr sz="3400" dirty="0">
                <a:latin typeface="Times New Roman" panose="02020603050405020304" pitchFamily="18" charset="0"/>
                <a:cs typeface="Times New Roman" panose="02020603050405020304" pitchFamily="18" charset="0"/>
              </a:rPr>
              <a:t>    Via Snip Tool (image)</a:t>
            </a:r>
          </a:p>
          <a:p>
            <a:pPr>
              <a:buFont typeface="Arial" panose="020B0604020202020204" pitchFamily="34" charset="0"/>
              <a:buChar char="•"/>
            </a:pPr>
            <a:r>
              <a:rPr sz="3400" dirty="0">
                <a:latin typeface="Times New Roman" panose="02020603050405020304" pitchFamily="18" charset="0"/>
                <a:cs typeface="Times New Roman" panose="02020603050405020304" pitchFamily="18" charset="0"/>
              </a:rPr>
              <a:t>    Via Voice (speech)</a:t>
            </a:r>
          </a:p>
          <a:p>
            <a:pPr>
              <a:buFont typeface="Arial" panose="020B0604020202020204" pitchFamily="34" charset="0"/>
              <a:buChar char="•"/>
            </a:pPr>
            <a:r>
              <a:rPr sz="3400"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 </a:t>
            </a:r>
            <a:r>
              <a:rPr sz="3400" dirty="0">
                <a:latin typeface="Times New Roman" panose="02020603050405020304" pitchFamily="18" charset="0"/>
                <a:cs typeface="Times New Roman" panose="02020603050405020304" pitchFamily="18" charset="0"/>
              </a:rPr>
              <a:t>Via Text (keyboard)</a:t>
            </a:r>
          </a:p>
          <a:p>
            <a:pPr marL="0" indent="0">
              <a:buNone/>
            </a:pPr>
            <a:endParaRPr sz="3400" dirty="0">
              <a:latin typeface="Times New Roman" panose="02020603050405020304" pitchFamily="18" charset="0"/>
              <a:cs typeface="Times New Roman" panose="02020603050405020304" pitchFamily="18" charset="0"/>
            </a:endParaRPr>
          </a:p>
          <a:p>
            <a:pPr marL="0" indent="0">
              <a:buNone/>
            </a:pPr>
            <a:r>
              <a:rPr sz="3400" dirty="0">
                <a:latin typeface="Times New Roman" panose="02020603050405020304" pitchFamily="18" charset="0"/>
                <a:cs typeface="Times New Roman" panose="02020603050405020304" pitchFamily="18" charset="0"/>
              </a:rPr>
              <a:t>2. </a:t>
            </a:r>
            <a:r>
              <a:rPr sz="3400" b="1" dirty="0">
                <a:latin typeface="Times New Roman" panose="02020603050405020304" pitchFamily="18" charset="0"/>
                <a:cs typeface="Times New Roman" panose="02020603050405020304" pitchFamily="18" charset="0"/>
              </a:rPr>
              <a:t>Processing:</a:t>
            </a:r>
          </a:p>
          <a:p>
            <a:pPr>
              <a:buFont typeface="Arial" panose="020B0604020202020204" pitchFamily="34" charset="0"/>
              <a:buChar char="•"/>
            </a:pPr>
            <a:r>
              <a:rPr sz="3400"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 </a:t>
            </a:r>
            <a:r>
              <a:rPr sz="3400" dirty="0">
                <a:latin typeface="Times New Roman" panose="02020603050405020304" pitchFamily="18" charset="0"/>
                <a:cs typeface="Times New Roman" panose="02020603050405020304" pitchFamily="18" charset="0"/>
              </a:rPr>
              <a:t>Image → OCR</a:t>
            </a:r>
          </a:p>
          <a:p>
            <a:pPr>
              <a:buFont typeface="Arial" panose="020B0604020202020204" pitchFamily="34" charset="0"/>
              <a:buChar char="•"/>
            </a:pPr>
            <a:r>
              <a:rPr sz="3400"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 </a:t>
            </a:r>
            <a:r>
              <a:rPr sz="3400" dirty="0">
                <a:latin typeface="Times New Roman" panose="02020603050405020304" pitchFamily="18" charset="0"/>
                <a:cs typeface="Times New Roman" panose="02020603050405020304" pitchFamily="18" charset="0"/>
              </a:rPr>
              <a:t>Speech → Text</a:t>
            </a:r>
          </a:p>
          <a:p>
            <a:pPr>
              <a:buFont typeface="Arial" panose="020B0604020202020204" pitchFamily="34" charset="0"/>
              <a:buChar char="•"/>
            </a:pPr>
            <a:r>
              <a:rPr sz="3400"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 </a:t>
            </a:r>
            <a:r>
              <a:rPr sz="3400" dirty="0">
                <a:latin typeface="Times New Roman" panose="02020603050405020304" pitchFamily="18" charset="0"/>
                <a:cs typeface="Times New Roman" panose="02020603050405020304" pitchFamily="18" charset="0"/>
              </a:rPr>
              <a:t>Text/Image + Prompt → Sent to </a:t>
            </a:r>
            <a:r>
              <a:rPr sz="3400" dirty="0" err="1">
                <a:latin typeface="Times New Roman" panose="02020603050405020304" pitchFamily="18" charset="0"/>
                <a:cs typeface="Times New Roman" panose="02020603050405020304" pitchFamily="18" charset="0"/>
              </a:rPr>
              <a:t>LLaVA</a:t>
            </a:r>
            <a:r>
              <a:rPr sz="3400" dirty="0">
                <a:latin typeface="Times New Roman" panose="02020603050405020304" pitchFamily="18" charset="0"/>
                <a:cs typeface="Times New Roman" panose="02020603050405020304" pitchFamily="18" charset="0"/>
              </a:rPr>
              <a:t> (via </a:t>
            </a:r>
            <a:r>
              <a:rPr sz="3400" dirty="0" err="1">
                <a:latin typeface="Times New Roman" panose="02020603050405020304" pitchFamily="18" charset="0"/>
                <a:cs typeface="Times New Roman" panose="02020603050405020304" pitchFamily="18" charset="0"/>
              </a:rPr>
              <a:t>Ollama</a:t>
            </a:r>
            <a:r>
              <a:rPr sz="3400" dirty="0">
                <a:latin typeface="Times New Roman" panose="02020603050405020304" pitchFamily="18" charset="0"/>
                <a:cs typeface="Times New Roman" panose="02020603050405020304" pitchFamily="18" charset="0"/>
              </a:rPr>
              <a:t> API)</a:t>
            </a:r>
          </a:p>
          <a:p>
            <a:pPr>
              <a:buFont typeface="Arial" panose="020B0604020202020204" pitchFamily="34" charset="0"/>
              <a:buChar char="•"/>
            </a:pPr>
            <a:endParaRPr sz="3400" dirty="0">
              <a:latin typeface="Times New Roman" panose="02020603050405020304" pitchFamily="18" charset="0"/>
              <a:cs typeface="Times New Roman" panose="02020603050405020304" pitchFamily="18" charset="0"/>
            </a:endParaRPr>
          </a:p>
          <a:p>
            <a:pPr marL="0" indent="0">
              <a:buNone/>
            </a:pPr>
            <a:r>
              <a:rPr sz="3400" dirty="0">
                <a:latin typeface="Times New Roman" panose="02020603050405020304" pitchFamily="18" charset="0"/>
                <a:cs typeface="Times New Roman" panose="02020603050405020304" pitchFamily="18" charset="0"/>
              </a:rPr>
              <a:t>3. </a:t>
            </a:r>
            <a:r>
              <a:rPr sz="3400" b="1" dirty="0">
                <a:latin typeface="Times New Roman" panose="02020603050405020304" pitchFamily="18" charset="0"/>
                <a:cs typeface="Times New Roman" panose="02020603050405020304" pitchFamily="18" charset="0"/>
              </a:rPr>
              <a:t>Output:</a:t>
            </a:r>
          </a:p>
          <a:p>
            <a:pPr>
              <a:buFont typeface="Arial" panose="020B0604020202020204" pitchFamily="34" charset="0"/>
              <a:buChar char="•"/>
            </a:pPr>
            <a:r>
              <a:rPr sz="3400"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 </a:t>
            </a:r>
            <a:r>
              <a:rPr sz="3400" dirty="0">
                <a:latin typeface="Times New Roman" panose="02020603050405020304" pitchFamily="18" charset="0"/>
                <a:cs typeface="Times New Roman" panose="02020603050405020304" pitchFamily="18" charset="0"/>
              </a:rPr>
              <a:t>AI-generated response shown in the GUI</a:t>
            </a:r>
          </a:p>
          <a:p>
            <a:pPr>
              <a:buFont typeface="Arial" panose="020B0604020202020204" pitchFamily="34" charset="0"/>
              <a:buChar char="•"/>
            </a:pPr>
            <a:r>
              <a:rPr sz="3400"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 </a:t>
            </a:r>
            <a:r>
              <a:rPr sz="3400" dirty="0">
                <a:latin typeface="Times New Roman" panose="02020603050405020304" pitchFamily="18" charset="0"/>
                <a:cs typeface="Times New Roman" panose="02020603050405020304" pitchFamily="18" charset="0"/>
              </a:rPr>
              <a:t>Optionally read aloud using pyttsx3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249816"/>
            <a:ext cx="8229600" cy="1143000"/>
          </a:xfrm>
        </p:spPr>
        <p:txBody>
          <a:bodyPr>
            <a:normAutofit/>
          </a:bodyPr>
          <a:lstStyle/>
          <a:p>
            <a:pPr algn="l"/>
            <a:r>
              <a:rPr sz="3600" b="1" dirty="0">
                <a:latin typeface="Times New Roman" panose="02020603050405020304" pitchFamily="18" charset="0"/>
                <a:cs typeface="Times New Roman" panose="02020603050405020304" pitchFamily="18" charset="0"/>
              </a:rPr>
              <a:t>Architecture Diagram</a:t>
            </a:r>
            <a:r>
              <a:rPr lang="en-US" sz="3600" b="1" dirty="0">
                <a:latin typeface="Times New Roman" panose="02020603050405020304" pitchFamily="18" charset="0"/>
                <a:cs typeface="Times New Roman" panose="02020603050405020304" pitchFamily="18" charset="0"/>
              </a:rPr>
              <a:t>:</a:t>
            </a:r>
            <a:endParaRPr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15988E6-17A7-6479-F06D-C205ADCAC7A6}"/>
              </a:ext>
            </a:extLst>
          </p:cNvPr>
          <p:cNvSpPr txBox="1"/>
          <p:nvPr/>
        </p:nvSpPr>
        <p:spPr>
          <a:xfrm>
            <a:off x="3494315" y="790004"/>
            <a:ext cx="2373086" cy="677108"/>
          </a:xfrm>
          <a:prstGeom prst="rect">
            <a:avLst/>
          </a:prstGeom>
          <a:noFill/>
        </p:spPr>
        <p:txBody>
          <a:bodyPr wrap="square" rtlCol="0">
            <a:spAutoFit/>
          </a:bodyPr>
          <a:lstStyle/>
          <a:p>
            <a:pPr algn="ctr"/>
            <a:r>
              <a:rPr lang="en-US" sz="2000" b="1" dirty="0"/>
              <a:t>User Input</a:t>
            </a:r>
          </a:p>
          <a:p>
            <a:pPr algn="ctr"/>
            <a:endParaRPr lang="en-US" dirty="0"/>
          </a:p>
        </p:txBody>
      </p:sp>
      <p:sp>
        <p:nvSpPr>
          <p:cNvPr id="5" name="TextBox 4">
            <a:extLst>
              <a:ext uri="{FF2B5EF4-FFF2-40B4-BE49-F238E27FC236}">
                <a16:creationId xmlns:a16="http://schemas.microsoft.com/office/drawing/2014/main" id="{4865C505-E990-01B7-C9C8-1FB5F5912FBD}"/>
              </a:ext>
            </a:extLst>
          </p:cNvPr>
          <p:cNvSpPr txBox="1"/>
          <p:nvPr/>
        </p:nvSpPr>
        <p:spPr>
          <a:xfrm>
            <a:off x="3858990" y="2049381"/>
            <a:ext cx="1741714" cy="400110"/>
          </a:xfrm>
          <a:prstGeom prst="rect">
            <a:avLst/>
          </a:prstGeom>
          <a:noFill/>
        </p:spPr>
        <p:txBody>
          <a:bodyPr wrap="square" rtlCol="0">
            <a:spAutoFit/>
          </a:bodyPr>
          <a:lstStyle/>
          <a:p>
            <a:pPr algn="ctr"/>
            <a:r>
              <a:rPr lang="en-US" sz="2000" b="1" dirty="0" err="1"/>
              <a:t>Tkinter</a:t>
            </a:r>
            <a:r>
              <a:rPr lang="en-US" sz="2000" b="1" dirty="0"/>
              <a:t> GUI</a:t>
            </a:r>
          </a:p>
        </p:txBody>
      </p:sp>
      <p:sp>
        <p:nvSpPr>
          <p:cNvPr id="6" name="TextBox 5">
            <a:extLst>
              <a:ext uri="{FF2B5EF4-FFF2-40B4-BE49-F238E27FC236}">
                <a16:creationId xmlns:a16="http://schemas.microsoft.com/office/drawing/2014/main" id="{B5E7B16F-4BA4-3AF2-2F37-6346DB3570D2}"/>
              </a:ext>
            </a:extLst>
          </p:cNvPr>
          <p:cNvSpPr txBox="1"/>
          <p:nvPr/>
        </p:nvSpPr>
        <p:spPr>
          <a:xfrm>
            <a:off x="1175657" y="3068329"/>
            <a:ext cx="2558142" cy="400110"/>
          </a:xfrm>
          <a:prstGeom prst="rect">
            <a:avLst/>
          </a:prstGeom>
          <a:noFill/>
        </p:spPr>
        <p:txBody>
          <a:bodyPr wrap="square" rtlCol="0">
            <a:spAutoFit/>
          </a:bodyPr>
          <a:lstStyle/>
          <a:p>
            <a:pPr algn="ctr"/>
            <a:r>
              <a:rPr lang="en-US" sz="2000" b="1" dirty="0"/>
              <a:t>Snip tool + OCR</a:t>
            </a:r>
          </a:p>
        </p:txBody>
      </p:sp>
      <p:sp>
        <p:nvSpPr>
          <p:cNvPr id="7" name="TextBox 6">
            <a:extLst>
              <a:ext uri="{FF2B5EF4-FFF2-40B4-BE49-F238E27FC236}">
                <a16:creationId xmlns:a16="http://schemas.microsoft.com/office/drawing/2014/main" id="{4C661B37-38A7-B3B1-F6CD-10F8A81B7E4C}"/>
              </a:ext>
            </a:extLst>
          </p:cNvPr>
          <p:cNvSpPr txBox="1"/>
          <p:nvPr/>
        </p:nvSpPr>
        <p:spPr>
          <a:xfrm>
            <a:off x="6063344" y="3151298"/>
            <a:ext cx="2558142" cy="400110"/>
          </a:xfrm>
          <a:prstGeom prst="rect">
            <a:avLst/>
          </a:prstGeom>
          <a:noFill/>
        </p:spPr>
        <p:txBody>
          <a:bodyPr wrap="square" rtlCol="0">
            <a:spAutoFit/>
          </a:bodyPr>
          <a:lstStyle/>
          <a:p>
            <a:pPr algn="ctr"/>
            <a:r>
              <a:rPr lang="en-US" sz="2000" b="1" dirty="0"/>
              <a:t>Speech Input</a:t>
            </a:r>
          </a:p>
        </p:txBody>
      </p:sp>
      <p:sp>
        <p:nvSpPr>
          <p:cNvPr id="8" name="TextBox 7">
            <a:extLst>
              <a:ext uri="{FF2B5EF4-FFF2-40B4-BE49-F238E27FC236}">
                <a16:creationId xmlns:a16="http://schemas.microsoft.com/office/drawing/2014/main" id="{237599D6-C277-7C6F-2D60-EE98C3F3B995}"/>
              </a:ext>
            </a:extLst>
          </p:cNvPr>
          <p:cNvSpPr txBox="1"/>
          <p:nvPr/>
        </p:nvSpPr>
        <p:spPr>
          <a:xfrm>
            <a:off x="1371600" y="4046404"/>
            <a:ext cx="3037114" cy="400110"/>
          </a:xfrm>
          <a:prstGeom prst="rect">
            <a:avLst/>
          </a:prstGeom>
          <a:noFill/>
        </p:spPr>
        <p:txBody>
          <a:bodyPr wrap="square" rtlCol="0">
            <a:spAutoFit/>
          </a:bodyPr>
          <a:lstStyle/>
          <a:p>
            <a:r>
              <a:rPr lang="en-US" sz="2000" b="1" dirty="0"/>
              <a:t>Image or Text + Prompt</a:t>
            </a:r>
          </a:p>
        </p:txBody>
      </p:sp>
      <p:sp>
        <p:nvSpPr>
          <p:cNvPr id="9" name="TextBox 8">
            <a:extLst>
              <a:ext uri="{FF2B5EF4-FFF2-40B4-BE49-F238E27FC236}">
                <a16:creationId xmlns:a16="http://schemas.microsoft.com/office/drawing/2014/main" id="{9124E1D2-E684-529F-04D7-899B9B3D7A54}"/>
              </a:ext>
            </a:extLst>
          </p:cNvPr>
          <p:cNvSpPr txBox="1"/>
          <p:nvPr/>
        </p:nvSpPr>
        <p:spPr>
          <a:xfrm>
            <a:off x="6362704" y="4004490"/>
            <a:ext cx="2329543" cy="400110"/>
          </a:xfrm>
          <a:prstGeom prst="rect">
            <a:avLst/>
          </a:prstGeom>
          <a:noFill/>
        </p:spPr>
        <p:txBody>
          <a:bodyPr wrap="square" rtlCol="0">
            <a:spAutoFit/>
          </a:bodyPr>
          <a:lstStyle/>
          <a:p>
            <a:r>
              <a:rPr lang="en-US" sz="2000" b="1" dirty="0"/>
              <a:t>LLAVA via </a:t>
            </a:r>
            <a:r>
              <a:rPr lang="en-US" sz="2000" b="1" dirty="0" err="1"/>
              <a:t>Ollama</a:t>
            </a:r>
            <a:r>
              <a:rPr lang="en-US" sz="2000" b="1" dirty="0"/>
              <a:t> </a:t>
            </a:r>
          </a:p>
        </p:txBody>
      </p:sp>
      <p:sp>
        <p:nvSpPr>
          <p:cNvPr id="10" name="TextBox 9">
            <a:extLst>
              <a:ext uri="{FF2B5EF4-FFF2-40B4-BE49-F238E27FC236}">
                <a16:creationId xmlns:a16="http://schemas.microsoft.com/office/drawing/2014/main" id="{C5312E87-DC11-9A82-43FD-FE3B8003043A}"/>
              </a:ext>
            </a:extLst>
          </p:cNvPr>
          <p:cNvSpPr txBox="1"/>
          <p:nvPr/>
        </p:nvSpPr>
        <p:spPr>
          <a:xfrm>
            <a:off x="1409701" y="5059610"/>
            <a:ext cx="3107872" cy="400110"/>
          </a:xfrm>
          <a:prstGeom prst="rect">
            <a:avLst/>
          </a:prstGeom>
          <a:noFill/>
        </p:spPr>
        <p:txBody>
          <a:bodyPr wrap="square" rtlCol="0">
            <a:spAutoFit/>
          </a:bodyPr>
          <a:lstStyle/>
          <a:p>
            <a:r>
              <a:rPr lang="en-US" sz="2000" b="1" dirty="0"/>
              <a:t>AI Explanation Response</a:t>
            </a:r>
          </a:p>
        </p:txBody>
      </p:sp>
      <p:sp>
        <p:nvSpPr>
          <p:cNvPr id="11" name="TextBox 10">
            <a:extLst>
              <a:ext uri="{FF2B5EF4-FFF2-40B4-BE49-F238E27FC236}">
                <a16:creationId xmlns:a16="http://schemas.microsoft.com/office/drawing/2014/main" id="{0BF6CA4F-127D-D38E-53A2-871D7A8C28F8}"/>
              </a:ext>
            </a:extLst>
          </p:cNvPr>
          <p:cNvSpPr txBox="1"/>
          <p:nvPr/>
        </p:nvSpPr>
        <p:spPr>
          <a:xfrm>
            <a:off x="1534886" y="5935226"/>
            <a:ext cx="2873828" cy="400110"/>
          </a:xfrm>
          <a:prstGeom prst="rect">
            <a:avLst/>
          </a:prstGeom>
          <a:noFill/>
        </p:spPr>
        <p:txBody>
          <a:bodyPr wrap="square" rtlCol="0">
            <a:spAutoFit/>
          </a:bodyPr>
          <a:lstStyle/>
          <a:p>
            <a:r>
              <a:rPr lang="en-US" sz="2000" b="1" dirty="0"/>
              <a:t>Output Display + TTS</a:t>
            </a:r>
          </a:p>
        </p:txBody>
      </p:sp>
      <p:cxnSp>
        <p:nvCxnSpPr>
          <p:cNvPr id="15" name="Straight Arrow Connector 14">
            <a:extLst>
              <a:ext uri="{FF2B5EF4-FFF2-40B4-BE49-F238E27FC236}">
                <a16:creationId xmlns:a16="http://schemas.microsoft.com/office/drawing/2014/main" id="{D11078CC-45E9-BBFE-ED9B-AC3BF5027406}"/>
              </a:ext>
            </a:extLst>
          </p:cNvPr>
          <p:cNvCxnSpPr/>
          <p:nvPr/>
        </p:nvCxnSpPr>
        <p:spPr>
          <a:xfrm>
            <a:off x="4637314" y="1325598"/>
            <a:ext cx="0" cy="60960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27" name="Connector: Elbow 26">
            <a:extLst>
              <a:ext uri="{FF2B5EF4-FFF2-40B4-BE49-F238E27FC236}">
                <a16:creationId xmlns:a16="http://schemas.microsoft.com/office/drawing/2014/main" id="{6AF81137-9A6D-163B-5FDB-C71E24070100}"/>
              </a:ext>
            </a:extLst>
          </p:cNvPr>
          <p:cNvCxnSpPr>
            <a:cxnSpLocks/>
          </p:cNvCxnSpPr>
          <p:nvPr/>
        </p:nvCxnSpPr>
        <p:spPr>
          <a:xfrm rot="16200000" flipH="1">
            <a:off x="5839530" y="1475778"/>
            <a:ext cx="736106" cy="2639785"/>
          </a:xfrm>
          <a:prstGeom prst="bentConnector3">
            <a:avLst>
              <a:gd name="adj1" fmla="val 45563"/>
            </a:avLst>
          </a:prstGeom>
          <a:ln w="38100">
            <a:tailEnd type="triangle"/>
          </a:ln>
        </p:spPr>
        <p:style>
          <a:lnRef idx="2">
            <a:schemeClr val="dk1"/>
          </a:lnRef>
          <a:fillRef idx="0">
            <a:schemeClr val="dk1"/>
          </a:fillRef>
          <a:effectRef idx="1">
            <a:schemeClr val="dk1"/>
          </a:effectRef>
          <a:fontRef idx="minor">
            <a:schemeClr val="tx1"/>
          </a:fontRef>
        </p:style>
      </p:cxnSp>
      <p:cxnSp>
        <p:nvCxnSpPr>
          <p:cNvPr id="35" name="Connector: Elbow 34">
            <a:extLst>
              <a:ext uri="{FF2B5EF4-FFF2-40B4-BE49-F238E27FC236}">
                <a16:creationId xmlns:a16="http://schemas.microsoft.com/office/drawing/2014/main" id="{37712E3C-9E53-81BA-9B92-2D9D46B8F614}"/>
              </a:ext>
            </a:extLst>
          </p:cNvPr>
          <p:cNvCxnSpPr>
            <a:stCxn id="5" idx="2"/>
            <a:endCxn id="6" idx="0"/>
          </p:cNvCxnSpPr>
          <p:nvPr/>
        </p:nvCxnSpPr>
        <p:spPr>
          <a:xfrm rot="5400000">
            <a:off x="3282869" y="1621351"/>
            <a:ext cx="618838" cy="2275119"/>
          </a:xfrm>
          <a:prstGeom prst="bentConnector3">
            <a:avLst/>
          </a:prstGeom>
          <a:ln w="38100">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00257053-94AA-3C79-7F0D-D8506F06DF59}"/>
              </a:ext>
            </a:extLst>
          </p:cNvPr>
          <p:cNvCxnSpPr>
            <a:stCxn id="6" idx="2"/>
          </p:cNvCxnSpPr>
          <p:nvPr/>
        </p:nvCxnSpPr>
        <p:spPr>
          <a:xfrm>
            <a:off x="2454728" y="3468439"/>
            <a:ext cx="0" cy="53605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D68FE995-1ED9-4CF8-D911-AACE1740E037}"/>
              </a:ext>
            </a:extLst>
          </p:cNvPr>
          <p:cNvCxnSpPr/>
          <p:nvPr/>
        </p:nvCxnSpPr>
        <p:spPr>
          <a:xfrm>
            <a:off x="7440386" y="3551408"/>
            <a:ext cx="0" cy="53605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2DB606CB-440C-11E4-5683-978DE1DD614B}"/>
              </a:ext>
            </a:extLst>
          </p:cNvPr>
          <p:cNvCxnSpPr>
            <a:cxnSpLocks/>
          </p:cNvCxnSpPr>
          <p:nvPr/>
        </p:nvCxnSpPr>
        <p:spPr>
          <a:xfrm>
            <a:off x="4264475" y="4204545"/>
            <a:ext cx="179886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483512A4-C6FF-73BE-EFBC-73BB3CF1BCB4}"/>
              </a:ext>
            </a:extLst>
          </p:cNvPr>
          <p:cNvCxnSpPr/>
          <p:nvPr/>
        </p:nvCxnSpPr>
        <p:spPr>
          <a:xfrm>
            <a:off x="2454728" y="4523559"/>
            <a:ext cx="0" cy="53605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85481A0F-C8BB-ABCC-4B45-B22103505E56}"/>
              </a:ext>
            </a:extLst>
          </p:cNvPr>
          <p:cNvCxnSpPr/>
          <p:nvPr/>
        </p:nvCxnSpPr>
        <p:spPr>
          <a:xfrm>
            <a:off x="2438400" y="5459720"/>
            <a:ext cx="0" cy="53605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latin typeface="Times New Roman" panose="02020603050405020304" pitchFamily="18" charset="0"/>
                <a:cs typeface="Times New Roman" panose="02020603050405020304" pitchFamily="18" charset="0"/>
              </a:rPr>
              <a:t>Technologies Used</a:t>
            </a:r>
            <a:r>
              <a:rPr lang="en-US" sz="3600" b="1" dirty="0">
                <a:latin typeface="Times New Roman" panose="02020603050405020304" pitchFamily="18" charset="0"/>
                <a:cs typeface="Times New Roman" panose="02020603050405020304" pitchFamily="18" charset="0"/>
              </a:rPr>
              <a:t>:</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nSpc>
                <a:spcPct val="150000"/>
              </a:lnSpc>
            </a:pPr>
            <a:r>
              <a:rPr sz="2400" dirty="0">
                <a:latin typeface="Times New Roman" panose="02020603050405020304" pitchFamily="18" charset="0"/>
                <a:cs typeface="Times New Roman" panose="02020603050405020304" pitchFamily="18" charset="0"/>
              </a:rPr>
              <a:t>Python</a:t>
            </a:r>
          </a:p>
          <a:p>
            <a:pPr>
              <a:lnSpc>
                <a:spcPct val="150000"/>
              </a:lnSpc>
            </a:pPr>
            <a:r>
              <a:rPr sz="2400" dirty="0" err="1">
                <a:latin typeface="Times New Roman" panose="02020603050405020304" pitchFamily="18" charset="0"/>
                <a:cs typeface="Times New Roman" panose="02020603050405020304" pitchFamily="18" charset="0"/>
              </a:rPr>
              <a:t>Tkinter</a:t>
            </a:r>
            <a:r>
              <a:rPr sz="2400" dirty="0">
                <a:latin typeface="Times New Roman" panose="02020603050405020304" pitchFamily="18" charset="0"/>
                <a:cs typeface="Times New Roman" panose="02020603050405020304" pitchFamily="18" charset="0"/>
              </a:rPr>
              <a:t> – for GUI</a:t>
            </a:r>
          </a:p>
          <a:p>
            <a:pPr>
              <a:lnSpc>
                <a:spcPct val="150000"/>
              </a:lnSpc>
            </a:pPr>
            <a:r>
              <a:rPr sz="2400" dirty="0" err="1">
                <a:latin typeface="Times New Roman" panose="02020603050405020304" pitchFamily="18" charset="0"/>
                <a:cs typeface="Times New Roman" panose="02020603050405020304" pitchFamily="18" charset="0"/>
              </a:rPr>
              <a:t>SpeechRecognition</a:t>
            </a:r>
            <a:r>
              <a:rPr sz="2400" dirty="0">
                <a:latin typeface="Times New Roman" panose="02020603050405020304" pitchFamily="18" charset="0"/>
                <a:cs typeface="Times New Roman" panose="02020603050405020304" pitchFamily="18" charset="0"/>
              </a:rPr>
              <a:t> – for voice input</a:t>
            </a:r>
          </a:p>
          <a:p>
            <a:pPr>
              <a:lnSpc>
                <a:spcPct val="150000"/>
              </a:lnSpc>
            </a:pPr>
            <a:r>
              <a:rPr sz="2400" dirty="0">
                <a:latin typeface="Times New Roman" panose="02020603050405020304" pitchFamily="18" charset="0"/>
                <a:cs typeface="Times New Roman" panose="02020603050405020304" pitchFamily="18" charset="0"/>
              </a:rPr>
              <a:t>pyttsx3 – for text-to-speech</a:t>
            </a:r>
          </a:p>
          <a:p>
            <a:pPr>
              <a:lnSpc>
                <a:spcPct val="150000"/>
              </a:lnSpc>
            </a:pPr>
            <a:r>
              <a:rPr sz="2400" dirty="0">
                <a:latin typeface="Times New Roman" panose="02020603050405020304" pitchFamily="18" charset="0"/>
                <a:cs typeface="Times New Roman" panose="02020603050405020304" pitchFamily="18" charset="0"/>
              </a:rPr>
              <a:t>PIL + </a:t>
            </a:r>
            <a:r>
              <a:rPr sz="2400" dirty="0" err="1">
                <a:latin typeface="Times New Roman" panose="02020603050405020304" pitchFamily="18" charset="0"/>
                <a:cs typeface="Times New Roman" panose="02020603050405020304" pitchFamily="18" charset="0"/>
              </a:rPr>
              <a:t>ImageGrab</a:t>
            </a:r>
            <a:r>
              <a:rPr sz="2400" dirty="0">
                <a:latin typeface="Times New Roman" panose="02020603050405020304" pitchFamily="18" charset="0"/>
                <a:cs typeface="Times New Roman" panose="02020603050405020304" pitchFamily="18" charset="0"/>
              </a:rPr>
              <a:t> – for snipping screenshots</a:t>
            </a:r>
          </a:p>
          <a:p>
            <a:pPr>
              <a:lnSpc>
                <a:spcPct val="150000"/>
              </a:lnSpc>
            </a:pPr>
            <a:r>
              <a:rPr sz="2400" dirty="0" err="1">
                <a:latin typeface="Times New Roman" panose="02020603050405020304" pitchFamily="18" charset="0"/>
                <a:cs typeface="Times New Roman" panose="02020603050405020304" pitchFamily="18" charset="0"/>
              </a:rPr>
              <a:t>pytesseract</a:t>
            </a:r>
            <a:r>
              <a:rPr sz="2400" dirty="0">
                <a:latin typeface="Times New Roman" panose="02020603050405020304" pitchFamily="18" charset="0"/>
                <a:cs typeface="Times New Roman" panose="02020603050405020304" pitchFamily="18" charset="0"/>
              </a:rPr>
              <a:t> – OCR from images</a:t>
            </a:r>
          </a:p>
          <a:p>
            <a:pPr>
              <a:lnSpc>
                <a:spcPct val="150000"/>
              </a:lnSpc>
            </a:pPr>
            <a:r>
              <a:rPr sz="2400" dirty="0" err="1">
                <a:latin typeface="Times New Roman" panose="02020603050405020304" pitchFamily="18" charset="0"/>
                <a:cs typeface="Times New Roman" panose="02020603050405020304" pitchFamily="18" charset="0"/>
              </a:rPr>
              <a:t>Ollama</a:t>
            </a:r>
            <a:r>
              <a:rPr sz="2400" dirty="0">
                <a:latin typeface="Times New Roman" panose="02020603050405020304" pitchFamily="18" charset="0"/>
                <a:cs typeface="Times New Roman" panose="02020603050405020304" pitchFamily="18" charset="0"/>
              </a:rPr>
              <a:t> + </a:t>
            </a:r>
            <a:r>
              <a:rPr sz="2400" dirty="0" err="1">
                <a:latin typeface="Times New Roman" panose="02020603050405020304" pitchFamily="18" charset="0"/>
                <a:cs typeface="Times New Roman" panose="02020603050405020304" pitchFamily="18" charset="0"/>
              </a:rPr>
              <a:t>LLaVA</a:t>
            </a:r>
            <a:r>
              <a:rPr sz="2400" dirty="0">
                <a:latin typeface="Times New Roman" panose="02020603050405020304" pitchFamily="18" charset="0"/>
                <a:cs typeface="Times New Roman" panose="02020603050405020304" pitchFamily="18" charset="0"/>
              </a:rPr>
              <a:t> – for AI model interaction</a:t>
            </a:r>
          </a:p>
          <a:p>
            <a:pPr>
              <a:lnSpc>
                <a:spcPct val="150000"/>
              </a:lnSpc>
            </a:pPr>
            <a:r>
              <a:rPr sz="2400" dirty="0">
                <a:latin typeface="Times New Roman" panose="02020603050405020304" pitchFamily="18" charset="0"/>
                <a:cs typeface="Times New Roman" panose="02020603050405020304" pitchFamily="18" charset="0"/>
              </a:rPr>
              <a:t>Requests – for HTTP-based LLM querying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latin typeface="Times New Roman" panose="02020603050405020304" pitchFamily="18" charset="0"/>
                <a:cs typeface="Times New Roman" panose="02020603050405020304" pitchFamily="18" charset="0"/>
              </a:rPr>
              <a:t>Team Members &amp; Contribution</a:t>
            </a:r>
            <a:r>
              <a:rPr lang="en-US" sz="3600" b="1" dirty="0">
                <a:latin typeface="Times New Roman" panose="02020603050405020304" pitchFamily="18" charset="0"/>
                <a:cs typeface="Times New Roman" panose="02020603050405020304" pitchFamily="18" charset="0"/>
              </a:rPr>
              <a:t>:</a:t>
            </a:r>
            <a:endParaRPr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Name                                   Contribution</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1. Singireddy Sriharsha        -  Multimodal Input Processing</a:t>
            </a:r>
          </a:p>
          <a:p>
            <a:pPr marL="0" indent="0">
              <a:buNone/>
            </a:pPr>
            <a:r>
              <a:rPr lang="en-US" sz="2400" dirty="0">
                <a:latin typeface="Times New Roman" panose="02020603050405020304" pitchFamily="18" charset="0"/>
                <a:cs typeface="Times New Roman" panose="02020603050405020304" pitchFamily="18" charset="0"/>
              </a:rPr>
              <a:t>                                                 (Text, Voice, and Image)      </a:t>
            </a:r>
          </a:p>
          <a:p>
            <a:pPr marL="0" indent="0">
              <a:buNone/>
            </a:pPr>
            <a:r>
              <a:rPr lang="en-US" sz="2400" dirty="0">
                <a:latin typeface="Times New Roman" panose="02020603050405020304" pitchFamily="18" charset="0"/>
                <a:cs typeface="Times New Roman" panose="02020603050405020304" pitchFamily="18" charset="0"/>
              </a:rPr>
              <a:t>2. Nune Vyshali                    - Real-Time AI Querying Using</a:t>
            </a:r>
          </a:p>
          <a:p>
            <a:pPr marL="0" indent="0">
              <a:buNone/>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LLaVA</a:t>
            </a:r>
            <a:r>
              <a:rPr lang="en-US" sz="2400" dirty="0">
                <a:latin typeface="Times New Roman" panose="02020603050405020304" pitchFamily="18" charset="0"/>
                <a:cs typeface="Times New Roman" panose="02020603050405020304" pitchFamily="18" charset="0"/>
              </a:rPr>
              <a:t> via </a:t>
            </a:r>
            <a:r>
              <a:rPr lang="en-US" sz="2400" dirty="0" err="1">
                <a:latin typeface="Times New Roman" panose="02020603050405020304" pitchFamily="18" charset="0"/>
                <a:cs typeface="Times New Roman" panose="02020603050405020304" pitchFamily="18" charset="0"/>
              </a:rPr>
              <a:t>Ollama</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3.Sunkoju Deekshith Chary - Interactive GUI Built with </a:t>
            </a:r>
            <a:r>
              <a:rPr lang="en-US" sz="2400" dirty="0" err="1">
                <a:latin typeface="Times New Roman" panose="02020603050405020304" pitchFamily="18" charset="0"/>
                <a:cs typeface="Times New Roman" panose="02020603050405020304" pitchFamily="18" charset="0"/>
              </a:rPr>
              <a:t>Tkinter</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b="1" dirty="0">
                <a:latin typeface="Times New Roman" panose="02020603050405020304" pitchFamily="18" charset="0"/>
                <a:cs typeface="Times New Roman" panose="02020603050405020304" pitchFamily="18" charset="0"/>
              </a:rPr>
              <a:t>Conclusion</a:t>
            </a:r>
            <a:r>
              <a:rPr lang="en-US" b="1" dirty="0">
                <a:latin typeface="Times New Roman" panose="02020603050405020304" pitchFamily="18" charset="0"/>
                <a:cs typeface="Times New Roman" panose="02020603050405020304" pitchFamily="18" charset="0"/>
              </a:rPr>
              <a:t>:</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AI Classroom Assistant provides a seamless, interactive way for students to understand complex content using AI. With image recognition, speech input, and AI explanations, it ensures continuous learning without disrupting the class. This tool enhances the classroom experience by bridging the gap between real-time content and immediate comprehension.</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TotalTime>
  <Words>511</Words>
  <Application>Microsoft Office PowerPoint</Application>
  <PresentationFormat>On-screen Show (4:3)</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Problem Statement:</vt:lpstr>
      <vt:lpstr>Unique Idea Brief (Solution):</vt:lpstr>
      <vt:lpstr>Features Offered:</vt:lpstr>
      <vt:lpstr>Process Flow:</vt:lpstr>
      <vt:lpstr>Architecture Diagram:</vt:lpstr>
      <vt:lpstr>Technologies Used:</vt:lpstr>
      <vt:lpstr>Team Members &amp; Contribution: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Chary Saab</cp:lastModifiedBy>
  <cp:revision>19</cp:revision>
  <dcterms:created xsi:type="dcterms:W3CDTF">2013-01-27T09:14:16Z</dcterms:created>
  <dcterms:modified xsi:type="dcterms:W3CDTF">2025-07-12T03:34:38Z</dcterms:modified>
  <cp:category/>
</cp:coreProperties>
</file>