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0" r:id="rId4"/>
    <p:sldId id="262" r:id="rId5"/>
    <p:sldId id="261" r:id="rId6"/>
    <p:sldId id="258"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9"/>
  </p:normalViewPr>
  <p:slideViewPr>
    <p:cSldViewPr snapToGrid="0" snapToObjects="1">
      <p:cViewPr varScale="1">
        <p:scale>
          <a:sx n="90" d="100"/>
          <a:sy n="90" d="100"/>
        </p:scale>
        <p:origin x="23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12/17/21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5322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7046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70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228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12/17/21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3544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5394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6679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178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3206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12/17/21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17690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12/17/21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434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12/17/21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074140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9" r:id="rId6"/>
    <p:sldLayoutId id="2147483664" r:id="rId7"/>
    <p:sldLayoutId id="2147483665" r:id="rId8"/>
    <p:sldLayoutId id="2147483666" r:id="rId9"/>
    <p:sldLayoutId id="2147483667" r:id="rId10"/>
    <p:sldLayoutId id="214748366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mysarahmadbhat/bmw-used-car-listing?select=bmw.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finish line on an asphalt">
            <a:extLst>
              <a:ext uri="{FF2B5EF4-FFF2-40B4-BE49-F238E27FC236}">
                <a16:creationId xmlns:a16="http://schemas.microsoft.com/office/drawing/2014/main" id="{4DE82A20-B3EF-4876-8A04-0BBA6BD77E72}"/>
              </a:ext>
            </a:extLst>
          </p:cNvPr>
          <p:cNvPicPr>
            <a:picLocks noChangeAspect="1"/>
          </p:cNvPicPr>
          <p:nvPr/>
        </p:nvPicPr>
        <p:blipFill rotWithShape="1">
          <a:blip r:embed="rId2">
            <a:alphaModFix amt="90000"/>
          </a:blip>
          <a:srcRect t="4994" b="8134"/>
          <a:stretch/>
        </p:blipFill>
        <p:spPr>
          <a:xfrm>
            <a:off x="14289" y="14298"/>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C9B33DDE-2F81-D641-910A-9A22E00515DE}"/>
              </a:ext>
            </a:extLst>
          </p:cNvPr>
          <p:cNvSpPr>
            <a:spLocks noGrp="1"/>
          </p:cNvSpPr>
          <p:nvPr>
            <p:ph type="ctrTitle"/>
          </p:nvPr>
        </p:nvSpPr>
        <p:spPr>
          <a:xfrm>
            <a:off x="1629103" y="2143135"/>
            <a:ext cx="8933796" cy="1123835"/>
          </a:xfrm>
        </p:spPr>
        <p:txBody>
          <a:bodyPr>
            <a:normAutofit/>
          </a:bodyPr>
          <a:lstStyle/>
          <a:p>
            <a:r>
              <a:rPr lang="en-US" dirty="0"/>
              <a:t>Python project</a:t>
            </a:r>
          </a:p>
        </p:txBody>
      </p:sp>
      <p:sp>
        <p:nvSpPr>
          <p:cNvPr id="3" name="Subtitle 2">
            <a:extLst>
              <a:ext uri="{FF2B5EF4-FFF2-40B4-BE49-F238E27FC236}">
                <a16:creationId xmlns:a16="http://schemas.microsoft.com/office/drawing/2014/main" id="{A62C573B-5C3D-4E47-B66D-F1B964B9B277}"/>
              </a:ext>
            </a:extLst>
          </p:cNvPr>
          <p:cNvSpPr>
            <a:spLocks noGrp="1"/>
          </p:cNvSpPr>
          <p:nvPr>
            <p:ph type="subTitle" idx="1"/>
          </p:nvPr>
        </p:nvSpPr>
        <p:spPr>
          <a:xfrm>
            <a:off x="1629101" y="3175530"/>
            <a:ext cx="8936846" cy="1963733"/>
          </a:xfrm>
        </p:spPr>
        <p:txBody>
          <a:bodyPr>
            <a:normAutofit/>
          </a:bodyPr>
          <a:lstStyle/>
          <a:p>
            <a:r>
              <a:rPr lang="en-US" dirty="0"/>
              <a:t>Group-42</a:t>
            </a:r>
          </a:p>
          <a:p>
            <a:r>
              <a:rPr lang="en-US" dirty="0"/>
              <a:t>Linear Regression</a:t>
            </a:r>
          </a:p>
          <a:p>
            <a:r>
              <a:rPr lang="en-US" dirty="0"/>
              <a:t>Submitted By:</a:t>
            </a:r>
          </a:p>
          <a:p>
            <a:r>
              <a:rPr lang="en-US" dirty="0"/>
              <a:t>Sri Harsha </a:t>
            </a:r>
            <a:r>
              <a:rPr lang="en-US" dirty="0" err="1"/>
              <a:t>Gullapalli</a:t>
            </a:r>
            <a:endParaRPr lang="en-US" dirty="0"/>
          </a:p>
          <a:p>
            <a:r>
              <a:rPr lang="en-US" dirty="0" err="1"/>
              <a:t>Hadhvika</a:t>
            </a:r>
            <a:r>
              <a:rPr lang="en-US" dirty="0"/>
              <a:t> </a:t>
            </a:r>
            <a:r>
              <a:rPr lang="en-US" dirty="0" err="1"/>
              <a:t>Bodepudi</a:t>
            </a:r>
            <a:endParaRPr lang="en-US" dirty="0"/>
          </a:p>
          <a:p>
            <a:r>
              <a:rPr lang="en-US" dirty="0"/>
              <a:t>Vamshi Rahul</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6339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E2B5-210C-904B-BF09-9F94A64E4679}"/>
              </a:ext>
            </a:extLst>
          </p:cNvPr>
          <p:cNvSpPr>
            <a:spLocks noGrp="1"/>
          </p:cNvSpPr>
          <p:nvPr>
            <p:ph type="title"/>
          </p:nvPr>
        </p:nvSpPr>
        <p:spPr>
          <a:xfrm>
            <a:off x="6579450" y="727627"/>
            <a:ext cx="4957553" cy="1645920"/>
          </a:xfrm>
        </p:spPr>
        <p:txBody>
          <a:bodyPr>
            <a:normAutofit/>
          </a:bodyPr>
          <a:lstStyle/>
          <a:p>
            <a:r>
              <a:rPr lang="en-US" dirty="0"/>
              <a:t>IDENTIFYING NULL VALUES AND MAKING THEM ZERO</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descr="Graphical user interface, text, application&#10;&#10;Description automatically generated">
            <a:extLst>
              <a:ext uri="{FF2B5EF4-FFF2-40B4-BE49-F238E27FC236}">
                <a16:creationId xmlns:a16="http://schemas.microsoft.com/office/drawing/2014/main" id="{2D2A917B-5501-9544-990C-7957973E5849}"/>
              </a:ext>
            </a:extLst>
          </p:cNvPr>
          <p:cNvPicPr>
            <a:picLocks noChangeAspect="1"/>
          </p:cNvPicPr>
          <p:nvPr/>
        </p:nvPicPr>
        <p:blipFill>
          <a:blip r:embed="rId2"/>
          <a:stretch>
            <a:fillRect/>
          </a:stretch>
        </p:blipFill>
        <p:spPr>
          <a:xfrm>
            <a:off x="1090956" y="1386684"/>
            <a:ext cx="4414438" cy="813591"/>
          </a:xfrm>
          <a:prstGeom prst="rect">
            <a:avLst/>
          </a:prstGeom>
        </p:spPr>
      </p:pic>
      <p:sp>
        <p:nvSpPr>
          <p:cNvPr id="3" name="Content Placeholder 2">
            <a:extLst>
              <a:ext uri="{FF2B5EF4-FFF2-40B4-BE49-F238E27FC236}">
                <a16:creationId xmlns:a16="http://schemas.microsoft.com/office/drawing/2014/main" id="{5772E363-5C38-0F41-8225-986F93EC8AC2}"/>
              </a:ext>
            </a:extLst>
          </p:cNvPr>
          <p:cNvSpPr>
            <a:spLocks noGrp="1"/>
          </p:cNvSpPr>
          <p:nvPr>
            <p:ph idx="1"/>
          </p:nvPr>
        </p:nvSpPr>
        <p:spPr>
          <a:xfrm>
            <a:off x="6579450" y="2538919"/>
            <a:ext cx="4957554" cy="3496120"/>
          </a:xfrm>
        </p:spPr>
        <p:txBody>
          <a:bodyPr>
            <a:normAutofit/>
          </a:bodyPr>
          <a:lstStyle/>
          <a:p>
            <a:r>
              <a:rPr lang="en-US" dirty="0"/>
              <a:t>As we can see . There are no null values present in the data set. But there are some problem of outliers! also the value of tax and engine size to 0.</a:t>
            </a:r>
          </a:p>
          <a:p>
            <a:endParaRPr lang="en-US" dirty="0"/>
          </a:p>
          <a:p>
            <a:endParaRPr lang="en-US" dirty="0"/>
          </a:p>
          <a:p>
            <a:endParaRPr lang="en-US" dirty="0"/>
          </a:p>
        </p:txBody>
      </p:sp>
      <p:pic>
        <p:nvPicPr>
          <p:cNvPr id="13" name="Picture 12" descr="Table&#10;&#10;Description automatically generated with low confidence">
            <a:extLst>
              <a:ext uri="{FF2B5EF4-FFF2-40B4-BE49-F238E27FC236}">
                <a16:creationId xmlns:a16="http://schemas.microsoft.com/office/drawing/2014/main" id="{04A50A74-EECD-6141-AD96-1ED492EB706B}"/>
              </a:ext>
            </a:extLst>
          </p:cNvPr>
          <p:cNvPicPr>
            <a:picLocks noChangeAspect="1"/>
          </p:cNvPicPr>
          <p:nvPr/>
        </p:nvPicPr>
        <p:blipFill>
          <a:blip r:embed="rId3"/>
          <a:stretch>
            <a:fillRect/>
          </a:stretch>
        </p:blipFill>
        <p:spPr>
          <a:xfrm>
            <a:off x="1090956" y="2253290"/>
            <a:ext cx="2146300" cy="2197100"/>
          </a:xfrm>
          <a:prstGeom prst="rect">
            <a:avLst/>
          </a:prstGeom>
        </p:spPr>
      </p:pic>
      <p:pic>
        <p:nvPicPr>
          <p:cNvPr id="15" name="Picture 14">
            <a:extLst>
              <a:ext uri="{FF2B5EF4-FFF2-40B4-BE49-F238E27FC236}">
                <a16:creationId xmlns:a16="http://schemas.microsoft.com/office/drawing/2014/main" id="{1EA5AB51-DE69-384A-B6CC-B2CF36DEC6CC}"/>
              </a:ext>
            </a:extLst>
          </p:cNvPr>
          <p:cNvPicPr>
            <a:picLocks noChangeAspect="1"/>
          </p:cNvPicPr>
          <p:nvPr/>
        </p:nvPicPr>
        <p:blipFill>
          <a:blip r:embed="rId4"/>
          <a:stretch>
            <a:fillRect/>
          </a:stretch>
        </p:blipFill>
        <p:spPr>
          <a:xfrm>
            <a:off x="1090956" y="4450390"/>
            <a:ext cx="2832100" cy="228600"/>
          </a:xfrm>
          <a:prstGeom prst="rect">
            <a:avLst/>
          </a:prstGeom>
        </p:spPr>
      </p:pic>
    </p:spTree>
    <p:extLst>
      <p:ext uri="{BB962C8B-B14F-4D97-AF65-F5344CB8AC3E}">
        <p14:creationId xmlns:p14="http://schemas.microsoft.com/office/powerpoint/2010/main" val="387628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with low confidence">
            <a:extLst>
              <a:ext uri="{FF2B5EF4-FFF2-40B4-BE49-F238E27FC236}">
                <a16:creationId xmlns:a16="http://schemas.microsoft.com/office/drawing/2014/main" id="{0BD99384-68F3-3645-91B6-E19DB8F88BB1}"/>
              </a:ext>
            </a:extLst>
          </p:cNvPr>
          <p:cNvPicPr>
            <a:picLocks noGrp="1" noChangeAspect="1"/>
          </p:cNvPicPr>
          <p:nvPr>
            <p:ph idx="1"/>
          </p:nvPr>
        </p:nvPicPr>
        <p:blipFill>
          <a:blip r:embed="rId3"/>
          <a:stretch>
            <a:fillRect/>
          </a:stretch>
        </p:blipFill>
        <p:spPr>
          <a:xfrm>
            <a:off x="630501" y="569311"/>
            <a:ext cx="6899012" cy="1385852"/>
          </a:xfrm>
          <a:prstGeom prst="rect">
            <a:avLst/>
          </a:prstGeom>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4118D6D0-00F8-8440-AD7E-74C0D892D727}"/>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cap="all" spc="-100">
                <a:solidFill>
                  <a:schemeClr val="bg1"/>
                </a:solidFill>
              </a:rPr>
              <a:t>REMOVING OF DUPLICATE VALUES</a:t>
            </a:r>
          </a:p>
        </p:txBody>
      </p:sp>
      <p:pic>
        <p:nvPicPr>
          <p:cNvPr id="9" name="Picture 8">
            <a:extLst>
              <a:ext uri="{FF2B5EF4-FFF2-40B4-BE49-F238E27FC236}">
                <a16:creationId xmlns:a16="http://schemas.microsoft.com/office/drawing/2014/main" id="{11C78FF9-2F62-5C41-B644-D9868CB74B80}"/>
              </a:ext>
            </a:extLst>
          </p:cNvPr>
          <p:cNvPicPr>
            <a:picLocks noChangeAspect="1"/>
          </p:cNvPicPr>
          <p:nvPr/>
        </p:nvPicPr>
        <p:blipFill>
          <a:blip r:embed="rId4"/>
          <a:stretch>
            <a:fillRect/>
          </a:stretch>
        </p:blipFill>
        <p:spPr>
          <a:xfrm>
            <a:off x="630500" y="2042112"/>
            <a:ext cx="6899011" cy="717102"/>
          </a:xfrm>
          <a:prstGeom prst="rect">
            <a:avLst/>
          </a:prstGeom>
        </p:spPr>
      </p:pic>
    </p:spTree>
    <p:extLst>
      <p:ext uri="{BB962C8B-B14F-4D97-AF65-F5344CB8AC3E}">
        <p14:creationId xmlns:p14="http://schemas.microsoft.com/office/powerpoint/2010/main" val="268707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9F682-14AA-FE4D-9DA4-330017BF4EF0}"/>
              </a:ext>
            </a:extLst>
          </p:cNvPr>
          <p:cNvSpPr>
            <a:spLocks noGrp="1"/>
          </p:cNvSpPr>
          <p:nvPr>
            <p:ph type="title"/>
          </p:nvPr>
        </p:nvSpPr>
        <p:spPr>
          <a:xfrm>
            <a:off x="557720" y="612842"/>
            <a:ext cx="2312480" cy="5832105"/>
          </a:xfrm>
        </p:spPr>
        <p:txBody>
          <a:bodyPr anchor="b">
            <a:normAutofit/>
          </a:bodyPr>
          <a:lstStyle/>
          <a:p>
            <a:r>
              <a:rPr lang="en-US" sz="2800" dirty="0"/>
              <a:t>HISTOGRAM PLOT</a:t>
            </a: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pic>
        <p:nvPicPr>
          <p:cNvPr id="7" name="Content Placeholder 6" descr="Chart, histogram&#10;&#10;Description automatically generated">
            <a:extLst>
              <a:ext uri="{FF2B5EF4-FFF2-40B4-BE49-F238E27FC236}">
                <a16:creationId xmlns:a16="http://schemas.microsoft.com/office/drawing/2014/main" id="{036DE594-9AA3-3F4B-950E-9A9338B65091}"/>
              </a:ext>
            </a:extLst>
          </p:cNvPr>
          <p:cNvPicPr>
            <a:picLocks noGrp="1" noChangeAspect="1"/>
          </p:cNvPicPr>
          <p:nvPr>
            <p:ph idx="1"/>
          </p:nvPr>
        </p:nvPicPr>
        <p:blipFill>
          <a:blip r:embed="rId2"/>
          <a:stretch>
            <a:fillRect/>
          </a:stretch>
        </p:blipFill>
        <p:spPr>
          <a:xfrm>
            <a:off x="3749384" y="2112582"/>
            <a:ext cx="7866354" cy="4332366"/>
          </a:xfrm>
        </p:spPr>
      </p:pic>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picture containing logo&#10;&#10;Description automatically generated">
            <a:extLst>
              <a:ext uri="{FF2B5EF4-FFF2-40B4-BE49-F238E27FC236}">
                <a16:creationId xmlns:a16="http://schemas.microsoft.com/office/drawing/2014/main" id="{47DE6C8E-7362-FC4E-A3B3-83B270241694}"/>
              </a:ext>
            </a:extLst>
          </p:cNvPr>
          <p:cNvPicPr>
            <a:picLocks noChangeAspect="1"/>
          </p:cNvPicPr>
          <p:nvPr/>
        </p:nvPicPr>
        <p:blipFill>
          <a:blip r:embed="rId3"/>
          <a:stretch>
            <a:fillRect/>
          </a:stretch>
        </p:blipFill>
        <p:spPr>
          <a:xfrm>
            <a:off x="3749384" y="847013"/>
            <a:ext cx="7237877" cy="1031398"/>
          </a:xfrm>
          <a:prstGeom prst="rect">
            <a:avLst/>
          </a:prstGeom>
        </p:spPr>
      </p:pic>
    </p:spTree>
    <p:extLst>
      <p:ext uri="{BB962C8B-B14F-4D97-AF65-F5344CB8AC3E}">
        <p14:creationId xmlns:p14="http://schemas.microsoft.com/office/powerpoint/2010/main" val="280476725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DD9E3-550A-4648-B1D6-A2541785205B}"/>
              </a:ext>
            </a:extLst>
          </p:cNvPr>
          <p:cNvSpPr>
            <a:spLocks noGrp="1"/>
          </p:cNvSpPr>
          <p:nvPr>
            <p:ph type="title"/>
          </p:nvPr>
        </p:nvSpPr>
        <p:spPr>
          <a:xfrm>
            <a:off x="557720" y="612843"/>
            <a:ext cx="2312480" cy="1499738"/>
          </a:xfrm>
        </p:spPr>
        <p:txBody>
          <a:bodyPr anchor="b">
            <a:normAutofit/>
          </a:bodyPr>
          <a:lstStyle/>
          <a:p>
            <a:r>
              <a:rPr lang="en-US" sz="2800"/>
              <a:t>SCATTER PLOT</a:t>
            </a:r>
          </a:p>
        </p:txBody>
      </p:sp>
      <p:sp>
        <p:nvSpPr>
          <p:cNvPr id="9" name="Content Placeholder 8">
            <a:extLst>
              <a:ext uri="{FF2B5EF4-FFF2-40B4-BE49-F238E27FC236}">
                <a16:creationId xmlns:a16="http://schemas.microsoft.com/office/drawing/2014/main" id="{39CFD3D1-23C8-4FAF-9A00-283D8D298C1B}"/>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Observation: As we can see there is no linear relationship between the dependent and independent variable</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Chart&#10;&#10;Description automatically generated">
            <a:extLst>
              <a:ext uri="{FF2B5EF4-FFF2-40B4-BE49-F238E27FC236}">
                <a16:creationId xmlns:a16="http://schemas.microsoft.com/office/drawing/2014/main" id="{2B167D01-1EBA-D74E-80EA-6F057EE3669E}"/>
              </a:ext>
            </a:extLst>
          </p:cNvPr>
          <p:cNvPicPr>
            <a:picLocks noChangeAspect="1"/>
          </p:cNvPicPr>
          <p:nvPr/>
        </p:nvPicPr>
        <p:blipFill>
          <a:blip r:embed="rId2"/>
          <a:stretch>
            <a:fillRect/>
          </a:stretch>
        </p:blipFill>
        <p:spPr>
          <a:xfrm>
            <a:off x="4049422" y="1326126"/>
            <a:ext cx="7237877" cy="4234156"/>
          </a:xfrm>
          <a:prstGeom prst="rect">
            <a:avLst/>
          </a:prstGeom>
        </p:spPr>
      </p:pic>
    </p:spTree>
    <p:extLst>
      <p:ext uri="{BB962C8B-B14F-4D97-AF65-F5344CB8AC3E}">
        <p14:creationId xmlns:p14="http://schemas.microsoft.com/office/powerpoint/2010/main" val="10065862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1">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0FFBE6FB-DA25-2E4A-A08D-ABD6EAC80151}"/>
              </a:ext>
            </a:extLst>
          </p:cNvPr>
          <p:cNvPicPr>
            <a:picLocks noChangeAspect="1"/>
          </p:cNvPicPr>
          <p:nvPr/>
        </p:nvPicPr>
        <p:blipFill>
          <a:blip r:embed="rId2"/>
          <a:stretch>
            <a:fillRect/>
          </a:stretch>
        </p:blipFill>
        <p:spPr>
          <a:xfrm>
            <a:off x="793348" y="1019743"/>
            <a:ext cx="4841612" cy="605201"/>
          </a:xfrm>
          <a:prstGeom prst="rect">
            <a:avLst/>
          </a:prstGeom>
        </p:spPr>
      </p:pic>
      <p:sp>
        <p:nvSpPr>
          <p:cNvPr id="34" name="Rectangle 13">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bg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5" name="Rectangle 15">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AE8B7533-6065-EC45-95E1-399BEB4F3ACD}"/>
              </a:ext>
            </a:extLst>
          </p:cNvPr>
          <p:cNvSpPr>
            <a:spLocks noGrp="1"/>
          </p:cNvSpPr>
          <p:nvPr>
            <p:ph type="title"/>
          </p:nvPr>
        </p:nvSpPr>
        <p:spPr>
          <a:xfrm>
            <a:off x="956234" y="4495894"/>
            <a:ext cx="4942542" cy="1371600"/>
          </a:xfrm>
        </p:spPr>
        <p:txBody>
          <a:bodyPr>
            <a:normAutofit/>
          </a:bodyPr>
          <a:lstStyle/>
          <a:p>
            <a:pPr algn="r"/>
            <a:r>
              <a:rPr lang="en-US" sz="4400" dirty="0">
                <a:solidFill>
                  <a:schemeClr val="tx1"/>
                </a:solidFill>
              </a:rPr>
              <a:t>HEAT MAP</a:t>
            </a:r>
          </a:p>
        </p:txBody>
      </p:sp>
      <p:cxnSp>
        <p:nvCxnSpPr>
          <p:cNvPr id="36" name="Straight Connector 17">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Table&#10;&#10;Description automatically generated">
            <a:extLst>
              <a:ext uri="{FF2B5EF4-FFF2-40B4-BE49-F238E27FC236}">
                <a16:creationId xmlns:a16="http://schemas.microsoft.com/office/drawing/2014/main" id="{CF6C62C0-C149-5E4E-B282-6A71DC48F6D3}"/>
              </a:ext>
            </a:extLst>
          </p:cNvPr>
          <p:cNvPicPr>
            <a:picLocks noGrp="1" noChangeAspect="1"/>
          </p:cNvPicPr>
          <p:nvPr>
            <p:ph idx="1"/>
          </p:nvPr>
        </p:nvPicPr>
        <p:blipFill>
          <a:blip r:embed="rId3"/>
          <a:stretch>
            <a:fillRect/>
          </a:stretch>
        </p:blipFill>
        <p:spPr>
          <a:xfrm>
            <a:off x="793348" y="1708157"/>
            <a:ext cx="4841612" cy="1444625"/>
          </a:xfrm>
        </p:spPr>
      </p:pic>
      <p:pic>
        <p:nvPicPr>
          <p:cNvPr id="1026" name="Picture 2">
            <a:extLst>
              <a:ext uri="{FF2B5EF4-FFF2-40B4-BE49-F238E27FC236}">
                <a16:creationId xmlns:a16="http://schemas.microsoft.com/office/drawing/2014/main" id="{AD5145FB-289F-D04D-B453-D36BDA163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775" y="43030"/>
            <a:ext cx="6421811" cy="391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009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419C49A3-5F2D-E946-9B7F-BCAF0A18EE8E}"/>
              </a:ext>
            </a:extLst>
          </p:cNvPr>
          <p:cNvPicPr>
            <a:picLocks noChangeAspect="1"/>
          </p:cNvPicPr>
          <p:nvPr/>
        </p:nvPicPr>
        <p:blipFill>
          <a:blip r:embed="rId2"/>
          <a:stretch>
            <a:fillRect/>
          </a:stretch>
        </p:blipFill>
        <p:spPr>
          <a:xfrm>
            <a:off x="228600" y="642595"/>
            <a:ext cx="6164067" cy="5115268"/>
          </a:xfrm>
          <a:prstGeom prst="rect">
            <a:avLst/>
          </a:prstGeom>
        </p:spPr>
      </p:pic>
      <p:sp>
        <p:nvSpPr>
          <p:cNvPr id="23" name="Rectangle 22">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154E3-F388-A24C-ABA0-BC5308639DA9}"/>
              </a:ext>
            </a:extLst>
          </p:cNvPr>
          <p:cNvSpPr>
            <a:spLocks noGrp="1"/>
          </p:cNvSpPr>
          <p:nvPr>
            <p:ph type="title"/>
          </p:nvPr>
        </p:nvSpPr>
        <p:spPr>
          <a:xfrm>
            <a:off x="7064082" y="642594"/>
            <a:ext cx="4472921" cy="1371600"/>
          </a:xfrm>
        </p:spPr>
        <p:txBody>
          <a:bodyPr>
            <a:normAutofit/>
          </a:bodyPr>
          <a:lstStyle/>
          <a:p>
            <a:r>
              <a:rPr lang="en-US" sz="3100"/>
              <a:t>CATEGORICAL VALUES TO NUMERICAL VALUES</a:t>
            </a:r>
          </a:p>
        </p:txBody>
      </p:sp>
      <p:sp>
        <p:nvSpPr>
          <p:cNvPr id="3" name="Content Placeholder 2">
            <a:extLst>
              <a:ext uri="{FF2B5EF4-FFF2-40B4-BE49-F238E27FC236}">
                <a16:creationId xmlns:a16="http://schemas.microsoft.com/office/drawing/2014/main" id="{8027ACBC-7043-384C-94A8-AE5D7C1345B0}"/>
              </a:ext>
            </a:extLst>
          </p:cNvPr>
          <p:cNvSpPr>
            <a:spLocks noGrp="1"/>
          </p:cNvSpPr>
          <p:nvPr>
            <p:ph idx="1"/>
          </p:nvPr>
        </p:nvSpPr>
        <p:spPr>
          <a:xfrm>
            <a:off x="7064082" y="2103120"/>
            <a:ext cx="4472922" cy="3931920"/>
          </a:xfrm>
        </p:spPr>
        <p:txBody>
          <a:bodyPr>
            <a:normAutofit/>
          </a:bodyPr>
          <a:lstStyle/>
          <a:p>
            <a:r>
              <a:rPr lang="en-US"/>
              <a:t>As we know that the Machine learning model takes only numerical values. so we will change some categorical values to numerical values</a:t>
            </a:r>
          </a:p>
        </p:txBody>
      </p:sp>
    </p:spTree>
    <p:extLst>
      <p:ext uri="{BB962C8B-B14F-4D97-AF65-F5344CB8AC3E}">
        <p14:creationId xmlns:p14="http://schemas.microsoft.com/office/powerpoint/2010/main" val="16367993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able&#10;&#10;Description automatically generated">
            <a:extLst>
              <a:ext uri="{FF2B5EF4-FFF2-40B4-BE49-F238E27FC236}">
                <a16:creationId xmlns:a16="http://schemas.microsoft.com/office/drawing/2014/main" id="{4D3573F6-498E-FE48-8F51-D4966A55ADD6}"/>
              </a:ext>
            </a:extLst>
          </p:cNvPr>
          <p:cNvPicPr>
            <a:picLocks noChangeAspect="1"/>
          </p:cNvPicPr>
          <p:nvPr/>
        </p:nvPicPr>
        <p:blipFill>
          <a:blip r:embed="rId2"/>
          <a:stretch>
            <a:fillRect/>
          </a:stretch>
        </p:blipFill>
        <p:spPr>
          <a:xfrm>
            <a:off x="838850" y="727628"/>
            <a:ext cx="5144773" cy="5415552"/>
          </a:xfrm>
          <a:prstGeom prst="rect">
            <a:avLst/>
          </a:prstGeom>
        </p:spPr>
      </p:pic>
      <p:sp>
        <p:nvSpPr>
          <p:cNvPr id="12" name="Rectangle 11">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71E96-F2D0-2E4D-902E-054A21DE299A}"/>
              </a:ext>
            </a:extLst>
          </p:cNvPr>
          <p:cNvSpPr>
            <a:spLocks noGrp="1"/>
          </p:cNvSpPr>
          <p:nvPr>
            <p:ph type="title"/>
          </p:nvPr>
        </p:nvSpPr>
        <p:spPr>
          <a:xfrm>
            <a:off x="7064082" y="642594"/>
            <a:ext cx="4472921" cy="1371600"/>
          </a:xfrm>
        </p:spPr>
        <p:txBody>
          <a:bodyPr>
            <a:normAutofit/>
          </a:bodyPr>
          <a:lstStyle/>
          <a:p>
            <a:endParaRPr lang="en-US"/>
          </a:p>
        </p:txBody>
      </p:sp>
      <p:sp>
        <p:nvSpPr>
          <p:cNvPr id="3" name="Content Placeholder 2">
            <a:extLst>
              <a:ext uri="{FF2B5EF4-FFF2-40B4-BE49-F238E27FC236}">
                <a16:creationId xmlns:a16="http://schemas.microsoft.com/office/drawing/2014/main" id="{D251A978-CAC2-FC44-9D88-671AA4501471}"/>
              </a:ext>
            </a:extLst>
          </p:cNvPr>
          <p:cNvSpPr>
            <a:spLocks noGrp="1"/>
          </p:cNvSpPr>
          <p:nvPr>
            <p:ph idx="1"/>
          </p:nvPr>
        </p:nvSpPr>
        <p:spPr>
          <a:xfrm>
            <a:off x="7064082" y="2103120"/>
            <a:ext cx="4472922" cy="3931920"/>
          </a:xfrm>
        </p:spPr>
        <p:txBody>
          <a:bodyPr>
            <a:normAutofit/>
          </a:bodyPr>
          <a:lstStyle/>
          <a:p>
            <a:r>
              <a:rPr lang="en-US" dirty="0"/>
              <a:t>We know that in the regression analysis the response variable should be normally distributed to get better prediction results. Also it is one of the assumption that we have to follow. From the Eda we get to know that there are so many outliers present in the data set . Let's handle those also! We will use Log Transformation</a:t>
            </a:r>
          </a:p>
          <a:p>
            <a:r>
              <a:rPr lang="en-US" dirty="0"/>
              <a:t>Rounding of values </a:t>
            </a:r>
          </a:p>
          <a:p>
            <a:endParaRPr lang="en-US" dirty="0"/>
          </a:p>
        </p:txBody>
      </p:sp>
    </p:spTree>
    <p:extLst>
      <p:ext uri="{BB962C8B-B14F-4D97-AF65-F5344CB8AC3E}">
        <p14:creationId xmlns:p14="http://schemas.microsoft.com/office/powerpoint/2010/main" val="32218513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E6518652-7603-9E48-BEC8-F7DCF79C8D5F}"/>
              </a:ext>
            </a:extLst>
          </p:cNvPr>
          <p:cNvPicPr>
            <a:picLocks noChangeAspect="1"/>
          </p:cNvPicPr>
          <p:nvPr/>
        </p:nvPicPr>
        <p:blipFill>
          <a:blip r:embed="rId2"/>
          <a:stretch>
            <a:fillRect/>
          </a:stretch>
        </p:blipFill>
        <p:spPr>
          <a:xfrm>
            <a:off x="512751" y="1714468"/>
            <a:ext cx="5367165" cy="1871695"/>
          </a:xfrm>
          <a:prstGeom prst="rect">
            <a:avLst/>
          </a:prstGeom>
        </p:spPr>
      </p:pic>
      <p:sp>
        <p:nvSpPr>
          <p:cNvPr id="14" name="Rectangle 13">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0D2E9-5B45-ED48-BF5A-73333121897C}"/>
              </a:ext>
            </a:extLst>
          </p:cNvPr>
          <p:cNvSpPr>
            <a:spLocks noGrp="1"/>
          </p:cNvSpPr>
          <p:nvPr>
            <p:ph type="title"/>
          </p:nvPr>
        </p:nvSpPr>
        <p:spPr>
          <a:xfrm>
            <a:off x="7064082" y="642593"/>
            <a:ext cx="4472921" cy="4529481"/>
          </a:xfrm>
        </p:spPr>
        <p:txBody>
          <a:bodyPr>
            <a:normAutofit/>
          </a:bodyPr>
          <a:lstStyle/>
          <a:p>
            <a:r>
              <a:rPr lang="en-US" dirty="0"/>
              <a:t>PERFORMING LINEAR REGRESSION</a:t>
            </a:r>
            <a:br>
              <a:rPr lang="en-US" dirty="0"/>
            </a:br>
            <a:r>
              <a:rPr lang="en-US" dirty="0"/>
              <a:t> </a:t>
            </a:r>
            <a:r>
              <a:rPr lang="en-US" sz="2000" dirty="0"/>
              <a:t>Accuracy score : 33%</a:t>
            </a:r>
            <a:br>
              <a:rPr lang="en-US" sz="2000" dirty="0"/>
            </a:br>
            <a:r>
              <a:rPr lang="en-US" sz="2000" dirty="0"/>
              <a:t>  Mean square error :0.19</a:t>
            </a:r>
            <a:br>
              <a:rPr lang="en-US" sz="2000" dirty="0"/>
            </a:br>
            <a:r>
              <a:rPr lang="en-US" sz="2000" dirty="0"/>
              <a:t>  Train data : 80%</a:t>
            </a:r>
            <a:br>
              <a:rPr lang="en-US" sz="2000" dirty="0"/>
            </a:br>
            <a:r>
              <a:rPr lang="en-US" sz="2000" dirty="0"/>
              <a:t>  Test data : 20%</a:t>
            </a:r>
          </a:p>
        </p:txBody>
      </p:sp>
      <p:pic>
        <p:nvPicPr>
          <p:cNvPr id="7" name="Content Placeholder 6" descr="A picture containing chart&#10;&#10;Description automatically generated">
            <a:extLst>
              <a:ext uri="{FF2B5EF4-FFF2-40B4-BE49-F238E27FC236}">
                <a16:creationId xmlns:a16="http://schemas.microsoft.com/office/drawing/2014/main" id="{17A22F49-7C80-F14C-914C-99F6A12216D9}"/>
              </a:ext>
            </a:extLst>
          </p:cNvPr>
          <p:cNvPicPr>
            <a:picLocks noGrp="1" noChangeAspect="1"/>
          </p:cNvPicPr>
          <p:nvPr>
            <p:ph idx="1"/>
          </p:nvPr>
        </p:nvPicPr>
        <p:blipFill>
          <a:blip r:embed="rId3"/>
          <a:stretch>
            <a:fillRect/>
          </a:stretch>
        </p:blipFill>
        <p:spPr>
          <a:xfrm>
            <a:off x="512751" y="1199119"/>
            <a:ext cx="2276855" cy="429280"/>
          </a:xfrm>
        </p:spPr>
      </p:pic>
      <p:pic>
        <p:nvPicPr>
          <p:cNvPr id="10" name="Picture 9" descr="Graphical user interface, text, application, email&#10;&#10;Description automatically generated">
            <a:extLst>
              <a:ext uri="{FF2B5EF4-FFF2-40B4-BE49-F238E27FC236}">
                <a16:creationId xmlns:a16="http://schemas.microsoft.com/office/drawing/2014/main" id="{F33CFC44-AE8E-B744-B661-2264511361D1}"/>
              </a:ext>
            </a:extLst>
          </p:cNvPr>
          <p:cNvPicPr>
            <a:picLocks noChangeAspect="1"/>
          </p:cNvPicPr>
          <p:nvPr/>
        </p:nvPicPr>
        <p:blipFill>
          <a:blip r:embed="rId4"/>
          <a:stretch>
            <a:fillRect/>
          </a:stretch>
        </p:blipFill>
        <p:spPr>
          <a:xfrm>
            <a:off x="512751" y="3586163"/>
            <a:ext cx="5342133" cy="2072718"/>
          </a:xfrm>
          <a:prstGeom prst="rect">
            <a:avLst/>
          </a:prstGeom>
        </p:spPr>
      </p:pic>
    </p:spTree>
    <p:extLst>
      <p:ext uri="{BB962C8B-B14F-4D97-AF65-F5344CB8AC3E}">
        <p14:creationId xmlns:p14="http://schemas.microsoft.com/office/powerpoint/2010/main" val="8695208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E47BF-ECDD-FA40-9222-90356DE5979C}"/>
              </a:ext>
            </a:extLst>
          </p:cNvPr>
          <p:cNvSpPr>
            <a:spLocks noGrp="1"/>
          </p:cNvSpPr>
          <p:nvPr>
            <p:ph type="title"/>
          </p:nvPr>
        </p:nvSpPr>
        <p:spPr>
          <a:xfrm>
            <a:off x="557720" y="612843"/>
            <a:ext cx="2312480" cy="1499738"/>
          </a:xfrm>
        </p:spPr>
        <p:txBody>
          <a:bodyPr anchor="b">
            <a:normAutofit/>
          </a:bodyPr>
          <a:lstStyle/>
          <a:p>
            <a:r>
              <a:rPr lang="en-US" sz="2800" dirty="0"/>
              <a:t>RANDOM</a:t>
            </a:r>
            <a:br>
              <a:rPr lang="en-US" sz="2800" dirty="0"/>
            </a:br>
            <a:r>
              <a:rPr lang="en-US" sz="2800" dirty="0"/>
              <a:t>FOREST</a:t>
            </a:r>
            <a:br>
              <a:rPr lang="en-US" sz="2800" dirty="0"/>
            </a:br>
            <a:r>
              <a:rPr lang="en-US" sz="2800" dirty="0"/>
              <a:t>REGRESSOR</a:t>
            </a:r>
          </a:p>
        </p:txBody>
      </p:sp>
      <p:sp>
        <p:nvSpPr>
          <p:cNvPr id="9" name="Content Placeholder 8">
            <a:extLst>
              <a:ext uri="{FF2B5EF4-FFF2-40B4-BE49-F238E27FC236}">
                <a16:creationId xmlns:a16="http://schemas.microsoft.com/office/drawing/2014/main" id="{89DC7EA0-56AA-4A90-A3C4-FD91546BE25E}"/>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As we got a low accuracy score in linear regression but a well mean square error which resembles that our model is running well . So, we tried with the random forest regressor. The accuracy score have increased to 47% with mean square error value as 0.15. </a:t>
            </a:r>
          </a:p>
          <a:p>
            <a:r>
              <a:rPr lang="en-US" sz="1400" dirty="0">
                <a:solidFill>
                  <a:schemeClr val="tx1">
                    <a:lumMod val="85000"/>
                    <a:lumOff val="15000"/>
                  </a:schemeClr>
                </a:solidFill>
              </a:rPr>
              <a:t>Accuracy Score : 0.477</a:t>
            </a:r>
          </a:p>
          <a:p>
            <a:r>
              <a:rPr lang="en-US" sz="1400" dirty="0">
                <a:solidFill>
                  <a:schemeClr val="tx1">
                    <a:lumMod val="85000"/>
                    <a:lumOff val="15000"/>
                  </a:schemeClr>
                </a:solidFill>
              </a:rPr>
              <a:t>Mean Square Error:0.15</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Graphical user interface, text, application, email&#10;&#10;Description automatically generated">
            <a:extLst>
              <a:ext uri="{FF2B5EF4-FFF2-40B4-BE49-F238E27FC236}">
                <a16:creationId xmlns:a16="http://schemas.microsoft.com/office/drawing/2014/main" id="{3EDA3966-7630-4846-A4DD-FC810C2999EB}"/>
              </a:ext>
            </a:extLst>
          </p:cNvPr>
          <p:cNvPicPr>
            <a:picLocks noChangeAspect="1"/>
          </p:cNvPicPr>
          <p:nvPr/>
        </p:nvPicPr>
        <p:blipFill>
          <a:blip r:embed="rId2"/>
          <a:stretch>
            <a:fillRect/>
          </a:stretch>
        </p:blipFill>
        <p:spPr>
          <a:xfrm>
            <a:off x="4049422" y="982326"/>
            <a:ext cx="7237877" cy="4921756"/>
          </a:xfrm>
          <a:prstGeom prst="rect">
            <a:avLst/>
          </a:prstGeom>
        </p:spPr>
      </p:pic>
    </p:spTree>
    <p:extLst>
      <p:ext uri="{BB962C8B-B14F-4D97-AF65-F5344CB8AC3E}">
        <p14:creationId xmlns:p14="http://schemas.microsoft.com/office/powerpoint/2010/main" val="291109121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76E53-C78E-2F40-B088-8628DFDE49FC}"/>
              </a:ext>
            </a:extLst>
          </p:cNvPr>
          <p:cNvSpPr>
            <a:spLocks noGrp="1"/>
          </p:cNvSpPr>
          <p:nvPr>
            <p:ph type="title"/>
          </p:nvPr>
        </p:nvSpPr>
        <p:spPr>
          <a:xfrm>
            <a:off x="557720" y="612843"/>
            <a:ext cx="2312480" cy="1499738"/>
          </a:xfrm>
        </p:spPr>
        <p:txBody>
          <a:bodyPr anchor="b">
            <a:normAutofit fontScale="90000"/>
          </a:bodyPr>
          <a:lstStyle/>
          <a:p>
            <a:r>
              <a:rPr lang="en-US" sz="2800" dirty="0"/>
              <a:t>SINGULAR-VALUE DECOMPOSITION</a:t>
            </a:r>
          </a:p>
        </p:txBody>
      </p:sp>
      <p:sp>
        <p:nvSpPr>
          <p:cNvPr id="9" name="Content Placeholder 8">
            <a:extLst>
              <a:ext uri="{FF2B5EF4-FFF2-40B4-BE49-F238E27FC236}">
                <a16:creationId xmlns:a16="http://schemas.microsoft.com/office/drawing/2014/main" id="{0E0B6EE4-B58E-4B10-BD19-0EF98C4BDD08}"/>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With the same train and test data we performed a SVD model with epsilon value as 0.2 . After performing it we got an accuracy score of 45% and mean square error value as 0.16 .</a:t>
            </a:r>
          </a:p>
          <a:p>
            <a:r>
              <a:rPr lang="en-US" sz="1400" dirty="0">
                <a:solidFill>
                  <a:schemeClr val="tx1">
                    <a:lumMod val="85000"/>
                    <a:lumOff val="15000"/>
                  </a:schemeClr>
                </a:solidFill>
              </a:rPr>
              <a:t>Accuracy Score :45%</a:t>
            </a:r>
          </a:p>
          <a:p>
            <a:r>
              <a:rPr lang="en-US" sz="1400" dirty="0">
                <a:solidFill>
                  <a:schemeClr val="tx1">
                    <a:lumMod val="85000"/>
                    <a:lumOff val="15000"/>
                  </a:schemeClr>
                </a:solidFill>
              </a:rPr>
              <a:t>Mean Square Error :0.16</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Graphical user interface, text, application, email&#10;&#10;Description automatically generated">
            <a:extLst>
              <a:ext uri="{FF2B5EF4-FFF2-40B4-BE49-F238E27FC236}">
                <a16:creationId xmlns:a16="http://schemas.microsoft.com/office/drawing/2014/main" id="{D31F0B9B-2679-2E4F-BFBD-5103A618495A}"/>
              </a:ext>
            </a:extLst>
          </p:cNvPr>
          <p:cNvPicPr>
            <a:picLocks noChangeAspect="1"/>
          </p:cNvPicPr>
          <p:nvPr/>
        </p:nvPicPr>
        <p:blipFill>
          <a:blip r:embed="rId2"/>
          <a:stretch>
            <a:fillRect/>
          </a:stretch>
        </p:blipFill>
        <p:spPr>
          <a:xfrm>
            <a:off x="4342639" y="612843"/>
            <a:ext cx="6651443" cy="5391167"/>
          </a:xfrm>
          <a:prstGeom prst="rect">
            <a:avLst/>
          </a:prstGeom>
        </p:spPr>
      </p:pic>
    </p:spTree>
    <p:extLst>
      <p:ext uri="{BB962C8B-B14F-4D97-AF65-F5344CB8AC3E}">
        <p14:creationId xmlns:p14="http://schemas.microsoft.com/office/powerpoint/2010/main" val="413807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C700983-7F89-434A-A5B5-A120C243A08E}"/>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AIM</a:t>
            </a:r>
          </a:p>
        </p:txBody>
      </p:sp>
      <p:sp>
        <p:nvSpPr>
          <p:cNvPr id="3" name="Content Placeholder 2">
            <a:extLst>
              <a:ext uri="{FF2B5EF4-FFF2-40B4-BE49-F238E27FC236}">
                <a16:creationId xmlns:a16="http://schemas.microsoft.com/office/drawing/2014/main" id="{2CAC3F28-3E5B-9E40-8991-6C60DFD4D9F4}"/>
              </a:ext>
            </a:extLst>
          </p:cNvPr>
          <p:cNvSpPr>
            <a:spLocks noGrp="1"/>
          </p:cNvSpPr>
          <p:nvPr>
            <p:ph idx="1"/>
          </p:nvPr>
        </p:nvSpPr>
        <p:spPr>
          <a:xfrm>
            <a:off x="5478124" y="559477"/>
            <a:ext cx="5647076" cy="5475563"/>
          </a:xfrm>
        </p:spPr>
        <p:txBody>
          <a:bodyPr anchor="ctr">
            <a:normAutofit/>
          </a:bodyPr>
          <a:lstStyle/>
          <a:p>
            <a:pPr marL="0" indent="0">
              <a:buNone/>
            </a:pPr>
            <a:r>
              <a:rPr lang="en-US" sz="2000" dirty="0"/>
              <a:t> </a:t>
            </a:r>
            <a:r>
              <a:rPr lang="en-US" sz="2800" dirty="0"/>
              <a:t>To predict and build a linear model for calculating the best price for the used BMW car’s which the customer wants to buy.</a:t>
            </a:r>
          </a:p>
        </p:txBody>
      </p:sp>
    </p:spTree>
    <p:extLst>
      <p:ext uri="{BB962C8B-B14F-4D97-AF65-F5344CB8AC3E}">
        <p14:creationId xmlns:p14="http://schemas.microsoft.com/office/powerpoint/2010/main" val="8562192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45">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3" name="Rectangle 47">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4" name="Rectangle 49">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6" name="Rectangle 56">
            <a:extLst>
              <a:ext uri="{FF2B5EF4-FFF2-40B4-BE49-F238E27FC236}">
                <a16:creationId xmlns:a16="http://schemas.microsoft.com/office/drawing/2014/main" id="{C8AC92D2-D6DE-4772-A874-5D65F883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77" name="Rectangle 58">
            <a:extLst>
              <a:ext uri="{FF2B5EF4-FFF2-40B4-BE49-F238E27FC236}">
                <a16:creationId xmlns:a16="http://schemas.microsoft.com/office/drawing/2014/main" id="{0F2E3678-25D0-49F9-9BD6-8D4D6056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9A95F4-1125-3D4B-91E2-E23D41BD7995}"/>
              </a:ext>
            </a:extLst>
          </p:cNvPr>
          <p:cNvSpPr>
            <a:spLocks noGrp="1"/>
          </p:cNvSpPr>
          <p:nvPr>
            <p:ph type="title"/>
          </p:nvPr>
        </p:nvSpPr>
        <p:spPr>
          <a:xfrm>
            <a:off x="1136848" y="1348844"/>
            <a:ext cx="5919255" cy="4307950"/>
          </a:xfrm>
        </p:spPr>
        <p:txBody>
          <a:bodyPr vert="horz" lIns="91440" tIns="45720" rIns="91440" bIns="45720" rtlCol="0" anchor="ctr">
            <a:normAutofit/>
          </a:bodyPr>
          <a:lstStyle/>
          <a:p>
            <a:pPr algn="ctr">
              <a:lnSpc>
                <a:spcPct val="83000"/>
              </a:lnSpc>
            </a:pPr>
            <a:r>
              <a:rPr lang="en-US" sz="6000" cap="all" spc="-100" dirty="0"/>
              <a:t>THANK YOU                               </a:t>
            </a:r>
            <a:br>
              <a:rPr lang="en-US" sz="6000" cap="all" spc="-100" dirty="0"/>
            </a:br>
            <a:r>
              <a:rPr lang="en-US" sz="6000" cap="all" spc="-100" dirty="0"/>
              <a:t>              </a:t>
            </a:r>
            <a:r>
              <a:rPr lang="en-US" sz="1800" cap="all" spc="-100" dirty="0"/>
              <a:t>Sri Harsha </a:t>
            </a:r>
            <a:r>
              <a:rPr lang="en-US" sz="1800" cap="all" spc="-100" dirty="0" err="1"/>
              <a:t>Gullapalli</a:t>
            </a:r>
            <a:br>
              <a:rPr lang="en-US" sz="1800" cap="all" spc="-100" dirty="0"/>
            </a:br>
            <a:r>
              <a:rPr lang="en-US" sz="1800" cap="all" spc="-100" dirty="0"/>
              <a:t>                                                  </a:t>
            </a:r>
            <a:r>
              <a:rPr lang="en-US" sz="1800" cap="all" spc="-100" dirty="0" err="1"/>
              <a:t>Hadhvika</a:t>
            </a:r>
            <a:r>
              <a:rPr lang="en-US" sz="1800" cap="all" spc="-100" dirty="0"/>
              <a:t> </a:t>
            </a:r>
            <a:r>
              <a:rPr lang="en-US" sz="1800" cap="all" spc="-100" dirty="0" err="1"/>
              <a:t>bodepudi</a:t>
            </a:r>
            <a:br>
              <a:rPr lang="en-US" sz="1800" cap="all" spc="-100" dirty="0"/>
            </a:br>
            <a:br>
              <a:rPr lang="en-US" sz="1800" cap="all" spc="-100" dirty="0"/>
            </a:br>
            <a:r>
              <a:rPr lang="en-US" sz="1800" cap="all" spc="-100" dirty="0"/>
              <a:t>                                     Vamshi Rahul </a:t>
            </a:r>
            <a:endParaRPr lang="en-US" sz="6000" cap="all" spc="-100" dirty="0"/>
          </a:p>
        </p:txBody>
      </p:sp>
      <p:sp>
        <p:nvSpPr>
          <p:cNvPr id="78" name="Rectangle 60">
            <a:extLst>
              <a:ext uri="{FF2B5EF4-FFF2-40B4-BE49-F238E27FC236}">
                <a16:creationId xmlns:a16="http://schemas.microsoft.com/office/drawing/2014/main" id="{63A45CD5-61B0-48E1-8090-7584418C2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62">
            <a:extLst>
              <a:ext uri="{FF2B5EF4-FFF2-40B4-BE49-F238E27FC236}">
                <a16:creationId xmlns:a16="http://schemas.microsoft.com/office/drawing/2014/main" id="{C6D4C1FD-C274-4FA8-939A-09E6498EFC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64">
            <a:extLst>
              <a:ext uri="{FF2B5EF4-FFF2-40B4-BE49-F238E27FC236}">
                <a16:creationId xmlns:a16="http://schemas.microsoft.com/office/drawing/2014/main" id="{C13D4426-8AD5-43D7-8033-05DBB3BFE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66">
            <a:extLst>
              <a:ext uri="{FF2B5EF4-FFF2-40B4-BE49-F238E27FC236}">
                <a16:creationId xmlns:a16="http://schemas.microsoft.com/office/drawing/2014/main" id="{1EC8029B-C6E2-4459-859A-7539865E0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Smiling Face with No Fill">
            <a:extLst>
              <a:ext uri="{FF2B5EF4-FFF2-40B4-BE49-F238E27FC236}">
                <a16:creationId xmlns:a16="http://schemas.microsoft.com/office/drawing/2014/main" id="{DFCCC6F3-7AB7-4183-97F3-B115A7991D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6549" y="1681469"/>
            <a:ext cx="3513108" cy="3513108"/>
          </a:xfrm>
          <a:prstGeom prst="rect">
            <a:avLst/>
          </a:prstGeom>
        </p:spPr>
      </p:pic>
    </p:spTree>
    <p:extLst>
      <p:ext uri="{BB962C8B-B14F-4D97-AF65-F5344CB8AC3E}">
        <p14:creationId xmlns:p14="http://schemas.microsoft.com/office/powerpoint/2010/main" val="10312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CF167-72AF-774E-A7A6-C3AD1329D077}"/>
              </a:ext>
            </a:extLst>
          </p:cNvPr>
          <p:cNvSpPr>
            <a:spLocks noGrp="1"/>
          </p:cNvSpPr>
          <p:nvPr>
            <p:ph type="title"/>
          </p:nvPr>
        </p:nvSpPr>
        <p:spPr>
          <a:xfrm>
            <a:off x="557720" y="612843"/>
            <a:ext cx="2312480" cy="1499738"/>
          </a:xfrm>
        </p:spPr>
        <p:txBody>
          <a:bodyPr anchor="b">
            <a:normAutofit/>
          </a:bodyPr>
          <a:lstStyle/>
          <a:p>
            <a:r>
              <a:rPr lang="en-US" sz="2800" u="sng" dirty="0"/>
              <a:t>DATASET</a:t>
            </a:r>
          </a:p>
        </p:txBody>
      </p:sp>
      <p:sp>
        <p:nvSpPr>
          <p:cNvPr id="3" name="Content Placeholder 2">
            <a:extLst>
              <a:ext uri="{FF2B5EF4-FFF2-40B4-BE49-F238E27FC236}">
                <a16:creationId xmlns:a16="http://schemas.microsoft.com/office/drawing/2014/main" id="{82DD0CDD-A539-BA4A-8559-FE73A475AA07}"/>
              </a:ext>
            </a:extLst>
          </p:cNvPr>
          <p:cNvSpPr>
            <a:spLocks noGrp="1"/>
          </p:cNvSpPr>
          <p:nvPr>
            <p:ph idx="1"/>
          </p:nvPr>
        </p:nvSpPr>
        <p:spPr>
          <a:xfrm>
            <a:off x="557720" y="2149813"/>
            <a:ext cx="2312479" cy="3854197"/>
          </a:xfrm>
        </p:spPr>
        <p:txBody>
          <a:bodyPr>
            <a:normAutofit/>
          </a:bodyPr>
          <a:lstStyle/>
          <a:p>
            <a:pPr marL="0" indent="0">
              <a:buNone/>
            </a:pPr>
            <a:r>
              <a:rPr lang="en-US" sz="1400" dirty="0">
                <a:solidFill>
                  <a:schemeClr val="tx1">
                    <a:lumMod val="85000"/>
                    <a:lumOff val="15000"/>
                  </a:schemeClr>
                </a:solidFill>
              </a:rPr>
              <a:t>The dataset is available in public and can be downloaded through </a:t>
            </a:r>
            <a:r>
              <a:rPr lang="en-US" sz="1400" u="sng"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https://www.kaggle.com/mysarahmadbhat/bmw-used-car-listing?select=bmw.csv</a:t>
            </a:r>
            <a:r>
              <a:rPr lang="en-US" sz="1400" dirty="0"/>
              <a:t> </a:t>
            </a:r>
            <a:r>
              <a:rPr lang="en-US" sz="1400" dirty="0">
                <a:solidFill>
                  <a:schemeClr val="tx1">
                    <a:lumMod val="85000"/>
                    <a:lumOff val="15000"/>
                  </a:schemeClr>
                </a:solidFill>
              </a:rPr>
              <a:t>. The dataset would return the following features like:</a:t>
            </a:r>
          </a:p>
          <a:p>
            <a:pPr marL="0" indent="0">
              <a:buNone/>
            </a:pPr>
            <a:r>
              <a:rPr lang="en-US" sz="1400" dirty="0">
                <a:solidFill>
                  <a:schemeClr val="tx1">
                    <a:lumMod val="85000"/>
                    <a:lumOff val="15000"/>
                  </a:schemeClr>
                </a:solidFill>
              </a:rPr>
              <a:t>Model, Year, Price, Transmission, Mileage, Fuel, Tax, MPG and Engine.  </a:t>
            </a:r>
          </a:p>
          <a:p>
            <a:endParaRPr lang="en-US" sz="14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3">
            <a:extLst>
              <a:ext uri="{FF2B5EF4-FFF2-40B4-BE49-F238E27FC236}">
                <a16:creationId xmlns:a16="http://schemas.microsoft.com/office/drawing/2014/main" id="{E99DDEE0-012A-9D43-9DB2-A2B91C144E54}"/>
              </a:ext>
            </a:extLst>
          </p:cNvPr>
          <p:cNvPicPr>
            <a:picLocks noChangeAspect="1"/>
          </p:cNvPicPr>
          <p:nvPr/>
        </p:nvPicPr>
        <p:blipFill>
          <a:blip r:embed="rId3"/>
          <a:stretch>
            <a:fillRect/>
          </a:stretch>
        </p:blipFill>
        <p:spPr>
          <a:xfrm>
            <a:off x="3569764" y="2800349"/>
            <a:ext cx="8203136" cy="1257301"/>
          </a:xfrm>
          <a:prstGeom prst="rect">
            <a:avLst/>
          </a:prstGeom>
        </p:spPr>
      </p:pic>
    </p:spTree>
    <p:extLst>
      <p:ext uri="{BB962C8B-B14F-4D97-AF65-F5344CB8AC3E}">
        <p14:creationId xmlns:p14="http://schemas.microsoft.com/office/powerpoint/2010/main" val="24832942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9FD99F8D-D35C-124B-AFB2-AE8BDF3B5A10}"/>
              </a:ext>
            </a:extLst>
          </p:cNvPr>
          <p:cNvSpPr>
            <a:spLocks noGrp="1"/>
          </p:cNvSpPr>
          <p:nvPr>
            <p:ph type="title"/>
          </p:nvPr>
        </p:nvSpPr>
        <p:spPr>
          <a:xfrm>
            <a:off x="676240" y="875324"/>
            <a:ext cx="3536510" cy="5093520"/>
          </a:xfrm>
        </p:spPr>
        <p:txBody>
          <a:bodyPr>
            <a:normAutofit/>
          </a:bodyPr>
          <a:lstStyle/>
          <a:p>
            <a:pPr algn="ctr"/>
            <a:r>
              <a:rPr lang="en-US" sz="3400" u="sng" dirty="0">
                <a:solidFill>
                  <a:schemeClr val="tx1"/>
                </a:solidFill>
              </a:rPr>
              <a:t>INTRODUCTION</a:t>
            </a:r>
          </a:p>
        </p:txBody>
      </p:sp>
      <p:sp>
        <p:nvSpPr>
          <p:cNvPr id="3" name="Content Placeholder 2">
            <a:extLst>
              <a:ext uri="{FF2B5EF4-FFF2-40B4-BE49-F238E27FC236}">
                <a16:creationId xmlns:a16="http://schemas.microsoft.com/office/drawing/2014/main" id="{F92E6BD1-D05C-8142-9576-545FF32C4145}"/>
              </a:ext>
            </a:extLst>
          </p:cNvPr>
          <p:cNvSpPr>
            <a:spLocks noGrp="1"/>
          </p:cNvSpPr>
          <p:nvPr>
            <p:ph idx="1"/>
          </p:nvPr>
        </p:nvSpPr>
        <p:spPr>
          <a:xfrm>
            <a:off x="5478124" y="559477"/>
            <a:ext cx="5647076" cy="5475563"/>
          </a:xfrm>
        </p:spPr>
        <p:txBody>
          <a:bodyPr anchor="ctr">
            <a:normAutofit/>
          </a:bodyPr>
          <a:lstStyle/>
          <a:p>
            <a:r>
              <a:rPr lang="en-US" sz="2000"/>
              <a:t>The prices of new cars in the industry is fixed by the manufacturer with some additional costs incurred by the Government in the form of taxes. So,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 </a:t>
            </a:r>
          </a:p>
        </p:txBody>
      </p:sp>
    </p:spTree>
    <p:extLst>
      <p:ext uri="{BB962C8B-B14F-4D97-AF65-F5344CB8AC3E}">
        <p14:creationId xmlns:p14="http://schemas.microsoft.com/office/powerpoint/2010/main" val="31786240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F0D15-DF8C-ED49-9F5E-5309C6EBC97F}"/>
              </a:ext>
            </a:extLst>
          </p:cNvPr>
          <p:cNvSpPr>
            <a:spLocks noGrp="1"/>
          </p:cNvSpPr>
          <p:nvPr>
            <p:ph type="title"/>
          </p:nvPr>
        </p:nvSpPr>
        <p:spPr>
          <a:xfrm>
            <a:off x="868680" y="642593"/>
            <a:ext cx="6281928" cy="1744183"/>
          </a:xfrm>
        </p:spPr>
        <p:txBody>
          <a:bodyPr>
            <a:normAutofit/>
          </a:bodyPr>
          <a:lstStyle/>
          <a:p>
            <a:r>
              <a:rPr lang="en-US" u="sng" dirty="0"/>
              <a:t>LINEAR REGRESSION</a:t>
            </a:r>
          </a:p>
        </p:txBody>
      </p:sp>
      <p:sp>
        <p:nvSpPr>
          <p:cNvPr id="3" name="Content Placeholder 2">
            <a:extLst>
              <a:ext uri="{FF2B5EF4-FFF2-40B4-BE49-F238E27FC236}">
                <a16:creationId xmlns:a16="http://schemas.microsoft.com/office/drawing/2014/main" id="{A4EA547A-F6CE-4341-B25A-AD9C7CD79512}"/>
              </a:ext>
            </a:extLst>
          </p:cNvPr>
          <p:cNvSpPr>
            <a:spLocks noGrp="1"/>
          </p:cNvSpPr>
          <p:nvPr>
            <p:ph idx="1"/>
          </p:nvPr>
        </p:nvSpPr>
        <p:spPr>
          <a:xfrm>
            <a:off x="868680" y="2386584"/>
            <a:ext cx="6281928" cy="3648456"/>
          </a:xfrm>
        </p:spPr>
        <p:txBody>
          <a:bodyPr>
            <a:normAutofit/>
          </a:bodyPr>
          <a:lstStyle/>
          <a:p>
            <a:r>
              <a:rPr lang="en-US" sz="2000" dirty="0"/>
              <a:t>What is meant by Linear regression?</a:t>
            </a:r>
          </a:p>
          <a:p>
            <a:r>
              <a:rPr lang="en-US" sz="2000" dirty="0"/>
              <a:t>Linear Regression tries to establish a linear relationship between the independent variables and the dependent variables.</a:t>
            </a:r>
          </a:p>
        </p:txBody>
      </p:sp>
      <p:sp>
        <p:nvSpPr>
          <p:cNvPr id="23" name="Rectangle 22">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F5E757C6-C6B8-43C1-8EBB-A30CFA562A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6242" y="1768534"/>
            <a:ext cx="3322121" cy="3322121"/>
          </a:xfrm>
          <a:prstGeom prst="rect">
            <a:avLst/>
          </a:prstGeom>
        </p:spPr>
      </p:pic>
    </p:spTree>
    <p:extLst>
      <p:ext uri="{BB962C8B-B14F-4D97-AF65-F5344CB8AC3E}">
        <p14:creationId xmlns:p14="http://schemas.microsoft.com/office/powerpoint/2010/main" val="38481701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B4315FF-E6E9-DF41-A676-C20F7B7C8F41}"/>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Exploratory Data Analysis</a:t>
            </a:r>
          </a:p>
        </p:txBody>
      </p:sp>
      <p:sp>
        <p:nvSpPr>
          <p:cNvPr id="3" name="Content Placeholder 2">
            <a:extLst>
              <a:ext uri="{FF2B5EF4-FFF2-40B4-BE49-F238E27FC236}">
                <a16:creationId xmlns:a16="http://schemas.microsoft.com/office/drawing/2014/main" id="{55F80E8C-6DB8-5B4F-89EB-87D2650B8FA0}"/>
              </a:ext>
            </a:extLst>
          </p:cNvPr>
          <p:cNvSpPr>
            <a:spLocks noGrp="1"/>
          </p:cNvSpPr>
          <p:nvPr>
            <p:ph idx="1"/>
          </p:nvPr>
        </p:nvSpPr>
        <p:spPr>
          <a:xfrm>
            <a:off x="5478124" y="559477"/>
            <a:ext cx="5647076" cy="5475563"/>
          </a:xfrm>
        </p:spPr>
        <p:txBody>
          <a:bodyPr anchor="ctr">
            <a:normAutofit/>
          </a:bodyPr>
          <a:lstStyle/>
          <a:p>
            <a:r>
              <a:rPr lang="en-US" sz="2000" dirty="0"/>
              <a:t>We use Linear Regression model for predicting the price  and to visualize the data we use seaborn and </a:t>
            </a:r>
            <a:r>
              <a:rPr lang="en-US" sz="2000" dirty="0" err="1"/>
              <a:t>matplot</a:t>
            </a:r>
            <a:r>
              <a:rPr lang="en-US" sz="2000" dirty="0"/>
              <a:t> libraries. Also we use other pandas libraries to handle the </a:t>
            </a:r>
            <a:r>
              <a:rPr lang="en-US" sz="2000" dirty="0" err="1"/>
              <a:t>dataframe</a:t>
            </a:r>
            <a:r>
              <a:rPr lang="en-US" sz="2000" dirty="0"/>
              <a:t> such as </a:t>
            </a:r>
            <a:r>
              <a:rPr lang="en-US" sz="2000" dirty="0" err="1"/>
              <a:t>Numpy</a:t>
            </a:r>
            <a:r>
              <a:rPr lang="en-US" sz="2000" dirty="0"/>
              <a:t>, </a:t>
            </a:r>
            <a:r>
              <a:rPr lang="en-US" sz="2000" dirty="0" err="1"/>
              <a:t>Sklearn</a:t>
            </a:r>
            <a:r>
              <a:rPr lang="en-US" sz="2000" dirty="0"/>
              <a:t>. There are no null values present in the dataset but there are some outliers. So we need to remove the outliers using log transformation to get the accuracy of the prediction. Also the values of tax and engine size is zero, so we change those value to null and make them zero. We removed the duplicate values present in the data.</a:t>
            </a:r>
          </a:p>
          <a:p>
            <a:endParaRPr lang="en-US" sz="2000" dirty="0"/>
          </a:p>
        </p:txBody>
      </p:sp>
    </p:spTree>
    <p:extLst>
      <p:ext uri="{BB962C8B-B14F-4D97-AF65-F5344CB8AC3E}">
        <p14:creationId xmlns:p14="http://schemas.microsoft.com/office/powerpoint/2010/main" val="41326086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B16AD157-7F10-484D-B0F4-A55250428026}"/>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IMPORT OF LIBRARIES</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177941BC-5255-9D4E-B33C-201E89266DF9}"/>
              </a:ext>
            </a:extLst>
          </p:cNvPr>
          <p:cNvPicPr>
            <a:picLocks noGrp="1" noChangeAspect="1"/>
          </p:cNvPicPr>
          <p:nvPr>
            <p:ph idx="1"/>
          </p:nvPr>
        </p:nvPicPr>
        <p:blipFill>
          <a:blip r:embed="rId3"/>
          <a:stretch>
            <a:fillRect/>
          </a:stretch>
        </p:blipFill>
        <p:spPr>
          <a:xfrm>
            <a:off x="5346570" y="1047329"/>
            <a:ext cx="6202238" cy="4760216"/>
          </a:xfrm>
          <a:prstGeom prst="rect">
            <a:avLst/>
          </a:prstGeom>
        </p:spPr>
      </p:pic>
    </p:spTree>
    <p:extLst>
      <p:ext uri="{BB962C8B-B14F-4D97-AF65-F5344CB8AC3E}">
        <p14:creationId xmlns:p14="http://schemas.microsoft.com/office/powerpoint/2010/main" val="26291756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891C27D-8C9D-415C-A639-23D76B7B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8F4C0D6-B7E0-42D0-A57F-6781017A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B4D6D08-A7F1-4445-BA2E-E449562C0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7C1A41-D915-4D26-8D5E-C01B2716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A50B663E-F671-4504-99A8-455955469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33" name="Rectangle 32">
            <a:extLst>
              <a:ext uri="{FF2B5EF4-FFF2-40B4-BE49-F238E27FC236}">
                <a16:creationId xmlns:a16="http://schemas.microsoft.com/office/drawing/2014/main" id="{2EF89585-ECD6-4B38-96B1-AD41A1BD4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B6FCD50-3FE8-4AB2-B746-2CC0EA9D40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E90108-E441-4AF0-A059-613D076C7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422045-789A-442D-9E39-6FC4EC452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3E8A0E0-76D3-CD4E-B684-90977A531FFD}"/>
              </a:ext>
            </a:extLst>
          </p:cNvPr>
          <p:cNvPicPr>
            <a:picLocks noChangeAspect="1"/>
          </p:cNvPicPr>
          <p:nvPr/>
        </p:nvPicPr>
        <p:blipFill>
          <a:blip r:embed="rId2"/>
          <a:stretch>
            <a:fillRect/>
          </a:stretch>
        </p:blipFill>
        <p:spPr>
          <a:xfrm>
            <a:off x="914405" y="1366211"/>
            <a:ext cx="6466979" cy="4563096"/>
          </a:xfrm>
          <a:prstGeom prst="rect">
            <a:avLst/>
          </a:prstGeom>
        </p:spPr>
      </p:pic>
      <p:sp>
        <p:nvSpPr>
          <p:cNvPr id="41" name="Rectangle 40">
            <a:extLst>
              <a:ext uri="{FF2B5EF4-FFF2-40B4-BE49-F238E27FC236}">
                <a16:creationId xmlns:a16="http://schemas.microsoft.com/office/drawing/2014/main" id="{3F4C63FE-9526-4F8E-BCFD-954D2EF94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4F993-00E0-1049-80F6-210FED55E75C}"/>
              </a:ext>
            </a:extLst>
          </p:cNvPr>
          <p:cNvSpPr>
            <a:spLocks noGrp="1"/>
          </p:cNvSpPr>
          <p:nvPr>
            <p:ph type="title"/>
          </p:nvPr>
        </p:nvSpPr>
        <p:spPr>
          <a:xfrm>
            <a:off x="8560024" y="1182454"/>
            <a:ext cx="3238829" cy="3480794"/>
          </a:xfrm>
        </p:spPr>
        <p:txBody>
          <a:bodyPr vert="horz" lIns="91440" tIns="45720" rIns="91440" bIns="45720" rtlCol="0" anchor="ctr">
            <a:normAutofit/>
          </a:bodyPr>
          <a:lstStyle/>
          <a:p>
            <a:pPr algn="ctr">
              <a:lnSpc>
                <a:spcPct val="83000"/>
              </a:lnSpc>
            </a:pPr>
            <a:r>
              <a:rPr lang="en-US" sz="4400" cap="all" spc="-100"/>
              <a:t>CREATING SQL SERVER AND LOADING THE DATA</a:t>
            </a:r>
          </a:p>
        </p:txBody>
      </p:sp>
      <p:sp>
        <p:nvSpPr>
          <p:cNvPr id="3" name="Content Placeholder 2">
            <a:extLst>
              <a:ext uri="{FF2B5EF4-FFF2-40B4-BE49-F238E27FC236}">
                <a16:creationId xmlns:a16="http://schemas.microsoft.com/office/drawing/2014/main" id="{346022F5-C1AD-5741-8DC2-D5799C9507F5}"/>
              </a:ext>
            </a:extLst>
          </p:cNvPr>
          <p:cNvSpPr>
            <a:spLocks noGrp="1"/>
          </p:cNvSpPr>
          <p:nvPr>
            <p:ph idx="1"/>
          </p:nvPr>
        </p:nvSpPr>
        <p:spPr>
          <a:xfrm>
            <a:off x="8560024" y="4708186"/>
            <a:ext cx="3238829" cy="1496816"/>
          </a:xfrm>
        </p:spPr>
        <p:txBody>
          <a:bodyPr vert="horz" lIns="91440" tIns="45720" rIns="91440" bIns="45720" rtlCol="0">
            <a:normAutofit/>
          </a:bodyPr>
          <a:lstStyle/>
          <a:p>
            <a:pPr marL="0" indent="0" algn="ctr">
              <a:spcBef>
                <a:spcPts val="0"/>
              </a:spcBef>
              <a:spcAft>
                <a:spcPts val="600"/>
              </a:spcAft>
              <a:buNone/>
            </a:pPr>
            <a:r>
              <a:rPr lang="en-US" sz="1400" spc="80" dirty="0">
                <a:solidFill>
                  <a:schemeClr val="tx1">
                    <a:lumMod val="85000"/>
                    <a:lumOff val="15000"/>
                  </a:schemeClr>
                </a:solidFill>
              </a:rPr>
              <a:t>Here we created a SQL server and imported the csv file into it.</a:t>
            </a:r>
          </a:p>
        </p:txBody>
      </p:sp>
    </p:spTree>
    <p:extLst>
      <p:ext uri="{BB962C8B-B14F-4D97-AF65-F5344CB8AC3E}">
        <p14:creationId xmlns:p14="http://schemas.microsoft.com/office/powerpoint/2010/main" val="39136230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EB0984CF-9D3D-D546-A8DA-8DBD1546CA3D}"/>
              </a:ext>
            </a:extLst>
          </p:cNvPr>
          <p:cNvPicPr>
            <a:picLocks noChangeAspect="1"/>
          </p:cNvPicPr>
          <p:nvPr/>
        </p:nvPicPr>
        <p:blipFill>
          <a:blip r:embed="rId2"/>
          <a:stretch>
            <a:fillRect/>
          </a:stretch>
        </p:blipFill>
        <p:spPr>
          <a:xfrm>
            <a:off x="404690" y="642594"/>
            <a:ext cx="5690130" cy="5392446"/>
          </a:xfrm>
          <a:prstGeom prst="rect">
            <a:avLst/>
          </a:prstGeom>
        </p:spPr>
      </p:pic>
      <p:sp>
        <p:nvSpPr>
          <p:cNvPr id="14" name="Rectangle 13">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EDC60-CC00-B34B-A584-EDEADDC682D5}"/>
              </a:ext>
            </a:extLst>
          </p:cNvPr>
          <p:cNvSpPr>
            <a:spLocks noGrp="1"/>
          </p:cNvSpPr>
          <p:nvPr>
            <p:ph type="title"/>
          </p:nvPr>
        </p:nvSpPr>
        <p:spPr>
          <a:xfrm>
            <a:off x="7064082" y="642594"/>
            <a:ext cx="4472921" cy="1371600"/>
          </a:xfrm>
        </p:spPr>
        <p:txBody>
          <a:bodyPr>
            <a:normAutofit/>
          </a:bodyPr>
          <a:lstStyle/>
          <a:p>
            <a:r>
              <a:rPr lang="en-US" dirty="0"/>
              <a:t>DATASET INSIGHT</a:t>
            </a:r>
          </a:p>
        </p:txBody>
      </p:sp>
      <p:sp>
        <p:nvSpPr>
          <p:cNvPr id="3" name="Content Placeholder 2">
            <a:extLst>
              <a:ext uri="{FF2B5EF4-FFF2-40B4-BE49-F238E27FC236}">
                <a16:creationId xmlns:a16="http://schemas.microsoft.com/office/drawing/2014/main" id="{FB221857-FAFE-D444-8B0C-0A7B7A09ED9D}"/>
              </a:ext>
            </a:extLst>
          </p:cNvPr>
          <p:cNvSpPr>
            <a:spLocks noGrp="1"/>
          </p:cNvSpPr>
          <p:nvPr>
            <p:ph idx="1"/>
          </p:nvPr>
        </p:nvSpPr>
        <p:spPr>
          <a:xfrm>
            <a:off x="7064082" y="2103120"/>
            <a:ext cx="4472922" cy="3931920"/>
          </a:xfrm>
        </p:spPr>
        <p:txBody>
          <a:bodyPr>
            <a:normAutofit/>
          </a:bodyPr>
          <a:lstStyle/>
          <a:p>
            <a:pPr marL="0" indent="0">
              <a:buNone/>
            </a:pPr>
            <a:r>
              <a:rPr lang="en-US" dirty="0"/>
              <a:t>This shows the head and tail of the data that is the first five rows and the last five rows of a data. For better understanding, we have renamed the column name mileage as Miles.</a:t>
            </a:r>
          </a:p>
        </p:txBody>
      </p:sp>
    </p:spTree>
    <p:extLst>
      <p:ext uri="{BB962C8B-B14F-4D97-AF65-F5344CB8AC3E}">
        <p14:creationId xmlns:p14="http://schemas.microsoft.com/office/powerpoint/2010/main" val="271605905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121</TotalTime>
  <Words>734</Words>
  <Application>Microsoft Macintosh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Garamond</vt:lpstr>
      <vt:lpstr>Gill Sans MT</vt:lpstr>
      <vt:lpstr>Times New Roman</vt:lpstr>
      <vt:lpstr>SavonVTI</vt:lpstr>
      <vt:lpstr>Python project</vt:lpstr>
      <vt:lpstr>AIM</vt:lpstr>
      <vt:lpstr>DATASET</vt:lpstr>
      <vt:lpstr>INTRODUCTION</vt:lpstr>
      <vt:lpstr>LINEAR REGRESSION</vt:lpstr>
      <vt:lpstr>Exploratory Data Analysis</vt:lpstr>
      <vt:lpstr>IMPORT OF LIBRARIES</vt:lpstr>
      <vt:lpstr>CREATING SQL SERVER AND LOADING THE DATA</vt:lpstr>
      <vt:lpstr>DATASET INSIGHT</vt:lpstr>
      <vt:lpstr>IDENTIFYING NULL VALUES AND MAKING THEM ZERO</vt:lpstr>
      <vt:lpstr>REMOVING OF DUPLICATE VALUES</vt:lpstr>
      <vt:lpstr>HISTOGRAM PLOT          </vt:lpstr>
      <vt:lpstr>SCATTER PLOT</vt:lpstr>
      <vt:lpstr>HEAT MAP</vt:lpstr>
      <vt:lpstr>CATEGORICAL VALUES TO NUMERICAL VALUES</vt:lpstr>
      <vt:lpstr>PowerPoint Presentation</vt:lpstr>
      <vt:lpstr>PERFORMING LINEAR REGRESSION  Accuracy score : 33%   Mean square error :0.19   Train data : 80%   Test data : 20%</vt:lpstr>
      <vt:lpstr>RANDOM FOREST REGRESSOR</vt:lpstr>
      <vt:lpstr>SINGULAR-VALUE DECOMPOSITION</vt:lpstr>
      <vt:lpstr>THANK YOU                                              Sri Harsha Gullapalli                                                   Hadhvika bodepudi                                       Vamshi Rahul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Sri Harsha Gullapalli</dc:creator>
  <cp:lastModifiedBy>Sri Harsha Gullapalli</cp:lastModifiedBy>
  <cp:revision>2</cp:revision>
  <dcterms:created xsi:type="dcterms:W3CDTF">2021-12-17T21:13:00Z</dcterms:created>
  <dcterms:modified xsi:type="dcterms:W3CDTF">2021-12-17T23:14:34Z</dcterms:modified>
</cp:coreProperties>
</file>