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DM Sans Semi Bold" panose="020B0604020202020204" charset="0"/>
      <p:regular r:id="rId12"/>
    </p:embeddedFont>
    <p:embeddedFont>
      <p:font typeface="Inter Medium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09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BC0465-393F-F802-AAC1-BE0CAD37AB9E}"/>
              </a:ext>
            </a:extLst>
          </p:cNvPr>
          <p:cNvSpPr/>
          <p:nvPr/>
        </p:nvSpPr>
        <p:spPr>
          <a:xfrm>
            <a:off x="12690088" y="7571678"/>
            <a:ext cx="1940312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606150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Gesture-Based Human-Computer Interaction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88" y="338899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Imagine controlling your computer without touching a mouse or keyboard. This presentation explores a system that uses hand gestures for intuitive and touch-free interaction.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838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1156693" y="4925358"/>
            <a:ext cx="4762770" cy="2902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Done By: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	Faders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	( </a:t>
            </a:r>
            <a:r>
              <a:rPr lang="en-US" sz="22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B.Hemanth</a:t>
            </a: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Rao.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	</a:t>
            </a:r>
            <a:r>
              <a:rPr lang="en-US" sz="22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M.Manesh</a:t>
            </a: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Kumar.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	</a:t>
            </a:r>
            <a:r>
              <a:rPr lang="en-US" sz="22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S.Sai</a:t>
            </a: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Ram.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	</a:t>
            </a:r>
            <a:r>
              <a:rPr lang="en-US" sz="22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K.Snehith</a:t>
            </a: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.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	</a:t>
            </a:r>
            <a:r>
              <a:rPr lang="en-US" sz="22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S.Sri</a:t>
            </a: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 Harsha Sai.)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91709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The Challenge of Traditional Input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Limitations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Traditional input devices like mice and keyboards limit interaction possibilities and can be physically demanding.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The Solution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Gesture-based control offers a more natural and intuitive way to interact with technology.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667C7-1DB5-BCD2-F3FD-3240B4B3655A}"/>
              </a:ext>
            </a:extLst>
          </p:cNvPr>
          <p:cNvSpPr/>
          <p:nvPr/>
        </p:nvSpPr>
        <p:spPr>
          <a:xfrm>
            <a:off x="12690088" y="7571678"/>
            <a:ext cx="1940312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54567"/>
            <a:ext cx="92990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Objective: Gesture-Based System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4586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878860" y="550116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458658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Develop a real-time system that recognizes hand gestures using a standard webcam.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4586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5302032" y="550116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5954078" y="5458658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Enable system actions like mouse movement, clicks, scrolling, and zooming.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4586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9725204" y="550116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10377249" y="5458658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Leverage the power of computer vision libraries, OpenCV and MediaPipe, for gesture detection and analysis.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ABD7-8501-D6B7-434B-7C0BCEA5290C}"/>
              </a:ext>
            </a:extLst>
          </p:cNvPr>
          <p:cNvSpPr/>
          <p:nvPr/>
        </p:nvSpPr>
        <p:spPr>
          <a:xfrm>
            <a:off x="12690088" y="7571678"/>
            <a:ext cx="1940312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AAFE2F-7AB4-0B42-2DC0-41B6DB2D3238}"/>
              </a:ext>
            </a:extLst>
          </p:cNvPr>
          <p:cNvSpPr/>
          <p:nvPr/>
        </p:nvSpPr>
        <p:spPr>
          <a:xfrm>
            <a:off x="12690088" y="7571678"/>
            <a:ext cx="1940312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0079" y="921901"/>
            <a:ext cx="7291268" cy="562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Technology Stack: Building Blocks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630079" y="1754505"/>
            <a:ext cx="7883842" cy="1325285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810101" y="1934528"/>
            <a:ext cx="2250281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Python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810101" y="2323743"/>
            <a:ext cx="7523798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The system is implemented in Python, a popular programming language for computer vision applications.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630079" y="3259812"/>
            <a:ext cx="7883842" cy="1325285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810101" y="3439835"/>
            <a:ext cx="2250281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OpenCV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810101" y="3829050"/>
            <a:ext cx="7523798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OpenCV is a powerful library for computer vision tasks, including image and video processing.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630079" y="4765119"/>
            <a:ext cx="7883842" cy="1325285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810101" y="4945142"/>
            <a:ext cx="2250281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MediaPipe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810101" y="5334357"/>
            <a:ext cx="7523798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MediaPipe is a framework for building real-time machine learning pipelines, ideal for gesture recognition.</a:t>
            </a:r>
            <a:endParaRPr lang="en-US" sz="1400" dirty="0"/>
          </a:p>
        </p:txBody>
      </p:sp>
      <p:sp>
        <p:nvSpPr>
          <p:cNvPr id="13" name="Shape 10"/>
          <p:cNvSpPr/>
          <p:nvPr/>
        </p:nvSpPr>
        <p:spPr>
          <a:xfrm>
            <a:off x="630079" y="6270427"/>
            <a:ext cx="7883842" cy="1037273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810101" y="6450449"/>
            <a:ext cx="2250281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PyAutoGUI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810101" y="6839664"/>
            <a:ext cx="7523798" cy="288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PyAutoGUI is used for controlling system actions like mouse movements and clicks.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6047" y="698897"/>
            <a:ext cx="8694301" cy="675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Working Mechanism: The Process</a:t>
            </a:r>
            <a:endParaRPr lang="en-US" sz="4250" dirty="0"/>
          </a:p>
        </p:txBody>
      </p:sp>
      <p:sp>
        <p:nvSpPr>
          <p:cNvPr id="3" name="Shape 1"/>
          <p:cNvSpPr/>
          <p:nvPr/>
        </p:nvSpPr>
        <p:spPr>
          <a:xfrm>
            <a:off x="7299960" y="1805940"/>
            <a:ext cx="30480" cy="5724644"/>
          </a:xfrm>
          <a:prstGeom prst="roundRect">
            <a:avLst>
              <a:gd name="adj" fmla="val 10631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6454616" y="2276713"/>
            <a:ext cx="648057" cy="30480"/>
          </a:xfrm>
          <a:prstGeom prst="roundRect">
            <a:avLst>
              <a:gd name="adj" fmla="val 10631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7072193" y="2048947"/>
            <a:ext cx="486013" cy="486013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7153215" y="2089487"/>
            <a:ext cx="323969" cy="4049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5"/>
          <p:cNvSpPr/>
          <p:nvPr/>
        </p:nvSpPr>
        <p:spPr>
          <a:xfrm>
            <a:off x="3534966" y="2021919"/>
            <a:ext cx="270021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Capture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756047" y="2489002"/>
            <a:ext cx="5479137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The system captures video frames from the webcam.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27727" y="3356729"/>
            <a:ext cx="648057" cy="30480"/>
          </a:xfrm>
          <a:prstGeom prst="roundRect">
            <a:avLst>
              <a:gd name="adj" fmla="val 10631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Shape 8"/>
          <p:cNvSpPr/>
          <p:nvPr/>
        </p:nvSpPr>
        <p:spPr>
          <a:xfrm>
            <a:off x="7072193" y="3128963"/>
            <a:ext cx="486013" cy="486013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7153215" y="3169503"/>
            <a:ext cx="323969" cy="4049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2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8395216" y="3101935"/>
            <a:ext cx="270021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Detect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8395216" y="3569018"/>
            <a:ext cx="5479137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MediaPipe analyzes each frame to identify hand landmarks.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454616" y="4328755"/>
            <a:ext cx="648057" cy="30480"/>
          </a:xfrm>
          <a:prstGeom prst="roundRect">
            <a:avLst>
              <a:gd name="adj" fmla="val 10631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hape 13"/>
          <p:cNvSpPr/>
          <p:nvPr/>
        </p:nvSpPr>
        <p:spPr>
          <a:xfrm>
            <a:off x="7072193" y="4100989"/>
            <a:ext cx="486013" cy="486013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7153215" y="4141530"/>
            <a:ext cx="323969" cy="4049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3</a:t>
            </a:r>
            <a:endParaRPr lang="en-US" sz="2550" dirty="0"/>
          </a:p>
        </p:txBody>
      </p:sp>
      <p:sp>
        <p:nvSpPr>
          <p:cNvPr id="17" name="Text 15"/>
          <p:cNvSpPr/>
          <p:nvPr/>
        </p:nvSpPr>
        <p:spPr>
          <a:xfrm>
            <a:off x="3534966" y="4073962"/>
            <a:ext cx="270021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Analyze</a:t>
            </a:r>
            <a:endParaRPr lang="en-US" sz="2100" dirty="0"/>
          </a:p>
        </p:txBody>
      </p:sp>
      <p:sp>
        <p:nvSpPr>
          <p:cNvPr id="18" name="Text 16"/>
          <p:cNvSpPr/>
          <p:nvPr/>
        </p:nvSpPr>
        <p:spPr>
          <a:xfrm>
            <a:off x="756047" y="4541044"/>
            <a:ext cx="5479137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Finger positions are analyzed to identify gestures based on predefined criteria.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27727" y="5300901"/>
            <a:ext cx="648057" cy="30480"/>
          </a:xfrm>
          <a:prstGeom prst="roundRect">
            <a:avLst>
              <a:gd name="adj" fmla="val 10631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Shape 18"/>
          <p:cNvSpPr/>
          <p:nvPr/>
        </p:nvSpPr>
        <p:spPr>
          <a:xfrm>
            <a:off x="7072193" y="5073134"/>
            <a:ext cx="486013" cy="486013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1" name="Text 19"/>
          <p:cNvSpPr/>
          <p:nvPr/>
        </p:nvSpPr>
        <p:spPr>
          <a:xfrm>
            <a:off x="7153215" y="5113675"/>
            <a:ext cx="323969" cy="4049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4</a:t>
            </a:r>
            <a:endParaRPr lang="en-US" sz="2550" dirty="0"/>
          </a:p>
        </p:txBody>
      </p:sp>
      <p:sp>
        <p:nvSpPr>
          <p:cNvPr id="22" name="Text 20"/>
          <p:cNvSpPr/>
          <p:nvPr/>
        </p:nvSpPr>
        <p:spPr>
          <a:xfrm>
            <a:off x="8395216" y="5046107"/>
            <a:ext cx="270021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Command</a:t>
            </a:r>
            <a:endParaRPr lang="en-US" sz="2100" dirty="0"/>
          </a:p>
        </p:txBody>
      </p:sp>
      <p:sp>
        <p:nvSpPr>
          <p:cNvPr id="23" name="Text 21"/>
          <p:cNvSpPr/>
          <p:nvPr/>
        </p:nvSpPr>
        <p:spPr>
          <a:xfrm>
            <a:off x="8395216" y="5513189"/>
            <a:ext cx="5479137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Recognized gestures are mapped to specific system commands, such as cursor movement or clicks.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454616" y="6273046"/>
            <a:ext cx="648057" cy="30480"/>
          </a:xfrm>
          <a:prstGeom prst="roundRect">
            <a:avLst>
              <a:gd name="adj" fmla="val 10631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5" name="Shape 23"/>
          <p:cNvSpPr/>
          <p:nvPr/>
        </p:nvSpPr>
        <p:spPr>
          <a:xfrm>
            <a:off x="7072193" y="6045279"/>
            <a:ext cx="486013" cy="486013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6" name="Text 24"/>
          <p:cNvSpPr/>
          <p:nvPr/>
        </p:nvSpPr>
        <p:spPr>
          <a:xfrm>
            <a:off x="7153215" y="6085820"/>
            <a:ext cx="323969" cy="4049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5</a:t>
            </a:r>
            <a:endParaRPr lang="en-US" sz="2550" dirty="0"/>
          </a:p>
        </p:txBody>
      </p:sp>
      <p:sp>
        <p:nvSpPr>
          <p:cNvPr id="27" name="Text 25"/>
          <p:cNvSpPr/>
          <p:nvPr/>
        </p:nvSpPr>
        <p:spPr>
          <a:xfrm>
            <a:off x="3534966" y="6018252"/>
            <a:ext cx="270021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Execute</a:t>
            </a:r>
            <a:endParaRPr lang="en-US" sz="2100" dirty="0"/>
          </a:p>
        </p:txBody>
      </p:sp>
      <p:sp>
        <p:nvSpPr>
          <p:cNvPr id="28" name="Text 26"/>
          <p:cNvSpPr/>
          <p:nvPr/>
        </p:nvSpPr>
        <p:spPr>
          <a:xfrm>
            <a:off x="756047" y="6485334"/>
            <a:ext cx="5479137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System actions are executed using PyAutoGUI, providing touch-free control.</a:t>
            </a:r>
            <a:endParaRPr lang="en-US" sz="17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3A4357-6A2A-8869-F43E-46569CB08D6F}"/>
              </a:ext>
            </a:extLst>
          </p:cNvPr>
          <p:cNvSpPr/>
          <p:nvPr/>
        </p:nvSpPr>
        <p:spPr>
          <a:xfrm>
            <a:off x="12690088" y="7571678"/>
            <a:ext cx="1940312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0460"/>
            <a:ext cx="93437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Gesture Controls: User Interaction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82867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776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Cursor Movement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267075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Extend the index finger and curl the others to control the cursor.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1982867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2776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Click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3267075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Bring the thumb and index finger close for a left click.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198286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2776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Right Click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3267075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Bring the thumb and middle finger close for a right click.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1982867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2776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Scroll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3267075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Extend the index and middle fingers, curl the others to scroll up or down.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036225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93790" y="5830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Zoom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793790" y="6320433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Use both hands with varying finger distances for zooming in or out.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CE325-ABCE-15A9-7D19-F2D7A28FDA52}"/>
              </a:ext>
            </a:extLst>
          </p:cNvPr>
          <p:cNvSpPr/>
          <p:nvPr/>
        </p:nvSpPr>
        <p:spPr>
          <a:xfrm>
            <a:off x="12690088" y="7571678"/>
            <a:ext cx="1940312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8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6873" y="547568"/>
            <a:ext cx="7750254" cy="12444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9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Challenges &amp; Solutions: Overcoming Obstacles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73" y="2090618"/>
            <a:ext cx="995601" cy="146565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91082" y="2289691"/>
            <a:ext cx="2489002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Accuracy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1991082" y="2720221"/>
            <a:ext cx="6456045" cy="636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Adjusted detection confidence thresholds to minimize false positives.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73" y="3556278"/>
            <a:ext cx="995601" cy="14656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91082" y="3755350"/>
            <a:ext cx="2489002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False Positives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1991082" y="4185880"/>
            <a:ext cx="6456045" cy="636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Implemented gesture cooldown timers to prevent unwanted actions.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73" y="5021937"/>
            <a:ext cx="995601" cy="119467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91082" y="5221010"/>
            <a:ext cx="2489002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Smooth Movement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1991082" y="5651540"/>
            <a:ext cx="6456045" cy="318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Used interpolation techniques for smoother cursor transitions.</a:t>
            </a:r>
            <a:endParaRPr lang="en-US" sz="15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873" y="6216610"/>
            <a:ext cx="995601" cy="14656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991082" y="6415683"/>
            <a:ext cx="2489002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Lighting</a:t>
            </a:r>
            <a:endParaRPr lang="en-US" sz="1950" dirty="0"/>
          </a:p>
        </p:txBody>
      </p:sp>
      <p:sp>
        <p:nvSpPr>
          <p:cNvPr id="15" name="Text 8"/>
          <p:cNvSpPr/>
          <p:nvPr/>
        </p:nvSpPr>
        <p:spPr>
          <a:xfrm>
            <a:off x="1991082" y="6846213"/>
            <a:ext cx="6456045" cy="636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Adaptive brightness handling in OpenCV for reliable gesture detection.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1270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Future Scope: Expanding Possibilities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7042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790373" y="24704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Custom Gestures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296084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Implement AI-based learning to enable personalized gestures.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550563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130534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Diverse Applications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040981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Extend support to various applications including games, smart homes, and AR/VR.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4993600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7470815" y="49936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Multi-hand Control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484019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Improve support for multiple users interacting simultaneously.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300913" y="643663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7811095" y="64366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Voice Integration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811095" y="6927056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Integrate voice commands for hybrid control.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A095B4-2B46-1F53-EC11-ADF0EAE404E8}"/>
              </a:ext>
            </a:extLst>
          </p:cNvPr>
          <p:cNvSpPr/>
          <p:nvPr/>
        </p:nvSpPr>
        <p:spPr>
          <a:xfrm>
            <a:off x="12690088" y="7571678"/>
            <a:ext cx="1940312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Conclusion: Empowering the Future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This project showcases the potential of gesture-based interaction for enhanced accessibility and user experience. It paves the way for advancements in human-computer interaction and a more intuitive way to interact with technology.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E30EC-ECBF-733F-D7AB-60CE52ACA2A3}"/>
              </a:ext>
            </a:extLst>
          </p:cNvPr>
          <p:cNvSpPr/>
          <p:nvPr/>
        </p:nvSpPr>
        <p:spPr>
          <a:xfrm>
            <a:off x="12690088" y="7571678"/>
            <a:ext cx="1940312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524</Words>
  <Application>Microsoft Office PowerPoint</Application>
  <PresentationFormat>Custom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Inter Bold</vt:lpstr>
      <vt:lpstr>Inter Medium</vt:lpstr>
      <vt:lpstr>DM Sans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KAMA SNEHITH</cp:lastModifiedBy>
  <cp:revision>3</cp:revision>
  <dcterms:created xsi:type="dcterms:W3CDTF">2025-03-10T05:05:27Z</dcterms:created>
  <dcterms:modified xsi:type="dcterms:W3CDTF">2025-03-10T05:13:01Z</dcterms:modified>
</cp:coreProperties>
</file>