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7DA2D-6357-6336-B825-B5E27E5E3198}" v="312" dt="2024-06-30T13:04:03.463"/>
    <p1510:client id="{EE310D6A-AC82-65EF-4CE5-C2A9BC5E8657}" v="40" dt="2024-06-30T13:10:17.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01/07/2024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199" y="1093788"/>
            <a:ext cx="10506455" cy="2967208"/>
          </a:xfrm>
        </p:spPr>
        <p:txBody>
          <a:bodyPr>
            <a:normAutofit/>
          </a:bodyPr>
          <a:lstStyle/>
          <a:p>
            <a:pPr algn="l"/>
            <a:r>
              <a:rPr lang="en-GB" sz="8000"/>
              <a:t>Basic Functions </a:t>
            </a:r>
          </a:p>
        </p:txBody>
      </p:sp>
      <p:sp>
        <p:nvSpPr>
          <p:cNvPr id="3" name="Subtitle 2"/>
          <p:cNvSpPr>
            <a:spLocks noGrp="1"/>
          </p:cNvSpPr>
          <p:nvPr>
            <p:ph type="subTitle" idx="1"/>
          </p:nvPr>
        </p:nvSpPr>
        <p:spPr>
          <a:xfrm>
            <a:off x="7400924" y="4619624"/>
            <a:ext cx="3946779" cy="1038225"/>
          </a:xfrm>
        </p:spPr>
        <p:txBody>
          <a:bodyPr vert="horz" lIns="91440" tIns="45720" rIns="91440" bIns="45720" rtlCol="0">
            <a:normAutofit/>
          </a:bodyPr>
          <a:lstStyle/>
          <a:p>
            <a:pPr algn="r"/>
            <a:r>
              <a:rPr lang="en-GB" dirty="0"/>
              <a:t>Part 1</a:t>
            </a:r>
            <a:endParaRPr lang="en-GB"/>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6351AA-3400-BC2D-5945-BF1863262DB8}"/>
              </a:ext>
            </a:extLst>
          </p:cNvPr>
          <p:cNvSpPr>
            <a:spLocks noGrp="1"/>
          </p:cNvSpPr>
          <p:nvPr>
            <p:ph type="title"/>
          </p:nvPr>
        </p:nvSpPr>
        <p:spPr>
          <a:xfrm>
            <a:off x="838200" y="365125"/>
            <a:ext cx="10515600" cy="1325563"/>
          </a:xfrm>
        </p:spPr>
        <p:txBody>
          <a:bodyPr>
            <a:normAutofit/>
          </a:bodyPr>
          <a:lstStyle/>
          <a:p>
            <a:r>
              <a:rPr lang="en-GB" sz="4200" b="1">
                <a:latin typeface="Segoe UI"/>
                <a:cs typeface="Segoe UI"/>
              </a:rPr>
              <a:t>Variable Length Arguments (*args and **kwargs)</a:t>
            </a:r>
            <a:endParaRPr lang="en-US" sz="42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61EFAC-872C-DA82-7BA0-E0B2516FB5BC}"/>
              </a:ext>
            </a:extLst>
          </p:cNvPr>
          <p:cNvSpPr>
            <a:spLocks noGrp="1"/>
          </p:cNvSpPr>
          <p:nvPr>
            <p:ph idx="1"/>
          </p:nvPr>
        </p:nvSpPr>
        <p:spPr>
          <a:xfrm>
            <a:off x="838200" y="1929384"/>
            <a:ext cx="10515600" cy="4251960"/>
          </a:xfrm>
        </p:spPr>
        <p:txBody>
          <a:bodyPr vert="horz" lIns="91440" tIns="45720" rIns="91440" bIns="45720" rtlCol="0">
            <a:normAutofit/>
          </a:bodyPr>
          <a:lstStyle/>
          <a:p>
            <a:r>
              <a:rPr lang="en-GB" sz="2200">
                <a:ea typeface="+mn-lt"/>
                <a:cs typeface="+mn-lt"/>
              </a:rPr>
              <a:t>Variable length arguments are useful when you want to create functions that take unlimited number of arguments. Unlimited in the sense that you do not know beforehand how many arguments can be passed to your function by the user.</a:t>
            </a:r>
          </a:p>
          <a:p>
            <a:endParaRPr lang="en-GB" sz="2200">
              <a:ea typeface="+mn-lt"/>
              <a:cs typeface="+mn-lt"/>
            </a:endParaRPr>
          </a:p>
        </p:txBody>
      </p:sp>
    </p:spTree>
    <p:extLst>
      <p:ext uri="{BB962C8B-B14F-4D97-AF65-F5344CB8AC3E}">
        <p14:creationId xmlns:p14="http://schemas.microsoft.com/office/powerpoint/2010/main" val="393355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C2FA3-2AF6-C307-A246-1CA7A011E67F}"/>
              </a:ext>
            </a:extLst>
          </p:cNvPr>
          <p:cNvSpPr>
            <a:spLocks noGrp="1"/>
          </p:cNvSpPr>
          <p:nvPr>
            <p:ph type="title"/>
          </p:nvPr>
        </p:nvSpPr>
        <p:spPr>
          <a:xfrm>
            <a:off x="630936" y="639520"/>
            <a:ext cx="3429000" cy="1719072"/>
          </a:xfrm>
        </p:spPr>
        <p:txBody>
          <a:bodyPr anchor="b">
            <a:normAutofit/>
          </a:bodyPr>
          <a:lstStyle/>
          <a:p>
            <a:r>
              <a:rPr lang="en-GB" sz="5400" b="1">
                <a:ea typeface="+mj-lt"/>
                <a:cs typeface="+mj-lt"/>
              </a:rPr>
              <a:t>*args</a:t>
            </a:r>
            <a:endParaRPr lang="en-US" sz="5400">
              <a:ea typeface="+mj-lt"/>
              <a:cs typeface="+mj-lt"/>
            </a:endParaRP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F02D44-2B2E-D3CF-A04E-53AE94B6D81F}"/>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GB" sz="2000">
              <a:latin typeface="Segoe UI"/>
              <a:cs typeface="Segoe UI"/>
            </a:endParaRPr>
          </a:p>
          <a:p>
            <a:r>
              <a:rPr lang="en-GB" sz="2000">
                <a:latin typeface="Segoe UI"/>
                <a:cs typeface="Segoe UI"/>
              </a:rPr>
              <a:t>When you prefix a parameter with an asterisk </a:t>
            </a:r>
            <a:r>
              <a:rPr lang="en-GB" sz="2000">
                <a:latin typeface="Consolas"/>
              </a:rPr>
              <a:t>*</a:t>
            </a:r>
            <a:r>
              <a:rPr lang="en-GB" sz="2000">
                <a:latin typeface="Segoe UI"/>
                <a:cs typeface="Segoe UI"/>
              </a:rPr>
              <a:t> , it collects all the unmatched positional arguments into a tuple. Because it is a normal tuple object, you can perform any operation that a tuple supports, like indexing, iteration etc.</a:t>
            </a:r>
            <a:endParaRPr lang="en-GB" sz="2000"/>
          </a:p>
          <a:p>
            <a:endParaRPr lang="en-GB" sz="2000"/>
          </a:p>
        </p:txBody>
      </p:sp>
      <p:pic>
        <p:nvPicPr>
          <p:cNvPr id="4" name="Picture 3" descr="A number and text on a white background&#10;&#10;Description automatically generated">
            <a:extLst>
              <a:ext uri="{FF2B5EF4-FFF2-40B4-BE49-F238E27FC236}">
                <a16:creationId xmlns:a16="http://schemas.microsoft.com/office/drawing/2014/main" id="{C45E27FC-8196-5DE9-24EA-27F5BB8B4995}"/>
              </a:ext>
            </a:extLst>
          </p:cNvPr>
          <p:cNvPicPr>
            <a:picLocks noChangeAspect="1"/>
          </p:cNvPicPr>
          <p:nvPr/>
        </p:nvPicPr>
        <p:blipFill>
          <a:blip r:embed="rId2"/>
          <a:stretch>
            <a:fillRect/>
          </a:stretch>
        </p:blipFill>
        <p:spPr>
          <a:xfrm>
            <a:off x="4654296" y="2293351"/>
            <a:ext cx="6903720" cy="2271298"/>
          </a:xfrm>
          <a:prstGeom prst="rect">
            <a:avLst/>
          </a:prstGeom>
        </p:spPr>
      </p:pic>
    </p:spTree>
    <p:extLst>
      <p:ext uri="{BB962C8B-B14F-4D97-AF65-F5344CB8AC3E}">
        <p14:creationId xmlns:p14="http://schemas.microsoft.com/office/powerpoint/2010/main" val="179409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8C9FF-4F0B-CA22-281A-7F9EB9AC68A2}"/>
              </a:ext>
            </a:extLst>
          </p:cNvPr>
          <p:cNvSpPr>
            <a:spLocks noGrp="1"/>
          </p:cNvSpPr>
          <p:nvPr>
            <p:ph type="title"/>
          </p:nvPr>
        </p:nvSpPr>
        <p:spPr>
          <a:xfrm>
            <a:off x="630936" y="639520"/>
            <a:ext cx="3429000" cy="1719072"/>
          </a:xfrm>
        </p:spPr>
        <p:txBody>
          <a:bodyPr anchor="b">
            <a:normAutofit/>
          </a:bodyPr>
          <a:lstStyle/>
          <a:p>
            <a:r>
              <a:rPr lang="en-GB" sz="5400" b="1">
                <a:latin typeface="Segoe UI"/>
                <a:cs typeface="Segoe UI"/>
              </a:rPr>
              <a:t>**kwargs</a:t>
            </a:r>
            <a:endParaRPr lang="en-US" sz="5400" b="1"/>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C2A558-94A3-5E70-CD68-2D9DC7FF1001}"/>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GB" sz="2200">
                <a:latin typeface="Segoe UI"/>
                <a:cs typeface="Segoe UI"/>
              </a:rPr>
              <a:t>The </a:t>
            </a:r>
            <a:r>
              <a:rPr lang="en-GB" sz="2200">
                <a:latin typeface="Consolas"/>
              </a:rPr>
              <a:t>**</a:t>
            </a:r>
            <a:r>
              <a:rPr lang="en-GB" sz="2200">
                <a:latin typeface="Segoe UI"/>
                <a:cs typeface="Segoe UI"/>
              </a:rPr>
              <a:t> syntax is similar, but it only works for keyword arguments. It collects them into a new dictionary, where the argument names are the keys, and their values are the corresponding dictionary values.</a:t>
            </a:r>
            <a:endParaRPr lang="en-GB" sz="2200"/>
          </a:p>
          <a:p>
            <a:endParaRPr lang="en-GB" sz="2200"/>
          </a:p>
        </p:txBody>
      </p:sp>
      <p:pic>
        <p:nvPicPr>
          <p:cNvPr id="4" name="Picture 3" descr="A white background with black text&#10;&#10;Description automatically generated">
            <a:extLst>
              <a:ext uri="{FF2B5EF4-FFF2-40B4-BE49-F238E27FC236}">
                <a16:creationId xmlns:a16="http://schemas.microsoft.com/office/drawing/2014/main" id="{D94E8DED-EA1E-A17E-061E-E36CA8AE394F}"/>
              </a:ext>
            </a:extLst>
          </p:cNvPr>
          <p:cNvPicPr>
            <a:picLocks noChangeAspect="1"/>
          </p:cNvPicPr>
          <p:nvPr/>
        </p:nvPicPr>
        <p:blipFill>
          <a:blip r:embed="rId2"/>
          <a:stretch>
            <a:fillRect/>
          </a:stretch>
        </p:blipFill>
        <p:spPr>
          <a:xfrm>
            <a:off x="4654296" y="2453849"/>
            <a:ext cx="6903720" cy="1950301"/>
          </a:xfrm>
          <a:prstGeom prst="rect">
            <a:avLst/>
          </a:prstGeom>
        </p:spPr>
      </p:pic>
    </p:spTree>
    <p:extLst>
      <p:ext uri="{BB962C8B-B14F-4D97-AF65-F5344CB8AC3E}">
        <p14:creationId xmlns:p14="http://schemas.microsoft.com/office/powerpoint/2010/main" val="200883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7E614-F16C-C78C-BDAA-FB8D2353A1D4}"/>
              </a:ext>
            </a:extLst>
          </p:cNvPr>
          <p:cNvSpPr>
            <a:spLocks noGrp="1"/>
          </p:cNvSpPr>
          <p:nvPr>
            <p:ph type="title"/>
          </p:nvPr>
        </p:nvSpPr>
        <p:spPr>
          <a:xfrm>
            <a:off x="630936" y="639520"/>
            <a:ext cx="3429000" cy="1719072"/>
          </a:xfrm>
        </p:spPr>
        <p:txBody>
          <a:bodyPr anchor="b">
            <a:normAutofit/>
          </a:bodyPr>
          <a:lstStyle/>
          <a:p>
            <a:r>
              <a:rPr lang="en-GB" sz="5400" b="1">
                <a:latin typeface="Segoe UI"/>
                <a:cs typeface="Segoe UI"/>
              </a:rPr>
              <a:t>Return Value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3CB274-918E-171D-6946-3CBC6ECDAB9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GB" sz="2200">
                <a:latin typeface="Segoe UI"/>
                <a:cs typeface="Segoe UI"/>
              </a:rPr>
              <a:t>To return a value from a function, simply use a </a:t>
            </a:r>
            <a:r>
              <a:rPr lang="en-GB" sz="2200">
                <a:latin typeface="Consolas"/>
              </a:rPr>
              <a:t>return</a:t>
            </a:r>
            <a:r>
              <a:rPr lang="en-GB" sz="2200">
                <a:latin typeface="Segoe UI"/>
                <a:cs typeface="Segoe UI"/>
              </a:rPr>
              <a:t> statement. Once a return statement is executed, nothing else in the function body is executed.</a:t>
            </a:r>
            <a:endParaRPr lang="en-GB" sz="2200"/>
          </a:p>
          <a:p>
            <a:endParaRPr lang="en-GB" sz="2200"/>
          </a:p>
        </p:txBody>
      </p:sp>
      <p:pic>
        <p:nvPicPr>
          <p:cNvPr id="4" name="Picture 3" descr="A screenshot of a computer&#10;&#10;Description automatically generated">
            <a:extLst>
              <a:ext uri="{FF2B5EF4-FFF2-40B4-BE49-F238E27FC236}">
                <a16:creationId xmlns:a16="http://schemas.microsoft.com/office/drawing/2014/main" id="{5CFD8250-0EDD-6BB6-8081-30E1F4F16E6C}"/>
              </a:ext>
            </a:extLst>
          </p:cNvPr>
          <p:cNvPicPr>
            <a:picLocks noChangeAspect="1"/>
          </p:cNvPicPr>
          <p:nvPr/>
        </p:nvPicPr>
        <p:blipFill>
          <a:blip r:embed="rId2"/>
          <a:stretch>
            <a:fillRect/>
          </a:stretch>
        </p:blipFill>
        <p:spPr>
          <a:xfrm>
            <a:off x="4654296" y="1368317"/>
            <a:ext cx="6903720" cy="4121365"/>
          </a:xfrm>
          <a:prstGeom prst="rect">
            <a:avLst/>
          </a:prstGeom>
        </p:spPr>
      </p:pic>
    </p:spTree>
    <p:extLst>
      <p:ext uri="{BB962C8B-B14F-4D97-AF65-F5344CB8AC3E}">
        <p14:creationId xmlns:p14="http://schemas.microsoft.com/office/powerpoint/2010/main" val="18877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CA748-F983-BF80-55D6-9E1A51DF2D10}"/>
              </a:ext>
            </a:extLst>
          </p:cNvPr>
          <p:cNvSpPr>
            <a:spLocks noGrp="1"/>
          </p:cNvSpPr>
          <p:nvPr>
            <p:ph type="title"/>
          </p:nvPr>
        </p:nvSpPr>
        <p:spPr>
          <a:xfrm>
            <a:off x="630936" y="639520"/>
            <a:ext cx="3429000" cy="1719072"/>
          </a:xfrm>
        </p:spPr>
        <p:txBody>
          <a:bodyPr anchor="b">
            <a:normAutofit/>
          </a:bodyPr>
          <a:lstStyle/>
          <a:p>
            <a:r>
              <a:rPr lang="en-GB" sz="3800" b="1">
                <a:latin typeface="Segoe UI"/>
                <a:cs typeface="Segoe UI"/>
              </a:rPr>
              <a:t>Return Multiple Values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2F6671-64C7-0BEC-E5C8-FC4ADA4AF61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GB" sz="2200">
                <a:latin typeface="Segoe UI"/>
                <a:cs typeface="Segoe UI"/>
              </a:rPr>
              <a:t>Python has the ability to return multiple values, something missing from many other languages. You can do this by separating return values with a comma.</a:t>
            </a:r>
            <a:endParaRPr lang="en-GB" sz="2200"/>
          </a:p>
          <a:p>
            <a:endParaRPr lang="en-GB" sz="2200">
              <a:latin typeface="Segoe UI"/>
              <a:cs typeface="Segoe UI"/>
            </a:endParaRPr>
          </a:p>
          <a:p>
            <a:endParaRPr lang="en-GB" sz="2200"/>
          </a:p>
        </p:txBody>
      </p:sp>
      <p:pic>
        <p:nvPicPr>
          <p:cNvPr id="4" name="Picture 3" descr="A screenshot of a computer code&#10;&#10;Description automatically generated">
            <a:extLst>
              <a:ext uri="{FF2B5EF4-FFF2-40B4-BE49-F238E27FC236}">
                <a16:creationId xmlns:a16="http://schemas.microsoft.com/office/drawing/2014/main" id="{2FF8CB62-2178-7AC7-CD3F-ED3627140DD4}"/>
              </a:ext>
            </a:extLst>
          </p:cNvPr>
          <p:cNvPicPr>
            <a:picLocks noChangeAspect="1"/>
          </p:cNvPicPr>
          <p:nvPr/>
        </p:nvPicPr>
        <p:blipFill>
          <a:blip r:embed="rId2"/>
          <a:stretch>
            <a:fillRect/>
          </a:stretch>
        </p:blipFill>
        <p:spPr>
          <a:xfrm>
            <a:off x="4654296" y="1516976"/>
            <a:ext cx="6903720" cy="3824048"/>
          </a:xfrm>
          <a:prstGeom prst="rect">
            <a:avLst/>
          </a:prstGeom>
        </p:spPr>
      </p:pic>
    </p:spTree>
    <p:extLst>
      <p:ext uri="{BB962C8B-B14F-4D97-AF65-F5344CB8AC3E}">
        <p14:creationId xmlns:p14="http://schemas.microsoft.com/office/powerpoint/2010/main" val="244801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2FE75-5269-5ECF-6FDE-1EF70EEB02D4}"/>
              </a:ext>
            </a:extLst>
          </p:cNvPr>
          <p:cNvSpPr>
            <a:spLocks noGrp="1"/>
          </p:cNvSpPr>
          <p:nvPr>
            <p:ph type="title"/>
          </p:nvPr>
        </p:nvSpPr>
        <p:spPr>
          <a:xfrm>
            <a:off x="630936" y="502920"/>
            <a:ext cx="3419856" cy="1463040"/>
          </a:xfrm>
        </p:spPr>
        <p:txBody>
          <a:bodyPr anchor="ctr">
            <a:normAutofit/>
          </a:bodyPr>
          <a:lstStyle/>
          <a:p>
            <a:r>
              <a:rPr lang="en-GB" sz="4800" b="1">
                <a:latin typeface="Segoe UI"/>
                <a:cs typeface="Segoe UI"/>
              </a:rPr>
              <a:t>Docstring</a:t>
            </a:r>
            <a:endParaRPr lang="en-US" sz="4800" b="1"/>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832032-8B89-C2F3-D1C3-A971ACAD6F15}"/>
              </a:ext>
            </a:extLst>
          </p:cNvPr>
          <p:cNvSpPr>
            <a:spLocks noGrp="1"/>
          </p:cNvSpPr>
          <p:nvPr>
            <p:ph idx="1"/>
          </p:nvPr>
        </p:nvSpPr>
        <p:spPr>
          <a:xfrm>
            <a:off x="4654295" y="502920"/>
            <a:ext cx="6894576" cy="1463040"/>
          </a:xfrm>
        </p:spPr>
        <p:txBody>
          <a:bodyPr vert="horz" lIns="91440" tIns="45720" rIns="91440" bIns="45720" rtlCol="0" anchor="ctr">
            <a:normAutofit/>
          </a:bodyPr>
          <a:lstStyle/>
          <a:p>
            <a:endParaRPr lang="en-GB" sz="1700">
              <a:latin typeface="Segoe UI"/>
              <a:cs typeface="Segoe UI"/>
            </a:endParaRPr>
          </a:p>
          <a:p>
            <a:r>
              <a:rPr lang="en-GB" sz="1700">
                <a:latin typeface="Segoe UI"/>
                <a:cs typeface="Segoe UI"/>
              </a:rPr>
              <a:t>You can attach documentation to a function definition by including a string literal just after the function header. Docstrings are usually triple quoted to allow for multi-line descriptions.</a:t>
            </a:r>
            <a:endParaRPr lang="en-GB" sz="1700"/>
          </a:p>
          <a:p>
            <a:endParaRPr lang="en-GB" sz="1700"/>
          </a:p>
        </p:txBody>
      </p:sp>
      <p:pic>
        <p:nvPicPr>
          <p:cNvPr id="4" name="Picture 3" descr="A screen shot of a computer&#10;&#10;Description automatically generated">
            <a:extLst>
              <a:ext uri="{FF2B5EF4-FFF2-40B4-BE49-F238E27FC236}">
                <a16:creationId xmlns:a16="http://schemas.microsoft.com/office/drawing/2014/main" id="{8EDC98DE-F3BB-1A49-2577-BD7490D4AA6C}"/>
              </a:ext>
            </a:extLst>
          </p:cNvPr>
          <p:cNvPicPr>
            <a:picLocks noChangeAspect="1"/>
          </p:cNvPicPr>
          <p:nvPr/>
        </p:nvPicPr>
        <p:blipFill>
          <a:blip r:embed="rId2"/>
          <a:stretch>
            <a:fillRect/>
          </a:stretch>
        </p:blipFill>
        <p:spPr>
          <a:xfrm>
            <a:off x="630936" y="2340157"/>
            <a:ext cx="10917936" cy="3860910"/>
          </a:xfrm>
          <a:prstGeom prst="rect">
            <a:avLst/>
          </a:prstGeom>
        </p:spPr>
      </p:pic>
    </p:spTree>
    <p:extLst>
      <p:ext uri="{BB962C8B-B14F-4D97-AF65-F5344CB8AC3E}">
        <p14:creationId xmlns:p14="http://schemas.microsoft.com/office/powerpoint/2010/main" val="1698723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EFC23-A06E-2107-D7CE-D653ECA3594D}"/>
              </a:ext>
            </a:extLst>
          </p:cNvPr>
          <p:cNvSpPr>
            <a:spLocks noGrp="1"/>
          </p:cNvSpPr>
          <p:nvPr>
            <p:ph type="title"/>
          </p:nvPr>
        </p:nvSpPr>
        <p:spPr>
          <a:xfrm>
            <a:off x="1171074" y="1396686"/>
            <a:ext cx="3240506" cy="4064628"/>
          </a:xfrm>
        </p:spPr>
        <p:txBody>
          <a:bodyPr>
            <a:normAutofit/>
          </a:bodyPr>
          <a:lstStyle/>
          <a:p>
            <a:r>
              <a:rPr lang="en-GB">
                <a:solidFill>
                  <a:srgbClr val="FFFFFF"/>
                </a:solidFill>
              </a:rPr>
              <a:t>Questions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AD5D0B-75E8-C196-3DDE-3D6FCA7DA863}"/>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a:latin typeface="Helvetica"/>
                <a:cs typeface="Helvetica"/>
              </a:rPr>
              <a:t>1.</a:t>
            </a:r>
            <a:r>
              <a:rPr lang="en-GB">
                <a:latin typeface="Helvetica"/>
                <a:cs typeface="Helvetica"/>
              </a:rPr>
              <a:t> Write a Python function to find the maximum of three numbers.</a:t>
            </a:r>
          </a:p>
          <a:p>
            <a:endParaRPr lang="en-GB" dirty="0"/>
          </a:p>
        </p:txBody>
      </p:sp>
    </p:spTree>
    <p:extLst>
      <p:ext uri="{BB962C8B-B14F-4D97-AF65-F5344CB8AC3E}">
        <p14:creationId xmlns:p14="http://schemas.microsoft.com/office/powerpoint/2010/main" val="56091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37629-040F-A946-C656-5CC42EE4820B}"/>
              </a:ext>
            </a:extLst>
          </p:cNvPr>
          <p:cNvSpPr>
            <a:spLocks noGrp="1"/>
          </p:cNvSpPr>
          <p:nvPr>
            <p:ph type="title"/>
          </p:nvPr>
        </p:nvSpPr>
        <p:spPr>
          <a:xfrm>
            <a:off x="1171074" y="1396686"/>
            <a:ext cx="3240506" cy="4064628"/>
          </a:xfrm>
        </p:spPr>
        <p:txBody>
          <a:bodyPr>
            <a:normAutofit/>
          </a:bodyPr>
          <a:lstStyle/>
          <a:p>
            <a:r>
              <a:rPr lang="en-GB">
                <a:solidFill>
                  <a:srgbClr val="FFFFFF"/>
                </a:solidFill>
              </a:rPr>
              <a:t>Questions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AC2C6FE-15E0-36D0-2DA7-9FDB997B2BF2}"/>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a:latin typeface="Helvetica"/>
                <a:cs typeface="Helvetica"/>
              </a:rPr>
              <a:t>2.</a:t>
            </a:r>
            <a:r>
              <a:rPr lang="en-GB">
                <a:latin typeface="Helvetica"/>
                <a:cs typeface="Helvetica"/>
              </a:rPr>
              <a:t> Write a Python function to sum all the numbers in a list.</a:t>
            </a:r>
            <a:br>
              <a:rPr lang="en-GB">
                <a:latin typeface="Helvetica"/>
                <a:cs typeface="Helvetica"/>
              </a:rPr>
            </a:br>
            <a:r>
              <a:rPr lang="en-GB">
                <a:latin typeface="Helvetica"/>
                <a:cs typeface="Helvetica"/>
              </a:rPr>
              <a:t>Sample List : (8, 2, 3, 0, 7)</a:t>
            </a:r>
            <a:br>
              <a:rPr lang="en-GB">
                <a:latin typeface="Helvetica"/>
                <a:cs typeface="Helvetica"/>
              </a:rPr>
            </a:br>
            <a:r>
              <a:rPr lang="en-GB">
                <a:latin typeface="Helvetica"/>
                <a:cs typeface="Helvetica"/>
              </a:rPr>
              <a:t>Expected Output : 20</a:t>
            </a:r>
          </a:p>
          <a:p>
            <a:pPr marL="0" indent="0">
              <a:buNone/>
            </a:pPr>
            <a:endParaRPr lang="en-GB" dirty="0"/>
          </a:p>
        </p:txBody>
      </p:sp>
    </p:spTree>
    <p:extLst>
      <p:ext uri="{BB962C8B-B14F-4D97-AF65-F5344CB8AC3E}">
        <p14:creationId xmlns:p14="http://schemas.microsoft.com/office/powerpoint/2010/main" val="2771754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5154C-8416-2849-9F81-65B2CA30F279}"/>
              </a:ext>
            </a:extLst>
          </p:cNvPr>
          <p:cNvSpPr>
            <a:spLocks noGrp="1"/>
          </p:cNvSpPr>
          <p:nvPr>
            <p:ph type="title"/>
          </p:nvPr>
        </p:nvSpPr>
        <p:spPr>
          <a:xfrm>
            <a:off x="1389278" y="1233241"/>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2ADB8C6-C5EB-8AE4-3DDC-BDFD8253C5F3}"/>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b="1">
                <a:latin typeface="Helvetica"/>
                <a:cs typeface="Helvetica"/>
              </a:rPr>
              <a:t>3.</a:t>
            </a:r>
            <a:r>
              <a:rPr lang="en-GB">
                <a:latin typeface="Helvetica"/>
                <a:cs typeface="Helvetica"/>
              </a:rPr>
              <a:t> Write a Python function to multiply all the numbers in a list.</a:t>
            </a:r>
            <a:br>
              <a:rPr lang="en-GB">
                <a:latin typeface="Helvetica"/>
                <a:cs typeface="Helvetica"/>
              </a:rPr>
            </a:br>
            <a:r>
              <a:rPr lang="en-GB">
                <a:latin typeface="Helvetica"/>
                <a:cs typeface="Helvetica"/>
              </a:rPr>
              <a:t>Sample List : (8, 2, 3, -1, 7)</a:t>
            </a:r>
            <a:br>
              <a:rPr lang="en-GB">
                <a:latin typeface="Helvetica"/>
                <a:cs typeface="Helvetica"/>
              </a:rPr>
            </a:br>
            <a:r>
              <a:rPr lang="en-GB">
                <a:latin typeface="Helvetica"/>
                <a:cs typeface="Helvetica"/>
              </a:rPr>
              <a:t>Expected Output : -336</a:t>
            </a:r>
            <a:endParaRPr lang="en-US">
              <a:latin typeface="Helvetica"/>
              <a:cs typeface="Helvetica"/>
            </a:endParaRPr>
          </a:p>
          <a:p>
            <a:endParaRPr lang="en-GB"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44730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DCBD45-7761-1E0F-9027-12E201012210}"/>
              </a:ext>
            </a:extLst>
          </p:cNvPr>
          <p:cNvSpPr>
            <a:spLocks noGrp="1"/>
          </p:cNvSpPr>
          <p:nvPr>
            <p:ph type="title"/>
          </p:nvPr>
        </p:nvSpPr>
        <p:spPr>
          <a:xfrm>
            <a:off x="1171074" y="1396686"/>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E9AFE7-2933-1ACD-8838-BA2F2C1948EC}"/>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dirty="0">
                <a:latin typeface="Helvetica"/>
                <a:cs typeface="Helvetica"/>
              </a:rPr>
              <a:t>4.</a:t>
            </a:r>
            <a:r>
              <a:rPr lang="en-GB" dirty="0">
                <a:latin typeface="Helvetica"/>
                <a:cs typeface="Helvetica"/>
              </a:rPr>
              <a:t> Write a Python program to reverse a string.</a:t>
            </a:r>
            <a:br>
              <a:rPr lang="en-GB" dirty="0">
                <a:latin typeface="Helvetica"/>
                <a:cs typeface="Helvetica"/>
              </a:rPr>
            </a:br>
            <a:r>
              <a:rPr lang="en-GB" dirty="0">
                <a:latin typeface="Helvetica"/>
                <a:cs typeface="Helvetica"/>
              </a:rPr>
              <a:t>Sample String : "1234abcd"</a:t>
            </a:r>
            <a:br>
              <a:rPr lang="en-GB" dirty="0">
                <a:latin typeface="Helvetica"/>
                <a:cs typeface="Helvetica"/>
              </a:rPr>
            </a:br>
            <a:r>
              <a:rPr lang="en-GB" dirty="0">
                <a:latin typeface="Helvetica"/>
                <a:cs typeface="Helvetica"/>
              </a:rPr>
              <a:t>Expected Output : "dcba4321"</a:t>
            </a:r>
            <a:endParaRPr lang="en-US" dirty="0">
              <a:latin typeface="Helvetica"/>
              <a:cs typeface="Helvetica"/>
            </a:endParaRPr>
          </a:p>
          <a:p>
            <a:endParaRPr lang="en-US" dirty="0">
              <a:latin typeface="Helvetica"/>
              <a:cs typeface="Helvetica"/>
            </a:endParaRPr>
          </a:p>
        </p:txBody>
      </p:sp>
    </p:spTree>
    <p:extLst>
      <p:ext uri="{BB962C8B-B14F-4D97-AF65-F5344CB8AC3E}">
        <p14:creationId xmlns:p14="http://schemas.microsoft.com/office/powerpoint/2010/main" val="304340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30F67-2F28-3701-AA23-6EEF92FC6EE7}"/>
              </a:ext>
            </a:extLst>
          </p:cNvPr>
          <p:cNvSpPr>
            <a:spLocks noGrp="1"/>
          </p:cNvSpPr>
          <p:nvPr>
            <p:ph type="title"/>
          </p:nvPr>
        </p:nvSpPr>
        <p:spPr>
          <a:xfrm>
            <a:off x="630936" y="640823"/>
            <a:ext cx="3419856" cy="5583148"/>
          </a:xfrm>
        </p:spPr>
        <p:txBody>
          <a:bodyPr anchor="ctr">
            <a:normAutofit/>
          </a:bodyPr>
          <a:lstStyle/>
          <a:p>
            <a:r>
              <a:rPr lang="en-GB" sz="5400"/>
              <a:t>What is a Function?</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ython Functions (With Examples)">
            <a:extLst>
              <a:ext uri="{FF2B5EF4-FFF2-40B4-BE49-F238E27FC236}">
                <a16:creationId xmlns:a16="http://schemas.microsoft.com/office/drawing/2014/main" id="{843B7CF4-55CC-73D6-DE1F-6A11D6CCD415}"/>
              </a:ext>
            </a:extLst>
          </p:cNvPr>
          <p:cNvPicPr>
            <a:picLocks noChangeAspect="1"/>
          </p:cNvPicPr>
          <p:nvPr/>
        </p:nvPicPr>
        <p:blipFill>
          <a:blip r:embed="rId2"/>
          <a:stretch>
            <a:fillRect/>
          </a:stretch>
        </p:blipFill>
        <p:spPr>
          <a:xfrm>
            <a:off x="4654296" y="1398438"/>
            <a:ext cx="6894576" cy="2378628"/>
          </a:xfrm>
          <a:prstGeom prst="rect">
            <a:avLst/>
          </a:prstGeom>
        </p:spPr>
      </p:pic>
      <p:sp>
        <p:nvSpPr>
          <p:cNvPr id="3" name="Content Placeholder 2">
            <a:extLst>
              <a:ext uri="{FF2B5EF4-FFF2-40B4-BE49-F238E27FC236}">
                <a16:creationId xmlns:a16="http://schemas.microsoft.com/office/drawing/2014/main" id="{77F1B4B7-749E-C7E0-7F0F-0FAE59669A9E}"/>
              </a:ext>
            </a:extLst>
          </p:cNvPr>
          <p:cNvSpPr>
            <a:spLocks noGrp="1"/>
          </p:cNvSpPr>
          <p:nvPr>
            <p:ph idx="1"/>
          </p:nvPr>
        </p:nvSpPr>
        <p:spPr>
          <a:xfrm>
            <a:off x="4654296" y="4798577"/>
            <a:ext cx="6894576" cy="1428487"/>
          </a:xfrm>
        </p:spPr>
        <p:txBody>
          <a:bodyPr vert="horz" lIns="91440" tIns="45720" rIns="91440" bIns="45720" rtlCol="0" anchor="t">
            <a:noAutofit/>
          </a:bodyPr>
          <a:lstStyle/>
          <a:p>
            <a:r>
              <a:rPr lang="en-GB" sz="1800" dirty="0">
                <a:ea typeface="+mn-lt"/>
                <a:cs typeface="+mn-lt"/>
              </a:rPr>
              <a:t>Functions in Python are a fundamental concept that allow you to encapsulate code for reuse and organization. </a:t>
            </a:r>
          </a:p>
          <a:p>
            <a:endParaRPr lang="en-GB" sz="1800" dirty="0"/>
          </a:p>
          <a:p>
            <a:r>
              <a:rPr lang="en-GB" sz="1800" dirty="0">
                <a:ea typeface="+mn-lt"/>
                <a:cs typeface="+mn-lt"/>
              </a:rPr>
              <a:t>A function is defined using the </a:t>
            </a:r>
            <a:r>
              <a:rPr lang="en-GB" sz="1800" dirty="0">
                <a:latin typeface="Consolas"/>
              </a:rPr>
              <a:t>def</a:t>
            </a:r>
            <a:r>
              <a:rPr lang="en-GB" sz="1800" dirty="0">
                <a:ea typeface="+mn-lt"/>
                <a:cs typeface="+mn-lt"/>
              </a:rPr>
              <a:t> keyword, followed by the function name and parentheses. The code block within the function is indented.</a:t>
            </a:r>
            <a:endParaRPr lang="en-GB" sz="1800" dirty="0"/>
          </a:p>
          <a:p>
            <a:pPr marL="0" indent="0">
              <a:buNone/>
            </a:pPr>
            <a:endParaRPr lang="en-GB" sz="1800" b="1" dirty="0"/>
          </a:p>
          <a:p>
            <a:pPr marL="457200" lvl="1" indent="0">
              <a:buNone/>
            </a:pPr>
            <a:endParaRPr lang="en-GB" sz="1800" dirty="0"/>
          </a:p>
        </p:txBody>
      </p:sp>
    </p:spTree>
    <p:extLst>
      <p:ext uri="{BB962C8B-B14F-4D97-AF65-F5344CB8AC3E}">
        <p14:creationId xmlns:p14="http://schemas.microsoft.com/office/powerpoint/2010/main" val="54669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C7665-9940-745E-B4FA-EA51DF6CA162}"/>
              </a:ext>
            </a:extLst>
          </p:cNvPr>
          <p:cNvSpPr>
            <a:spLocks noGrp="1"/>
          </p:cNvSpPr>
          <p:nvPr>
            <p:ph type="title"/>
          </p:nvPr>
        </p:nvSpPr>
        <p:spPr>
          <a:xfrm>
            <a:off x="1171074" y="1396686"/>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2F0B6D-25F0-E4F5-A933-EE3D1B0D18F0}"/>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a:latin typeface="Helvetica"/>
                <a:cs typeface="Helvetica"/>
              </a:rPr>
              <a:t>5.</a:t>
            </a:r>
            <a:r>
              <a:rPr lang="en-GB">
                <a:latin typeface="Helvetica"/>
                <a:cs typeface="Helvetica"/>
              </a:rPr>
              <a:t> Write a Python function to calculate the factorial of a number (a non-negative integer). The function accepts the number as an argument.</a:t>
            </a:r>
            <a:endParaRPr lang="en-US">
              <a:latin typeface="Helvetica"/>
              <a:cs typeface="Helvetica"/>
            </a:endParaRPr>
          </a:p>
          <a:p>
            <a:endParaRPr lang="en-GB" dirty="0">
              <a:latin typeface="Arial"/>
              <a:cs typeface="Arial"/>
            </a:endParaRPr>
          </a:p>
          <a:p>
            <a:endParaRPr lang="en-GB" dirty="0"/>
          </a:p>
        </p:txBody>
      </p:sp>
    </p:spTree>
    <p:extLst>
      <p:ext uri="{BB962C8B-B14F-4D97-AF65-F5344CB8AC3E}">
        <p14:creationId xmlns:p14="http://schemas.microsoft.com/office/powerpoint/2010/main" val="382331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7BC6A-E1C3-DB3F-2025-9F67487A9C20}"/>
              </a:ext>
            </a:extLst>
          </p:cNvPr>
          <p:cNvSpPr>
            <a:spLocks noGrp="1"/>
          </p:cNvSpPr>
          <p:nvPr>
            <p:ph type="title"/>
          </p:nvPr>
        </p:nvSpPr>
        <p:spPr>
          <a:xfrm>
            <a:off x="1171074" y="1396686"/>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D4FBF7E-A7F8-82A8-1143-73F5A54FF910}"/>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a:latin typeface="Helvetica"/>
                <a:cs typeface="Helvetica"/>
              </a:rPr>
              <a:t>6.</a:t>
            </a:r>
            <a:r>
              <a:rPr lang="en-GB">
                <a:latin typeface="Helvetica"/>
                <a:cs typeface="Helvetica"/>
              </a:rPr>
              <a:t> Write a Python function to check whether a number falls within a given range.</a:t>
            </a:r>
            <a:endParaRPr lang="en-US">
              <a:latin typeface="Helvetica"/>
              <a:cs typeface="Helvetica"/>
            </a:endParaRPr>
          </a:p>
          <a:p>
            <a:endParaRPr lang="en-US">
              <a:latin typeface="Helvetica"/>
              <a:cs typeface="Helvetica"/>
            </a:endParaRPr>
          </a:p>
        </p:txBody>
      </p:sp>
    </p:spTree>
    <p:extLst>
      <p:ext uri="{BB962C8B-B14F-4D97-AF65-F5344CB8AC3E}">
        <p14:creationId xmlns:p14="http://schemas.microsoft.com/office/powerpoint/2010/main" val="3991920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E1064-B856-5D51-2B15-4397BA7C3705}"/>
              </a:ext>
            </a:extLst>
          </p:cNvPr>
          <p:cNvSpPr>
            <a:spLocks noGrp="1"/>
          </p:cNvSpPr>
          <p:nvPr>
            <p:ph type="title"/>
          </p:nvPr>
        </p:nvSpPr>
        <p:spPr>
          <a:xfrm>
            <a:off x="1389278" y="1233241"/>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8EBA55-7A2B-5513-6B38-96591986485C}"/>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GB" b="1">
                <a:latin typeface="Helvetica"/>
                <a:cs typeface="Helvetica"/>
              </a:rPr>
              <a:t>7.</a:t>
            </a:r>
            <a:r>
              <a:rPr lang="en-GB">
                <a:latin typeface="Helvetica"/>
                <a:cs typeface="Helvetica"/>
              </a:rPr>
              <a:t> Write a Python function that accepts a string and counts the number of upper and lower case letters.</a:t>
            </a:r>
            <a:br>
              <a:rPr lang="en-GB">
                <a:latin typeface="Helvetica"/>
                <a:cs typeface="Helvetica"/>
              </a:rPr>
            </a:br>
            <a:r>
              <a:rPr lang="en-GB">
                <a:latin typeface="Helvetica"/>
                <a:cs typeface="Helvetica"/>
              </a:rPr>
              <a:t>Sample String : 'The quick Brow Fox'</a:t>
            </a:r>
            <a:br>
              <a:rPr lang="en-GB">
                <a:latin typeface="Helvetica"/>
                <a:cs typeface="Helvetica"/>
              </a:rPr>
            </a:br>
            <a:r>
              <a:rPr lang="en-GB">
                <a:latin typeface="Helvetica"/>
                <a:cs typeface="Helvetica"/>
              </a:rPr>
              <a:t>Expected Output :</a:t>
            </a:r>
            <a:br>
              <a:rPr lang="en-GB">
                <a:latin typeface="Helvetica"/>
                <a:cs typeface="Helvetica"/>
              </a:rPr>
            </a:br>
            <a:r>
              <a:rPr lang="en-GB">
                <a:latin typeface="Helvetica"/>
                <a:cs typeface="Helvetica"/>
              </a:rPr>
              <a:t>No. of Upper case characters : 3</a:t>
            </a:r>
            <a:br>
              <a:rPr lang="en-GB">
                <a:latin typeface="Helvetica"/>
                <a:cs typeface="Helvetica"/>
              </a:rPr>
            </a:br>
            <a:r>
              <a:rPr lang="en-GB">
                <a:latin typeface="Helvetica"/>
                <a:cs typeface="Helvetica"/>
              </a:rPr>
              <a:t>No. of Lower case Characters : 12</a:t>
            </a:r>
            <a:endParaRPr lang="en-US">
              <a:latin typeface="Helvetica"/>
              <a:cs typeface="Helvetica"/>
            </a:endParaRPr>
          </a:p>
          <a:p>
            <a:endParaRPr lang="en-GB" dirty="0">
              <a:latin typeface="Arial"/>
              <a:cs typeface="Arial"/>
            </a:endParaRPr>
          </a:p>
          <a:p>
            <a:endParaRPr lang="en-GB"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17786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7B972-2A5E-2365-2C1D-36A21A245A5B}"/>
              </a:ext>
            </a:extLst>
          </p:cNvPr>
          <p:cNvSpPr>
            <a:spLocks noGrp="1"/>
          </p:cNvSpPr>
          <p:nvPr>
            <p:ph type="title"/>
          </p:nvPr>
        </p:nvSpPr>
        <p:spPr>
          <a:xfrm>
            <a:off x="1171074" y="1396686"/>
            <a:ext cx="3240506" cy="4064628"/>
          </a:xfrm>
        </p:spPr>
        <p:txBody>
          <a:bodyPr>
            <a:normAutofit/>
          </a:bodyPr>
          <a:lstStyle/>
          <a:p>
            <a:r>
              <a:rPr lang="en-GB" dirty="0">
                <a:solidFill>
                  <a:srgbClr val="000000"/>
                </a:solidFill>
                <a:ea typeface="+mj-lt"/>
                <a:cs typeface="+mj-lt"/>
              </a:rPr>
              <a:t>Questions</a:t>
            </a:r>
          </a:p>
          <a:p>
            <a:endParaRPr lang="en-GB"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943DEFE-6397-454D-254E-1411660AAF94}"/>
              </a:ext>
            </a:extLst>
          </p:cNvPr>
          <p:cNvSpPr>
            <a:spLocks noGrp="1"/>
          </p:cNvSpPr>
          <p:nvPr>
            <p:ph idx="1"/>
          </p:nvPr>
        </p:nvSpPr>
        <p:spPr>
          <a:xfrm>
            <a:off x="5370153" y="1526033"/>
            <a:ext cx="5536397" cy="3935281"/>
          </a:xfrm>
        </p:spPr>
        <p:txBody>
          <a:bodyPr vert="horz" lIns="91440" tIns="45720" rIns="91440" bIns="45720" rtlCol="0">
            <a:normAutofit/>
          </a:bodyPr>
          <a:lstStyle/>
          <a:p>
            <a:r>
              <a:rPr lang="en-GB" b="1">
                <a:latin typeface="Helvetica"/>
                <a:cs typeface="Helvetica"/>
              </a:rPr>
              <a:t>8.</a:t>
            </a:r>
            <a:r>
              <a:rPr lang="en-GB">
                <a:latin typeface="Helvetica"/>
                <a:cs typeface="Helvetica"/>
              </a:rPr>
              <a:t> Write a Python function that takes a list and returns a new list with distinct elements from the first list.</a:t>
            </a:r>
            <a:br>
              <a:rPr lang="en-GB">
                <a:latin typeface="Helvetica"/>
                <a:cs typeface="Helvetica"/>
              </a:rPr>
            </a:br>
            <a:r>
              <a:rPr lang="en-GB">
                <a:latin typeface="Helvetica"/>
                <a:cs typeface="Helvetica"/>
              </a:rPr>
              <a:t>Sample List : [1,2,3,3,3,3,4,5]</a:t>
            </a:r>
            <a:br>
              <a:rPr lang="en-GB">
                <a:latin typeface="Helvetica"/>
                <a:cs typeface="Helvetica"/>
              </a:rPr>
            </a:br>
            <a:r>
              <a:rPr lang="en-GB">
                <a:latin typeface="Helvetica"/>
                <a:cs typeface="Helvetica"/>
              </a:rPr>
              <a:t>Unique List : [1, 2, 3, 4, 5]</a:t>
            </a:r>
            <a:endParaRPr lang="en-US">
              <a:latin typeface="Helvetica"/>
              <a:cs typeface="Helvetica"/>
            </a:endParaRPr>
          </a:p>
          <a:p>
            <a:endParaRPr lang="en-GB" dirty="0"/>
          </a:p>
        </p:txBody>
      </p:sp>
    </p:spTree>
    <p:extLst>
      <p:ext uri="{BB962C8B-B14F-4D97-AF65-F5344CB8AC3E}">
        <p14:creationId xmlns:p14="http://schemas.microsoft.com/office/powerpoint/2010/main" val="336809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A536B-695C-B983-CDF7-F7D512C053B8}"/>
              </a:ext>
            </a:extLst>
          </p:cNvPr>
          <p:cNvSpPr>
            <a:spLocks noGrp="1"/>
          </p:cNvSpPr>
          <p:nvPr>
            <p:ph type="ctrTitle"/>
          </p:nvPr>
        </p:nvSpPr>
        <p:spPr>
          <a:xfrm>
            <a:off x="2197101" y="735283"/>
            <a:ext cx="4978399" cy="3165045"/>
          </a:xfrm>
        </p:spPr>
        <p:txBody>
          <a:bodyPr anchor="b">
            <a:normAutofit/>
          </a:bodyPr>
          <a:lstStyle/>
          <a:p>
            <a:pPr algn="l"/>
            <a:r>
              <a:rPr lang="en-GB" sz="5200"/>
              <a:t>Thank you </a:t>
            </a:r>
          </a:p>
        </p:txBody>
      </p:sp>
      <p:sp>
        <p:nvSpPr>
          <p:cNvPr id="3" name="Content Placeholder 2">
            <a:extLst>
              <a:ext uri="{FF2B5EF4-FFF2-40B4-BE49-F238E27FC236}">
                <a16:creationId xmlns:a16="http://schemas.microsoft.com/office/drawing/2014/main" id="{736176C9-C9A4-8DF1-17A5-384597FCC17E}"/>
              </a:ext>
            </a:extLst>
          </p:cNvPr>
          <p:cNvSpPr>
            <a:spLocks noGrp="1"/>
          </p:cNvSpPr>
          <p:nvPr>
            <p:ph type="subTitle" idx="1"/>
          </p:nvPr>
        </p:nvSpPr>
        <p:spPr>
          <a:xfrm>
            <a:off x="2197101" y="4078423"/>
            <a:ext cx="4978399" cy="2058657"/>
          </a:xfrm>
        </p:spPr>
        <p:txBody>
          <a:bodyPr vert="horz" lIns="91440" tIns="45720" rIns="91440" bIns="45720" rtlCol="0">
            <a:normAutofit/>
          </a:bodyPr>
          <a:lstStyle/>
          <a:p>
            <a:pPr algn="l"/>
            <a:r>
              <a:rPr lang="en-GB" dirty="0"/>
              <a:t>More on functions in next class</a:t>
            </a:r>
            <a:endParaRPr lang="en-GB"/>
          </a:p>
        </p:txBody>
      </p:sp>
      <p:pic>
        <p:nvPicPr>
          <p:cNvPr id="7" name="Graphic 6" descr="Smiling Face with No Fill">
            <a:extLst>
              <a:ext uri="{FF2B5EF4-FFF2-40B4-BE49-F238E27FC236}">
                <a16:creationId xmlns:a16="http://schemas.microsoft.com/office/drawing/2014/main" id="{10DF551F-CB26-5687-4B6D-231C79C7C1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2F7AB7EC-E087-46E5-9401-C73D408DA1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04098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8A9EE-89B9-49BB-1AB7-0B20D94B835C}"/>
              </a:ext>
            </a:extLst>
          </p:cNvPr>
          <p:cNvSpPr>
            <a:spLocks noGrp="1"/>
          </p:cNvSpPr>
          <p:nvPr>
            <p:ph type="title"/>
          </p:nvPr>
        </p:nvSpPr>
        <p:spPr>
          <a:xfrm>
            <a:off x="630936" y="640823"/>
            <a:ext cx="3419856" cy="5583148"/>
          </a:xfrm>
        </p:spPr>
        <p:txBody>
          <a:bodyPr anchor="ctr">
            <a:normAutofit/>
          </a:bodyPr>
          <a:lstStyle/>
          <a:p>
            <a:r>
              <a:rPr lang="en-GB" sz="5400" b="1">
                <a:ea typeface="+mj-lt"/>
                <a:cs typeface="+mj-lt"/>
              </a:rPr>
              <a:t>Calling a Function</a:t>
            </a:r>
            <a:endParaRPr lang="en-US" sz="5400" b="1"/>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w to Call a Function in Python: The Ultimate Guide – Master Data Skills +  AI">
            <a:extLst>
              <a:ext uri="{FF2B5EF4-FFF2-40B4-BE49-F238E27FC236}">
                <a16:creationId xmlns:a16="http://schemas.microsoft.com/office/drawing/2014/main" id="{14BD7A65-26E0-D616-4456-11A3768FFB81}"/>
              </a:ext>
            </a:extLst>
          </p:cNvPr>
          <p:cNvPicPr>
            <a:picLocks noChangeAspect="1"/>
          </p:cNvPicPr>
          <p:nvPr/>
        </p:nvPicPr>
        <p:blipFill>
          <a:blip r:embed="rId2"/>
          <a:stretch>
            <a:fillRect/>
          </a:stretch>
        </p:blipFill>
        <p:spPr>
          <a:xfrm>
            <a:off x="4654296" y="778680"/>
            <a:ext cx="6894576" cy="3618144"/>
          </a:xfrm>
          <a:prstGeom prst="rect">
            <a:avLst/>
          </a:prstGeom>
        </p:spPr>
      </p:pic>
      <p:sp>
        <p:nvSpPr>
          <p:cNvPr id="3" name="Content Placeholder 2">
            <a:extLst>
              <a:ext uri="{FF2B5EF4-FFF2-40B4-BE49-F238E27FC236}">
                <a16:creationId xmlns:a16="http://schemas.microsoft.com/office/drawing/2014/main" id="{69C4030E-8713-129E-9756-C6C5ADDC083F}"/>
              </a:ext>
            </a:extLst>
          </p:cNvPr>
          <p:cNvSpPr>
            <a:spLocks noGrp="1"/>
          </p:cNvSpPr>
          <p:nvPr>
            <p:ph idx="1"/>
          </p:nvPr>
        </p:nvSpPr>
        <p:spPr>
          <a:xfrm>
            <a:off x="4654296" y="4798577"/>
            <a:ext cx="6894576" cy="1428487"/>
          </a:xfrm>
        </p:spPr>
        <p:txBody>
          <a:bodyPr vert="horz" lIns="91440" tIns="45720" rIns="91440" bIns="45720" rtlCol="0" anchor="t">
            <a:normAutofit/>
          </a:bodyPr>
          <a:lstStyle/>
          <a:p>
            <a:endParaRPr lang="en-GB" sz="2200"/>
          </a:p>
          <a:p>
            <a:r>
              <a:rPr lang="en-GB" sz="2200">
                <a:ea typeface="+mn-lt"/>
                <a:cs typeface="+mn-lt"/>
              </a:rPr>
              <a:t>To execute the function, you call it by its name followed by parentheses.</a:t>
            </a:r>
            <a:endParaRPr lang="en-GB" sz="2200"/>
          </a:p>
          <a:p>
            <a:endParaRPr lang="en-GB" sz="2200"/>
          </a:p>
          <a:p>
            <a:endParaRPr lang="en-GB" sz="2200"/>
          </a:p>
          <a:p>
            <a:endParaRPr lang="en-GB" sz="2200"/>
          </a:p>
        </p:txBody>
      </p:sp>
    </p:spTree>
    <p:extLst>
      <p:ext uri="{BB962C8B-B14F-4D97-AF65-F5344CB8AC3E}">
        <p14:creationId xmlns:p14="http://schemas.microsoft.com/office/powerpoint/2010/main" val="165179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DD70-1AE7-E48E-5064-296579470C25}"/>
              </a:ext>
            </a:extLst>
          </p:cNvPr>
          <p:cNvSpPr>
            <a:spLocks noGrp="1"/>
          </p:cNvSpPr>
          <p:nvPr>
            <p:ph type="title"/>
          </p:nvPr>
        </p:nvSpPr>
        <p:spPr/>
        <p:txBody>
          <a:bodyPr/>
          <a:lstStyle/>
          <a:p>
            <a:r>
              <a:rPr lang="en-GB" sz="2800" b="1" dirty="0">
                <a:ea typeface="+mj-lt"/>
                <a:cs typeface="+mj-lt"/>
              </a:rPr>
              <a:t>Arguments and Parameters</a:t>
            </a:r>
          </a:p>
        </p:txBody>
      </p:sp>
      <p:sp>
        <p:nvSpPr>
          <p:cNvPr id="3" name="Content Placeholder 2">
            <a:extLst>
              <a:ext uri="{FF2B5EF4-FFF2-40B4-BE49-F238E27FC236}">
                <a16:creationId xmlns:a16="http://schemas.microsoft.com/office/drawing/2014/main" id="{11FC20EB-79A5-8F78-D630-583CBE511921}"/>
              </a:ext>
            </a:extLst>
          </p:cNvPr>
          <p:cNvSpPr>
            <a:spLocks noGrp="1"/>
          </p:cNvSpPr>
          <p:nvPr>
            <p:ph idx="1"/>
          </p:nvPr>
        </p:nvSpPr>
        <p:spPr/>
        <p:txBody>
          <a:bodyPr vert="horz" lIns="91440" tIns="45720" rIns="91440" bIns="45720" rtlCol="0" anchor="t">
            <a:normAutofit fontScale="92500" lnSpcReduction="10000"/>
          </a:bodyPr>
          <a:lstStyle/>
          <a:p>
            <a:r>
              <a:rPr lang="en-GB" dirty="0">
                <a:ea typeface="+mn-lt"/>
                <a:cs typeface="+mn-lt"/>
              </a:rPr>
              <a:t>Functions can take arguments, which are specified in the parentheses during function definition. These arguments are accessible within the function as variables.</a:t>
            </a:r>
            <a:endParaRPr lang="en-GB" dirty="0"/>
          </a:p>
          <a:p>
            <a:endParaRPr lang="en-GB" dirty="0"/>
          </a:p>
          <a:p>
            <a:endParaRPr lang="en-GB" dirty="0"/>
          </a:p>
          <a:p>
            <a:endParaRPr lang="en-GB" dirty="0"/>
          </a:p>
          <a:p>
            <a:endParaRPr lang="en-GB" dirty="0"/>
          </a:p>
          <a:p>
            <a:endParaRPr lang="en-GB" dirty="0">
              <a:ea typeface="+mn-lt"/>
              <a:cs typeface="+mn-lt"/>
            </a:endParaRPr>
          </a:p>
          <a:p>
            <a:r>
              <a:rPr lang="en-GB" dirty="0">
                <a:ea typeface="+mn-lt"/>
                <a:cs typeface="+mn-lt"/>
              </a:rPr>
              <a:t>When you call a function with arguments, the values of those arguments are copied to their corresponding parameters inside the function.</a:t>
            </a:r>
          </a:p>
          <a:p>
            <a:endParaRPr lang="en-GB" dirty="0"/>
          </a:p>
        </p:txBody>
      </p:sp>
      <p:pic>
        <p:nvPicPr>
          <p:cNvPr id="4" name="Picture 3" descr="A close-up of a computer screen&#10;&#10;Description automatically generated">
            <a:extLst>
              <a:ext uri="{FF2B5EF4-FFF2-40B4-BE49-F238E27FC236}">
                <a16:creationId xmlns:a16="http://schemas.microsoft.com/office/drawing/2014/main" id="{CA3E9102-6E8D-578D-E3A2-6372E3C255CA}"/>
              </a:ext>
            </a:extLst>
          </p:cNvPr>
          <p:cNvPicPr>
            <a:picLocks noChangeAspect="1"/>
          </p:cNvPicPr>
          <p:nvPr/>
        </p:nvPicPr>
        <p:blipFill>
          <a:blip r:embed="rId2"/>
          <a:stretch>
            <a:fillRect/>
          </a:stretch>
        </p:blipFill>
        <p:spPr>
          <a:xfrm>
            <a:off x="2394103" y="3153623"/>
            <a:ext cx="7403795" cy="2012123"/>
          </a:xfrm>
          <a:prstGeom prst="rect">
            <a:avLst/>
          </a:prstGeom>
        </p:spPr>
      </p:pic>
    </p:spTree>
    <p:extLst>
      <p:ext uri="{BB962C8B-B14F-4D97-AF65-F5344CB8AC3E}">
        <p14:creationId xmlns:p14="http://schemas.microsoft.com/office/powerpoint/2010/main" val="184992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AA0AD-7498-20A5-9696-B2926B5BFFDC}"/>
              </a:ext>
            </a:extLst>
          </p:cNvPr>
          <p:cNvSpPr>
            <a:spLocks noGrp="1"/>
          </p:cNvSpPr>
          <p:nvPr>
            <p:ph type="title"/>
          </p:nvPr>
        </p:nvSpPr>
        <p:spPr>
          <a:xfrm>
            <a:off x="630936" y="640823"/>
            <a:ext cx="3419856" cy="5583148"/>
          </a:xfrm>
        </p:spPr>
        <p:txBody>
          <a:bodyPr anchor="ctr">
            <a:normAutofit/>
          </a:bodyPr>
          <a:lstStyle/>
          <a:p>
            <a:r>
              <a:rPr lang="en-GB" sz="5400" dirty="0"/>
              <a:t>Multiple Arguments</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text&#10;&#10;Description automatically generated">
            <a:extLst>
              <a:ext uri="{FF2B5EF4-FFF2-40B4-BE49-F238E27FC236}">
                <a16:creationId xmlns:a16="http://schemas.microsoft.com/office/drawing/2014/main" id="{D838D6EB-B869-0C21-B60E-1B10479AFEF8}"/>
              </a:ext>
            </a:extLst>
          </p:cNvPr>
          <p:cNvPicPr>
            <a:picLocks noChangeAspect="1"/>
          </p:cNvPicPr>
          <p:nvPr/>
        </p:nvPicPr>
        <p:blipFill>
          <a:blip r:embed="rId2"/>
          <a:stretch>
            <a:fillRect/>
          </a:stretch>
        </p:blipFill>
        <p:spPr>
          <a:xfrm>
            <a:off x="4654296" y="982277"/>
            <a:ext cx="6894576" cy="3210949"/>
          </a:xfrm>
          <a:prstGeom prst="rect">
            <a:avLst/>
          </a:prstGeom>
        </p:spPr>
      </p:pic>
      <p:sp>
        <p:nvSpPr>
          <p:cNvPr id="3" name="Content Placeholder 2">
            <a:extLst>
              <a:ext uri="{FF2B5EF4-FFF2-40B4-BE49-F238E27FC236}">
                <a16:creationId xmlns:a16="http://schemas.microsoft.com/office/drawing/2014/main" id="{780BA01C-E374-4697-5E03-4FBBAF81EC30}"/>
              </a:ext>
            </a:extLst>
          </p:cNvPr>
          <p:cNvSpPr>
            <a:spLocks noGrp="1"/>
          </p:cNvSpPr>
          <p:nvPr>
            <p:ph idx="1"/>
          </p:nvPr>
        </p:nvSpPr>
        <p:spPr>
          <a:xfrm>
            <a:off x="4654296" y="4798577"/>
            <a:ext cx="6894576" cy="1428487"/>
          </a:xfrm>
        </p:spPr>
        <p:txBody>
          <a:bodyPr vert="horz" lIns="91440" tIns="45720" rIns="91440" bIns="45720" rtlCol="0" anchor="t">
            <a:normAutofit/>
          </a:bodyPr>
          <a:lstStyle/>
          <a:p>
            <a:r>
              <a:rPr lang="en-GB" sz="2200">
                <a:ea typeface="+mn-lt"/>
                <a:cs typeface="+mn-lt"/>
              </a:rPr>
              <a:t>You can send as many arguments as you like, separated by commas </a:t>
            </a:r>
            <a:r>
              <a:rPr lang="en-GB" sz="2200">
                <a:latin typeface="Consolas"/>
              </a:rPr>
              <a:t>,</a:t>
            </a:r>
            <a:r>
              <a:rPr lang="en-GB" sz="2200">
                <a:ea typeface="+mn-lt"/>
                <a:cs typeface="+mn-lt"/>
              </a:rPr>
              <a:t>.</a:t>
            </a:r>
          </a:p>
          <a:p>
            <a:endParaRPr lang="en-GB" sz="2200">
              <a:ea typeface="+mn-lt"/>
              <a:cs typeface="+mn-lt"/>
            </a:endParaRPr>
          </a:p>
          <a:p>
            <a:endParaRPr lang="en-GB" sz="2200">
              <a:ea typeface="+mn-lt"/>
              <a:cs typeface="+mn-lt"/>
            </a:endParaRPr>
          </a:p>
        </p:txBody>
      </p:sp>
    </p:spTree>
    <p:extLst>
      <p:ext uri="{BB962C8B-B14F-4D97-AF65-F5344CB8AC3E}">
        <p14:creationId xmlns:p14="http://schemas.microsoft.com/office/powerpoint/2010/main" val="4236414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EB97FD-5491-930B-A20D-AEF162ED7A2E}"/>
              </a:ext>
            </a:extLst>
          </p:cNvPr>
          <p:cNvSpPr>
            <a:spLocks noGrp="1"/>
          </p:cNvSpPr>
          <p:nvPr>
            <p:ph type="title"/>
          </p:nvPr>
        </p:nvSpPr>
        <p:spPr>
          <a:xfrm>
            <a:off x="838200" y="365125"/>
            <a:ext cx="10515600" cy="1325563"/>
          </a:xfrm>
        </p:spPr>
        <p:txBody>
          <a:bodyPr>
            <a:normAutofit/>
          </a:bodyPr>
          <a:lstStyle/>
          <a:p>
            <a:r>
              <a:rPr lang="en-GB" sz="5400"/>
              <a:t>Types of Arguments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5B591F-31A3-D882-467F-D044356FEE1A}"/>
              </a:ext>
            </a:extLst>
          </p:cNvPr>
          <p:cNvSpPr>
            <a:spLocks noGrp="1"/>
          </p:cNvSpPr>
          <p:nvPr>
            <p:ph idx="1"/>
          </p:nvPr>
        </p:nvSpPr>
        <p:spPr>
          <a:xfrm>
            <a:off x="838200" y="1929384"/>
            <a:ext cx="10515600" cy="4251960"/>
          </a:xfrm>
        </p:spPr>
        <p:txBody>
          <a:bodyPr vert="horz" lIns="91440" tIns="45720" rIns="91440" bIns="45720" rtlCol="0">
            <a:normAutofit/>
          </a:bodyPr>
          <a:lstStyle/>
          <a:p>
            <a:r>
              <a:rPr lang="en-GB" sz="2200">
                <a:ea typeface="+mn-lt"/>
                <a:cs typeface="+mn-lt"/>
              </a:rPr>
              <a:t>Python handles function arguments in a very flexible manner, compared to other languages. It supports multiple types of arguments in the function definition. Here’s the list:</a:t>
            </a:r>
          </a:p>
          <a:p>
            <a:pPr lvl="1">
              <a:buFont typeface="Courier New" panose="020B0604020202020204" pitchFamily="34" charset="0"/>
              <a:buChar char="o"/>
            </a:pPr>
            <a:r>
              <a:rPr lang="en-GB" sz="2200">
                <a:ea typeface="+mn-lt"/>
                <a:cs typeface="+mn-lt"/>
              </a:rPr>
              <a:t>Positional Arguments</a:t>
            </a:r>
          </a:p>
          <a:p>
            <a:pPr lvl="1">
              <a:buFont typeface="Courier New" panose="020B0604020202020204" pitchFamily="34" charset="0"/>
              <a:buChar char="o"/>
            </a:pPr>
            <a:r>
              <a:rPr lang="en-GB" sz="2200">
                <a:ea typeface="+mn-lt"/>
                <a:cs typeface="+mn-lt"/>
              </a:rPr>
              <a:t>Keyword Arguments</a:t>
            </a:r>
          </a:p>
          <a:p>
            <a:pPr lvl="1">
              <a:buFont typeface="Courier New" panose="020B0604020202020204" pitchFamily="34" charset="0"/>
              <a:buChar char="o"/>
            </a:pPr>
            <a:r>
              <a:rPr lang="en-GB" sz="2200">
                <a:ea typeface="+mn-lt"/>
                <a:cs typeface="+mn-lt"/>
              </a:rPr>
              <a:t>Default Arguments</a:t>
            </a:r>
          </a:p>
          <a:p>
            <a:pPr lvl="1">
              <a:buFont typeface="Courier New" panose="020B0604020202020204" pitchFamily="34" charset="0"/>
              <a:buChar char="o"/>
            </a:pPr>
            <a:r>
              <a:rPr lang="en-GB" sz="2200">
                <a:ea typeface="+mn-lt"/>
                <a:cs typeface="+mn-lt"/>
              </a:rPr>
              <a:t>Variable Length Positional Arguments (*args)</a:t>
            </a:r>
          </a:p>
          <a:p>
            <a:pPr lvl="1">
              <a:buFont typeface="Courier New" panose="020B0604020202020204" pitchFamily="34" charset="0"/>
              <a:buChar char="o"/>
            </a:pPr>
            <a:r>
              <a:rPr lang="en-GB" sz="2200">
                <a:ea typeface="+mn-lt"/>
                <a:cs typeface="+mn-lt"/>
              </a:rPr>
              <a:t>Variable Length Keyword Arguments (**kwargs)</a:t>
            </a:r>
          </a:p>
          <a:p>
            <a:pPr marL="0" indent="0">
              <a:buNone/>
            </a:pPr>
            <a:endParaRPr lang="en-GB" sz="2200"/>
          </a:p>
        </p:txBody>
      </p:sp>
    </p:spTree>
    <p:extLst>
      <p:ext uri="{BB962C8B-B14F-4D97-AF65-F5344CB8AC3E}">
        <p14:creationId xmlns:p14="http://schemas.microsoft.com/office/powerpoint/2010/main" val="56130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94EDE-CEFF-3E84-6290-8C37300D1680}"/>
              </a:ext>
            </a:extLst>
          </p:cNvPr>
          <p:cNvSpPr>
            <a:spLocks noGrp="1"/>
          </p:cNvSpPr>
          <p:nvPr>
            <p:ph type="title"/>
          </p:nvPr>
        </p:nvSpPr>
        <p:spPr>
          <a:xfrm>
            <a:off x="630936" y="640080"/>
            <a:ext cx="4818888" cy="1481328"/>
          </a:xfrm>
        </p:spPr>
        <p:txBody>
          <a:bodyPr anchor="b">
            <a:normAutofit/>
          </a:bodyPr>
          <a:lstStyle/>
          <a:p>
            <a:r>
              <a:rPr lang="en-GB" sz="5000" b="1">
                <a:latin typeface="Segoe UI"/>
                <a:cs typeface="Segoe UI"/>
              </a:rPr>
              <a:t>Positional Arguments</a:t>
            </a:r>
            <a:endParaRPr lang="en-US" sz="5000" b="1"/>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CBD26-7F36-10C8-CD02-84C06048F324}"/>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GB" sz="2200">
                <a:latin typeface="Segoe UI"/>
                <a:cs typeface="Segoe UI"/>
              </a:rPr>
              <a:t>The most common are positional arguments, whose values are copied to their corresponding parameters in order.</a:t>
            </a:r>
            <a:endParaRPr lang="en-GB" sz="2200"/>
          </a:p>
          <a:p>
            <a:r>
              <a:rPr lang="en-GB" sz="2200">
                <a:ea typeface="+mn-lt"/>
                <a:cs typeface="+mn-lt"/>
              </a:rPr>
              <a:t>The only downside of positional arguments is that you need to pass arguments in the order in which they are defined.</a:t>
            </a:r>
          </a:p>
          <a:p>
            <a:endParaRPr lang="en-GB" sz="2200"/>
          </a:p>
        </p:txBody>
      </p:sp>
      <p:pic>
        <p:nvPicPr>
          <p:cNvPr id="4" name="Picture 3" descr="A computer screen shot of a code&#10;&#10;Description automatically generated">
            <a:extLst>
              <a:ext uri="{FF2B5EF4-FFF2-40B4-BE49-F238E27FC236}">
                <a16:creationId xmlns:a16="http://schemas.microsoft.com/office/drawing/2014/main" id="{D1D78DF9-2989-E76C-22CF-A209B37F2140}"/>
              </a:ext>
            </a:extLst>
          </p:cNvPr>
          <p:cNvPicPr>
            <a:picLocks noChangeAspect="1"/>
          </p:cNvPicPr>
          <p:nvPr/>
        </p:nvPicPr>
        <p:blipFill>
          <a:blip r:embed="rId2"/>
          <a:stretch>
            <a:fillRect/>
          </a:stretch>
        </p:blipFill>
        <p:spPr>
          <a:xfrm>
            <a:off x="6099048" y="2250216"/>
            <a:ext cx="5458968" cy="2357567"/>
          </a:xfrm>
          <a:prstGeom prst="rect">
            <a:avLst/>
          </a:prstGeom>
        </p:spPr>
      </p:pic>
    </p:spTree>
    <p:extLst>
      <p:ext uri="{BB962C8B-B14F-4D97-AF65-F5344CB8AC3E}">
        <p14:creationId xmlns:p14="http://schemas.microsoft.com/office/powerpoint/2010/main" val="1613464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8ABCE-C6ED-9E73-45F6-CD72E85AA78D}"/>
              </a:ext>
            </a:extLst>
          </p:cNvPr>
          <p:cNvSpPr>
            <a:spLocks noGrp="1"/>
          </p:cNvSpPr>
          <p:nvPr>
            <p:ph type="title"/>
          </p:nvPr>
        </p:nvSpPr>
        <p:spPr>
          <a:xfrm>
            <a:off x="630936" y="640080"/>
            <a:ext cx="4818888" cy="1481328"/>
          </a:xfrm>
        </p:spPr>
        <p:txBody>
          <a:bodyPr anchor="b">
            <a:normAutofit/>
          </a:bodyPr>
          <a:lstStyle/>
          <a:p>
            <a:r>
              <a:rPr lang="en-GB" sz="5000" b="1">
                <a:latin typeface="Segoe UI"/>
                <a:cs typeface="Segoe UI"/>
              </a:rPr>
              <a:t>Keyword Arguments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4EAADF-2A8B-95BD-9968-06D2A0D9E1B6}"/>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GB" sz="2200">
                <a:latin typeface="Segoe UI"/>
                <a:cs typeface="Segoe UI"/>
              </a:rPr>
              <a:t>To avoid positional argument confusion, you can pass arguments using the names of their corresponding parameters.</a:t>
            </a:r>
            <a:endParaRPr lang="en-GB" sz="2200"/>
          </a:p>
          <a:p>
            <a:r>
              <a:rPr lang="en-GB" sz="2200">
                <a:latin typeface="Segoe UI"/>
                <a:cs typeface="Segoe UI"/>
              </a:rPr>
              <a:t>In this case, the order of the arguments no longer matters because arguments are matched by name, not by position.</a:t>
            </a:r>
            <a:endParaRPr lang="en-GB" sz="2200"/>
          </a:p>
          <a:p>
            <a:endParaRPr lang="en-GB" sz="2200"/>
          </a:p>
        </p:txBody>
      </p:sp>
      <p:pic>
        <p:nvPicPr>
          <p:cNvPr id="4" name="Picture 3" descr="A screenshot of a computer code&#10;&#10;Description automatically generated">
            <a:extLst>
              <a:ext uri="{FF2B5EF4-FFF2-40B4-BE49-F238E27FC236}">
                <a16:creationId xmlns:a16="http://schemas.microsoft.com/office/drawing/2014/main" id="{944F3021-A1EA-CCF9-41C1-3FF9B0AE6028}"/>
              </a:ext>
            </a:extLst>
          </p:cNvPr>
          <p:cNvPicPr>
            <a:picLocks noChangeAspect="1"/>
          </p:cNvPicPr>
          <p:nvPr/>
        </p:nvPicPr>
        <p:blipFill>
          <a:blip r:embed="rId2"/>
          <a:stretch>
            <a:fillRect/>
          </a:stretch>
        </p:blipFill>
        <p:spPr>
          <a:xfrm>
            <a:off x="6099048" y="1809062"/>
            <a:ext cx="5458968" cy="3239875"/>
          </a:xfrm>
          <a:prstGeom prst="rect">
            <a:avLst/>
          </a:prstGeom>
        </p:spPr>
      </p:pic>
    </p:spTree>
    <p:extLst>
      <p:ext uri="{BB962C8B-B14F-4D97-AF65-F5344CB8AC3E}">
        <p14:creationId xmlns:p14="http://schemas.microsoft.com/office/powerpoint/2010/main" val="103145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41DA5-52E2-B11F-E983-C192CA7154E0}"/>
              </a:ext>
            </a:extLst>
          </p:cNvPr>
          <p:cNvSpPr>
            <a:spLocks noGrp="1"/>
          </p:cNvSpPr>
          <p:nvPr>
            <p:ph type="title"/>
          </p:nvPr>
        </p:nvSpPr>
        <p:spPr>
          <a:xfrm>
            <a:off x="838200" y="365125"/>
            <a:ext cx="10515600" cy="1325563"/>
          </a:xfrm>
        </p:spPr>
        <p:txBody>
          <a:bodyPr>
            <a:normAutofit/>
          </a:bodyPr>
          <a:lstStyle/>
          <a:p>
            <a:r>
              <a:rPr lang="en-GB" sz="5400" b="1">
                <a:latin typeface="Segoe UI"/>
                <a:cs typeface="Segoe UI"/>
              </a:rPr>
              <a:t>Default Arguments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38357B-4142-4E9E-28A2-21E45E8A9B98}"/>
              </a:ext>
            </a:extLst>
          </p:cNvPr>
          <p:cNvSpPr>
            <a:spLocks noGrp="1"/>
          </p:cNvSpPr>
          <p:nvPr>
            <p:ph idx="1"/>
          </p:nvPr>
        </p:nvSpPr>
        <p:spPr>
          <a:xfrm>
            <a:off x="838200" y="1929384"/>
            <a:ext cx="10515600" cy="4251960"/>
          </a:xfrm>
        </p:spPr>
        <p:txBody>
          <a:bodyPr vert="horz" lIns="91440" tIns="45720" rIns="91440" bIns="45720" rtlCol="0">
            <a:normAutofit/>
          </a:bodyPr>
          <a:lstStyle/>
          <a:p>
            <a:endParaRPr lang="en-GB" sz="2200">
              <a:latin typeface="Segoe UI"/>
              <a:cs typeface="Segoe UI"/>
            </a:endParaRPr>
          </a:p>
          <a:p>
            <a:r>
              <a:rPr lang="en-GB" sz="2200">
                <a:latin typeface="Segoe UI"/>
                <a:cs typeface="Segoe UI"/>
              </a:rPr>
              <a:t>You can specify default values for arguments when defining a function. The default value is used if the function is called without a corresponding argument.</a:t>
            </a:r>
            <a:endParaRPr lang="en-GB" sz="2200"/>
          </a:p>
          <a:p>
            <a:r>
              <a:rPr lang="en-GB" sz="2200">
                <a:ea typeface="+mn-lt"/>
                <a:cs typeface="+mn-lt"/>
              </a:rPr>
              <a:t>In short, defaults allow you to make selected arguments optional.</a:t>
            </a:r>
          </a:p>
          <a:p>
            <a:endParaRPr lang="en-GB" sz="2200"/>
          </a:p>
        </p:txBody>
      </p:sp>
    </p:spTree>
    <p:extLst>
      <p:ext uri="{BB962C8B-B14F-4D97-AF65-F5344CB8AC3E}">
        <p14:creationId xmlns:p14="http://schemas.microsoft.com/office/powerpoint/2010/main" val="1888937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817</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Aptos Display</vt:lpstr>
      <vt:lpstr>Arial</vt:lpstr>
      <vt:lpstr>Calibri</vt:lpstr>
      <vt:lpstr>Consolas</vt:lpstr>
      <vt:lpstr>Courier New</vt:lpstr>
      <vt:lpstr>Helvetica</vt:lpstr>
      <vt:lpstr>Segoe UI</vt:lpstr>
      <vt:lpstr>office theme</vt:lpstr>
      <vt:lpstr>Basic Functions </vt:lpstr>
      <vt:lpstr>What is a Function?</vt:lpstr>
      <vt:lpstr>Calling a Function</vt:lpstr>
      <vt:lpstr>Arguments and Parameters</vt:lpstr>
      <vt:lpstr>Multiple Arguments</vt:lpstr>
      <vt:lpstr>Types of Arguments</vt:lpstr>
      <vt:lpstr>Positional Arguments</vt:lpstr>
      <vt:lpstr>Keyword Arguments</vt:lpstr>
      <vt:lpstr>Default Arguments</vt:lpstr>
      <vt:lpstr>Variable Length Arguments (*args and **kwargs)</vt:lpstr>
      <vt:lpstr>*args</vt:lpstr>
      <vt:lpstr>**kwargs</vt:lpstr>
      <vt:lpstr>Return Value</vt:lpstr>
      <vt:lpstr>Return Multiple Values</vt:lpstr>
      <vt:lpstr>Docstring</vt:lpstr>
      <vt:lpstr>Questions</vt:lpstr>
      <vt:lpstr>Questions</vt:lpstr>
      <vt:lpstr>Questions </vt:lpstr>
      <vt:lpstr>Questions </vt:lpstr>
      <vt:lpstr>Questions </vt:lpstr>
      <vt:lpstr>Questions </vt:lpstr>
      <vt:lpstr>Questions </vt:lpstr>
      <vt:lpstr>Questions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 harsha</cp:lastModifiedBy>
  <cp:revision>173</cp:revision>
  <dcterms:created xsi:type="dcterms:W3CDTF">2024-06-30T12:33:14Z</dcterms:created>
  <dcterms:modified xsi:type="dcterms:W3CDTF">2024-07-01T17:28:53Z</dcterms:modified>
</cp:coreProperties>
</file>