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BD55C-DEC7-DA70-F1F4-C67D37341564}" v="606" dt="2024-06-19T11:44:28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3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14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97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14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80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9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880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2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3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9262141" cy="1978346"/>
          </a:xfrm>
        </p:spPr>
        <p:txBody>
          <a:bodyPr>
            <a:normAutofit/>
          </a:bodyPr>
          <a:lstStyle/>
          <a:p>
            <a:r>
              <a:rPr lang="en-GB" sz="6000" dirty="0"/>
              <a:t>Introduction to 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9262141" cy="1747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Lecture 2: Variables and Data Types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5EE-49B1-221A-58C9-F62554AE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Arthmetic</a:t>
            </a:r>
            <a:r>
              <a:rPr lang="en-GB" dirty="0"/>
              <a:t> 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2457-AC78-93CE-A9BC-75098794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Used to perform mathematical operations between two operands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Create two variable a and b with values 10 and 5 respectively</a:t>
            </a:r>
          </a:p>
          <a:p>
            <a:pPr marL="342900" indent="-342900">
              <a:buChar char="•"/>
            </a:pPr>
            <a:endParaRPr lang="en-GB" dirty="0"/>
          </a:p>
          <a:p>
            <a:r>
              <a:rPr lang="en-GB" dirty="0"/>
              <a:t>Some of the </a:t>
            </a:r>
            <a:r>
              <a:rPr lang="en-GB" dirty="0" err="1"/>
              <a:t>Arthematic</a:t>
            </a:r>
            <a:r>
              <a:rPr lang="en-GB" dirty="0"/>
              <a:t> Operators are: +, -, *, /, (), **</a:t>
            </a:r>
          </a:p>
        </p:txBody>
      </p:sp>
    </p:spTree>
    <p:extLst>
      <p:ext uri="{BB962C8B-B14F-4D97-AF65-F5344CB8AC3E}">
        <p14:creationId xmlns:p14="http://schemas.microsoft.com/office/powerpoint/2010/main" val="38944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2A7AC-43E3-EF90-89A3-FAA0F56C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Hierarchy of arithmetic operators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 descr="A white rectangular table with black text&#10;&#10;Description automatically generated">
            <a:extLst>
              <a:ext uri="{FF2B5EF4-FFF2-40B4-BE49-F238E27FC236}">
                <a16:creationId xmlns:a16="http://schemas.microsoft.com/office/drawing/2014/main" id="{F234BFCB-0CFF-0534-A1B9-841F41B59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333" y="1368858"/>
            <a:ext cx="6502658" cy="4767265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7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9C2D-AA22-A50B-B3DD-2035C1F7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a typeface="+mj-lt"/>
                <a:cs typeface="+mj-lt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A41-F326-752D-E4CA-EF1B0AE2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Used to assign values to variables</a:t>
            </a:r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Symbol : =</a:t>
            </a:r>
          </a:p>
          <a:p>
            <a:pPr>
              <a:buChar char="•"/>
            </a:pPr>
            <a:r>
              <a:rPr lang="en-GB" dirty="0">
                <a:ea typeface="+mn-lt"/>
                <a:cs typeface="+mn-lt"/>
              </a:rPr>
              <a:t>Operation:  Assign values from right side operands to left side operand</a:t>
            </a:r>
          </a:p>
          <a:p>
            <a:pPr>
              <a:buChar char="•"/>
            </a:pPr>
            <a:endParaRPr lang="en-GB" dirty="0"/>
          </a:p>
          <a:p>
            <a:pPr>
              <a:buChar char="•"/>
            </a:pPr>
            <a:r>
              <a:rPr lang="en-GB" dirty="0"/>
              <a:t>Example: a=5,b=10</a:t>
            </a:r>
          </a:p>
        </p:txBody>
      </p:sp>
    </p:spTree>
    <p:extLst>
      <p:ext uri="{BB962C8B-B14F-4D97-AF65-F5344CB8AC3E}">
        <p14:creationId xmlns:p14="http://schemas.microsoft.com/office/powerpoint/2010/main" val="189935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F552-59B8-E64B-4A21-C8560697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a typeface="+mj-lt"/>
                <a:cs typeface="+mj-lt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F9E8-3FD5-B590-FDFA-E9401F66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With +: </a:t>
            </a:r>
            <a:r>
              <a:rPr lang="en-GB" dirty="0">
                <a:ea typeface="+mn-lt"/>
                <a:cs typeface="+mn-lt"/>
              </a:rPr>
              <a:t>Adds right operand to left operand and stores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result on left side operand (a=</a:t>
            </a:r>
            <a:r>
              <a:rPr lang="en-GB" err="1">
                <a:ea typeface="+mn-lt"/>
                <a:cs typeface="+mn-lt"/>
              </a:rPr>
              <a:t>a+b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endParaRPr lang="en-GB" dirty="0"/>
          </a:p>
          <a:p>
            <a:r>
              <a:rPr lang="en-GB" dirty="0"/>
              <a:t>Example: a += b that implies a = </a:t>
            </a:r>
            <a:r>
              <a:rPr lang="en-GB" dirty="0" err="1"/>
              <a:t>a+b</a:t>
            </a:r>
          </a:p>
          <a:p>
            <a:endParaRPr lang="en-GB" dirty="0"/>
          </a:p>
          <a:p>
            <a:r>
              <a:rPr lang="en-GB" dirty="0"/>
              <a:t>Similarly this method is applicable for other </a:t>
            </a:r>
            <a:r>
              <a:rPr lang="en-GB" dirty="0" err="1"/>
              <a:t>arthmetic</a:t>
            </a:r>
            <a:r>
              <a:rPr lang="en-GB" dirty="0"/>
              <a:t> operators like + - * /</a:t>
            </a:r>
          </a:p>
        </p:txBody>
      </p:sp>
    </p:spTree>
    <p:extLst>
      <p:ext uri="{BB962C8B-B14F-4D97-AF65-F5344CB8AC3E}">
        <p14:creationId xmlns:p14="http://schemas.microsoft.com/office/powerpoint/2010/main" val="86571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95A9D-D289-09A2-21C8-146C1553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Relational or comparison operators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C3AC501D-1CC7-39B6-CAAE-6D6869D07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93" r="-1" b="6187"/>
          <a:stretch/>
        </p:blipFill>
        <p:spPr>
          <a:xfrm>
            <a:off x="518452" y="2851111"/>
            <a:ext cx="11143323" cy="3400637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124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25B2F-F76F-CB8C-7067-56ACBC3E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GB" dirty="0"/>
              <a:t>Logical Operators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B2FF-390D-0EE1-EE78-86EA8CD8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GB" sz="1400" dirty="0">
                <a:ea typeface="+mn-lt"/>
                <a:cs typeface="+mn-lt"/>
              </a:rPr>
              <a:t>Used when operands are conditional statements and returns </a:t>
            </a:r>
            <a:r>
              <a:rPr lang="en-GB" sz="1400" dirty="0" err="1">
                <a:ea typeface="+mn-lt"/>
                <a:cs typeface="+mn-lt"/>
              </a:rPr>
              <a:t>boolean</a:t>
            </a:r>
            <a:r>
              <a:rPr lang="en-GB" sz="1400" dirty="0">
                <a:ea typeface="+mn-lt"/>
                <a:cs typeface="+mn-lt"/>
              </a:rPr>
              <a:t> value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GB" sz="1400">
                <a:ea typeface="+mn-lt"/>
                <a:cs typeface="+mn-lt"/>
              </a:rPr>
              <a:t>In python, logical operators are designed to work with scalars or boolean values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GB" sz="1400"/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6E30AAFD-C362-48B2-8F9D-7FA52022F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2" b="-1"/>
          <a:stretch/>
        </p:blipFill>
        <p:spPr>
          <a:xfrm>
            <a:off x="20" y="2865265"/>
            <a:ext cx="12191980" cy="3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3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7852-95A1-9244-07C9-7E1E2380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 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1EDA-4BE4-D9AC-32EE-C9489186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Bitwise operators  Used when operands are integers  Integers are treated as a string of binary digits</a:t>
            </a:r>
            <a:endParaRPr lang="en-GB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Operates bit by bit  Can also operate on conditional statements which compare scalar values or arrays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Bitwise OR (|), AND(&amp;)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34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C52E-07C8-BCA8-15CE-855333FF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1242-2283-D6BF-E2F2-5B455FE0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 Create two variables x and y with values 5 and 7 respectively</a:t>
            </a:r>
            <a:endParaRPr lang="en-US" dirty="0"/>
          </a:p>
          <a:p>
            <a:pPr marL="342900" indent="-342900">
              <a:buChar char="•"/>
            </a:pPr>
            <a:r>
              <a:rPr lang="en-GB" dirty="0"/>
              <a:t>Variables: x=5 and y=7</a:t>
            </a:r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 Binary code for 5 is 0000 0101 and for 7 is 0000 0111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 0 corresponds to False and 1 corresponds </a:t>
            </a:r>
            <a:r>
              <a:rPr lang="en-GB" dirty="0" err="1">
                <a:ea typeface="+mn-lt"/>
                <a:cs typeface="+mn-lt"/>
              </a:rPr>
              <a:t>toTrue</a:t>
            </a:r>
            <a:endParaRPr lang="en-GB" dirty="0" err="1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In bitwise OR ( | ), operator copies a bit to the result if it exists in either operand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In bitwise AND (&amp; ), operator copies a bit to the result if it exists in both operands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8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78716-588B-9960-1A2E-71C600B3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Precedence of operators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 descr="A table with black text&#10;&#10;Description automatically generated">
            <a:extLst>
              <a:ext uri="{FF2B5EF4-FFF2-40B4-BE49-F238E27FC236}">
                <a16:creationId xmlns:a16="http://schemas.microsoft.com/office/drawing/2014/main" id="{D9A1639B-622C-40AD-FAB2-08FBCB69C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842" y="1390170"/>
            <a:ext cx="5683149" cy="407766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39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91E32-40A6-B7D9-12DB-0307C355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Precedence of operators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 descr="A table with text and symbols&#10;&#10;Description automatically generated">
            <a:extLst>
              <a:ext uri="{FF2B5EF4-FFF2-40B4-BE49-F238E27FC236}">
                <a16:creationId xmlns:a16="http://schemas.microsoft.com/office/drawing/2014/main" id="{A4408B44-0326-11AA-A85C-ADE96193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842" y="1212572"/>
            <a:ext cx="5683149" cy="4432856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2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6857-AA6E-9C81-DB00-BB8BA5F4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4159-7C92-C1B9-0447-D8931504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/>
              <a:t>Understanding the Basic Data Types</a:t>
            </a:r>
            <a:endParaRPr lang="en-US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Identify data type of an object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Verify if an object is of a certain data type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Coerce object to new data type</a:t>
            </a:r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Operators and operands </a:t>
            </a:r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Different types of operators: </a:t>
            </a:r>
            <a:r>
              <a:rPr lang="en-GB" dirty="0" err="1">
                <a:ea typeface="+mn-lt"/>
                <a:cs typeface="+mn-lt"/>
              </a:rPr>
              <a:t>Arthematic,Assignment</a:t>
            </a:r>
            <a:r>
              <a:rPr lang="en-GB" dirty="0">
                <a:ea typeface="+mn-lt"/>
                <a:cs typeface="+mn-lt"/>
              </a:rPr>
              <a:t>, Relational/Comparision, Logical and Bitwise Operators</a:t>
            </a:r>
          </a:p>
          <a:p>
            <a:pPr marL="342900" indent="-342900">
              <a:buChar char="•"/>
            </a:pPr>
            <a:r>
              <a:rPr lang="en-GB" dirty="0"/>
              <a:t>Precedence of the Operators</a:t>
            </a:r>
          </a:p>
          <a:p>
            <a:pPr marL="342900" indent="-342900"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90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BA55-556F-63A8-A54F-EAF89C2C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4159-2906-31ED-C8DA-7F790C7A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Multiple Choice Question</a:t>
            </a:r>
            <a:r>
              <a:rPr lang="en-GB" dirty="0">
                <a:ea typeface="+mn-lt"/>
                <a:cs typeface="+mn-lt"/>
              </a:rPr>
              <a:t>: Which of the following is NOT a primitive data type in Python?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A) int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B) float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C) list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D) bool</a:t>
            </a:r>
            <a:endParaRPr lang="en-GB" dirty="0"/>
          </a:p>
          <a:p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65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9021-2357-FB78-49DD-3CA52441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5253-3CBA-D5D4-5CE8-ED7CFF55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True or False</a:t>
            </a:r>
            <a:r>
              <a:rPr lang="en-GB" dirty="0">
                <a:ea typeface="+mn-lt"/>
                <a:cs typeface="+mn-lt"/>
              </a:rPr>
              <a:t>: In Python, the data type of a variable is static and cannot be changed once set.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i="1" dirty="0">
                <a:ea typeface="+mn-lt"/>
                <a:cs typeface="+mn-lt"/>
              </a:rPr>
              <a:t>Correct Answer: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90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6EC8-CDBA-F98B-174E-31989E1F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8F9E-79AB-097F-4C90-69A2EDDE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Code Analysis</a:t>
            </a:r>
            <a:r>
              <a:rPr lang="en-GB" dirty="0">
                <a:ea typeface="+mn-lt"/>
                <a:cs typeface="+mn-lt"/>
              </a:rPr>
              <a:t>: What is the data type of the following variable? </a:t>
            </a:r>
            <a:r>
              <a:rPr lang="en-GB" dirty="0">
                <a:latin typeface="Consolas"/>
              </a:rPr>
              <a:t>x = 7.3</a:t>
            </a:r>
            <a:endParaRPr lang="en-US" dirty="0"/>
          </a:p>
          <a:p>
            <a:endParaRPr lang="en-GB" i="1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Fill-in-the-Blank</a:t>
            </a:r>
            <a:r>
              <a:rPr lang="en-GB" dirty="0">
                <a:ea typeface="+mn-lt"/>
                <a:cs typeface="+mn-lt"/>
              </a:rPr>
              <a:t>: The function </a:t>
            </a:r>
            <a:r>
              <a:rPr lang="en-GB" dirty="0">
                <a:latin typeface="Consolas"/>
              </a:rPr>
              <a:t>type(____)</a:t>
            </a:r>
            <a:r>
              <a:rPr lang="en-GB" dirty="0">
                <a:ea typeface="+mn-lt"/>
                <a:cs typeface="+mn-lt"/>
              </a:rPr>
              <a:t> will return the data type of the object enclosed within the parentheses.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47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A43-2DD0-6A93-C4BB-610876C0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BB2A-A3E5-F7CF-54B0-405735C6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True or False</a:t>
            </a:r>
            <a:r>
              <a:rPr lang="en-GB" dirty="0">
                <a:ea typeface="+mn-lt"/>
                <a:cs typeface="+mn-lt"/>
              </a:rPr>
              <a:t>: The expression </a:t>
            </a:r>
            <a:r>
              <a:rPr lang="en-GB" dirty="0" err="1">
                <a:latin typeface="Consolas"/>
              </a:rPr>
              <a:t>isinstance</a:t>
            </a:r>
            <a:r>
              <a:rPr lang="en-GB" dirty="0">
                <a:latin typeface="Consolas"/>
              </a:rPr>
              <a:t>("Hello", str)</a:t>
            </a:r>
            <a:r>
              <a:rPr lang="en-GB" dirty="0">
                <a:ea typeface="+mn-lt"/>
                <a:cs typeface="+mn-lt"/>
              </a:rPr>
              <a:t> returns True.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i="1" dirty="0">
                <a:ea typeface="+mn-lt"/>
                <a:cs typeface="+mn-lt"/>
              </a:rPr>
              <a:t>Correct Answer: True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Multiple Choice Question</a:t>
            </a:r>
            <a:r>
              <a:rPr lang="en-GB" dirty="0">
                <a:ea typeface="+mn-lt"/>
                <a:cs typeface="+mn-lt"/>
              </a:rPr>
              <a:t>: Which function can verify if a variable </a:t>
            </a:r>
            <a:r>
              <a:rPr lang="en-GB" dirty="0">
                <a:latin typeface="Consolas"/>
              </a:rPr>
              <a:t>x = 10</a:t>
            </a:r>
            <a:r>
              <a:rPr lang="en-GB" dirty="0">
                <a:ea typeface="+mn-lt"/>
                <a:cs typeface="+mn-lt"/>
              </a:rPr>
              <a:t> is an integer?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A) type(x) == int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B) type(x) == "int"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C) </a:t>
            </a:r>
            <a:r>
              <a:rPr lang="en-GB" dirty="0" err="1">
                <a:ea typeface="+mn-lt"/>
                <a:cs typeface="+mn-lt"/>
              </a:rPr>
              <a:t>isinstance</a:t>
            </a:r>
            <a:r>
              <a:rPr lang="en-GB" dirty="0">
                <a:ea typeface="+mn-lt"/>
                <a:cs typeface="+mn-lt"/>
              </a:rPr>
              <a:t>(x, int)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D) </a:t>
            </a:r>
            <a:r>
              <a:rPr lang="en-GB" dirty="0" err="1">
                <a:ea typeface="+mn-lt"/>
                <a:cs typeface="+mn-lt"/>
              </a:rPr>
              <a:t>isinstance</a:t>
            </a:r>
            <a:r>
              <a:rPr lang="en-GB" dirty="0">
                <a:ea typeface="+mn-lt"/>
                <a:cs typeface="+mn-lt"/>
              </a:rPr>
              <a:t>(x, "int")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11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79E9-1EC8-AB2E-0B01-90B6E609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2DEC-F3F6-B206-B2B6-23A3BE95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Code Completion</a:t>
            </a:r>
            <a:r>
              <a:rPr lang="en-GB" dirty="0">
                <a:ea typeface="+mn-lt"/>
                <a:cs typeface="+mn-lt"/>
              </a:rPr>
              <a:t>: Convert the string </a:t>
            </a:r>
            <a:r>
              <a:rPr lang="en-GB" dirty="0">
                <a:latin typeface="Consolas"/>
              </a:rPr>
              <a:t>'123'</a:t>
            </a:r>
            <a:r>
              <a:rPr lang="en-GB" dirty="0">
                <a:ea typeface="+mn-lt"/>
                <a:cs typeface="+mn-lt"/>
              </a:rPr>
              <a:t> to an integer.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i="1" dirty="0">
                <a:ea typeface="+mn-lt"/>
                <a:cs typeface="+mn-lt"/>
              </a:rPr>
              <a:t>Expected Answer: </a:t>
            </a:r>
            <a:r>
              <a:rPr lang="en-GB" i="1" dirty="0">
                <a:latin typeface="Consolas"/>
              </a:rPr>
              <a:t>int('123')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True or False</a:t>
            </a:r>
            <a:r>
              <a:rPr lang="en-GB" dirty="0">
                <a:ea typeface="+mn-lt"/>
                <a:cs typeface="+mn-lt"/>
              </a:rPr>
              <a:t>: Casting a float object to an integer in Python using </a:t>
            </a:r>
            <a:r>
              <a:rPr lang="en-GB" dirty="0">
                <a:latin typeface="Consolas"/>
              </a:rPr>
              <a:t>int()</a:t>
            </a:r>
            <a:r>
              <a:rPr lang="en-GB" dirty="0">
                <a:ea typeface="+mn-lt"/>
                <a:cs typeface="+mn-lt"/>
              </a:rPr>
              <a:t> will round the float to the nearest integer.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i="1" dirty="0">
                <a:ea typeface="+mn-lt"/>
                <a:cs typeface="+mn-lt"/>
              </a:rPr>
              <a:t>Correct Answer: False (it truncates towards zero)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45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3642-3531-9E5D-E260-52DDA6E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755-DFDD-0C52-3604-85D23D3B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Fill-in-the-Blank</a:t>
            </a:r>
            <a:r>
              <a:rPr lang="en-GB" dirty="0">
                <a:ea typeface="+mn-lt"/>
                <a:cs typeface="+mn-lt"/>
              </a:rPr>
              <a:t>: In the expression </a:t>
            </a:r>
            <a:r>
              <a:rPr lang="en-GB" dirty="0">
                <a:latin typeface="Consolas"/>
              </a:rPr>
              <a:t>4 + 5 * 3</a:t>
            </a:r>
            <a:r>
              <a:rPr lang="en-GB" dirty="0">
                <a:ea typeface="+mn-lt"/>
                <a:cs typeface="+mn-lt"/>
              </a:rPr>
              <a:t>, the </a:t>
            </a:r>
            <a:r>
              <a:rPr lang="en-GB" dirty="0">
                <a:latin typeface="Consolas"/>
              </a:rPr>
              <a:t>+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dirty="0">
                <a:latin typeface="Consolas"/>
              </a:rPr>
              <a:t>*</a:t>
            </a:r>
            <a:r>
              <a:rPr lang="en-GB" dirty="0">
                <a:ea typeface="+mn-lt"/>
                <a:cs typeface="+mn-lt"/>
              </a:rPr>
              <a:t> are called _________, and </a:t>
            </a:r>
            <a:r>
              <a:rPr lang="en-GB" dirty="0">
                <a:latin typeface="Consolas"/>
              </a:rPr>
              <a:t>4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5</a:t>
            </a:r>
            <a:r>
              <a:rPr lang="en-GB" dirty="0">
                <a:ea typeface="+mn-lt"/>
                <a:cs typeface="+mn-lt"/>
              </a:rPr>
              <a:t>, and </a:t>
            </a:r>
            <a:r>
              <a:rPr lang="en-GB" dirty="0">
                <a:latin typeface="Consolas"/>
              </a:rPr>
              <a:t>3</a:t>
            </a:r>
            <a:r>
              <a:rPr lang="en-GB" dirty="0">
                <a:ea typeface="+mn-lt"/>
                <a:cs typeface="+mn-lt"/>
              </a:rPr>
              <a:t> are called _________.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i="1" dirty="0">
                <a:ea typeface="+mn-lt"/>
                <a:cs typeface="+mn-lt"/>
              </a:rPr>
              <a:t>Expected Answer: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494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3ADD-D61F-C858-1AD9-D498169D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9FB7-B506-D19C-52F3-16B58C1E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Matching Question</a:t>
            </a:r>
            <a:r>
              <a:rPr lang="en-GB" dirty="0">
                <a:ea typeface="+mn-lt"/>
                <a:cs typeface="+mn-lt"/>
              </a:rPr>
              <a:t>: Match the following operators with their type: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Operators: </a:t>
            </a:r>
            <a:r>
              <a:rPr lang="en-GB" dirty="0">
                <a:latin typeface="Consolas"/>
              </a:rPr>
              <a:t>+=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&lt;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&amp;&amp;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^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</a:rPr>
              <a:t>||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Types: Assignment, Relational/Comparison, Logical, Bitwise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i="1" dirty="0">
                <a:ea typeface="+mn-lt"/>
                <a:cs typeface="+mn-lt"/>
              </a:rPr>
              <a:t>Expected Answers: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506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DBCB-8FE3-28A0-3E7C-401A3E14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13FA-4742-854D-90EA-FDF2D144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Multiple Choice Question</a:t>
            </a:r>
            <a:r>
              <a:rPr lang="en-GB" dirty="0">
                <a:ea typeface="+mn-lt"/>
                <a:cs typeface="+mn-lt"/>
              </a:rPr>
              <a:t>: In the expression </a:t>
            </a:r>
            <a:r>
              <a:rPr lang="en-GB" dirty="0">
                <a:latin typeface="Consolas"/>
              </a:rPr>
              <a:t>3 + 4 * 5</a:t>
            </a:r>
            <a:r>
              <a:rPr lang="en-GB" dirty="0">
                <a:ea typeface="+mn-lt"/>
                <a:cs typeface="+mn-lt"/>
              </a:rPr>
              <a:t>, what is the result?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A) 35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B) 23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C) 20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D) Not enough information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96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735E-66DF-12B5-8B4A-36223F77E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7200" dirty="0"/>
              <a:t>Application based 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6C03-E9D6-2EB6-9AF6-7BEC960E2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7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589-D380-24EA-EC2E-36FADD0D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a typeface="+mj-lt"/>
                <a:cs typeface="+mj-lt"/>
              </a:rPr>
              <a:t>1. Simple Calculator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B937-BB6D-0B61-73E7-7D91AD1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Objective:</a:t>
            </a:r>
            <a:r>
              <a:rPr lang="en-GB" dirty="0">
                <a:ea typeface="+mn-lt"/>
                <a:cs typeface="+mn-lt"/>
              </a:rPr>
              <a:t> Build a simple calculator that can perform basic arithmetic operations like addition, subtraction, multiplication, and division.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Features: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Prompt the user to enter two numbers.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Ask the user to choose an operation (+, -, *, /).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Perform the operation and display the result.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Handle basic error conditions, such as division by zero.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29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3187D-C561-EF87-987D-E782E7EF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Understanding basic Data Types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table with black text&#10;&#10;Description automatically generated">
            <a:extLst>
              <a:ext uri="{FF2B5EF4-FFF2-40B4-BE49-F238E27FC236}">
                <a16:creationId xmlns:a16="http://schemas.microsoft.com/office/drawing/2014/main" id="{973134DA-D028-03A0-0770-3C414497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583" y="2851111"/>
            <a:ext cx="8555061" cy="3400637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796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4154-29EE-113E-038D-D40A63AE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a typeface="+mj-lt"/>
                <a:cs typeface="+mj-lt"/>
              </a:rPr>
              <a:t>2. Personal Budget Planner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6B7D-7E4F-A80B-0E2A-A625DD42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Objective:</a:t>
            </a:r>
            <a:r>
              <a:rPr lang="en-GB" dirty="0">
                <a:ea typeface="+mn-lt"/>
                <a:cs typeface="+mn-lt"/>
              </a:rPr>
              <a:t> Develop a simple application that helps users manage their monthly budget.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Features: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Allow the user to enter their total monthly income.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Allow the user to enter various expenses such as rent, groceries, utilities, and entertainment.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Calculate the total expenses and the remaining balance after all expenses are accounted for.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Display a summary that shows income, each expense, total expenses, and balance.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2919D-61AF-3FBB-0D50-893E4408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GB" i="0" dirty="0">
                <a:ea typeface="+mj-lt"/>
                <a:cs typeface="+mj-lt"/>
              </a:rPr>
              <a:t>Identifying object data type</a:t>
            </a:r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26B1-AB93-FC67-1689-A8BAD35F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Find data type of object using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-&gt;  Syntax: type(object)</a:t>
            </a:r>
          </a:p>
          <a:p>
            <a:r>
              <a:rPr lang="en-GB" dirty="0"/>
              <a:t>Example:</a:t>
            </a:r>
          </a:p>
          <a:p>
            <a:endParaRPr lang="en-GB" dirty="0"/>
          </a:p>
        </p:txBody>
      </p:sp>
      <p:pic>
        <p:nvPicPr>
          <p:cNvPr id="4" name="Picture 3" descr="A blue arrow with white text&#10;&#10;Description automatically generated">
            <a:extLst>
              <a:ext uri="{FF2B5EF4-FFF2-40B4-BE49-F238E27FC236}">
                <a16:creationId xmlns:a16="http://schemas.microsoft.com/office/drawing/2014/main" id="{DEB216EB-12C3-3D3C-0538-9D47AE69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2" y="3014971"/>
            <a:ext cx="11123820" cy="30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37859-5005-3A21-82A4-375D227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GB" dirty="0"/>
              <a:t>Verifying Object Data Type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B0E4-1839-CBAB-C4CB-0CB5BBF5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5174702" cy="1492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Verify if an object is of a certain data type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-&gt; Syntax: type(object) is datatype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blue arrow with white text&#10;&#10;Description automatically generated">
            <a:extLst>
              <a:ext uri="{FF2B5EF4-FFF2-40B4-BE49-F238E27FC236}">
                <a16:creationId xmlns:a16="http://schemas.microsoft.com/office/drawing/2014/main" id="{16EEF121-F952-A6F0-1138-C33EB262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2" y="3083137"/>
            <a:ext cx="11123820" cy="294781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3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3DABE-32BA-E39D-A87B-0043C59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GB" i="0" dirty="0">
                <a:ea typeface="+mj-lt"/>
                <a:cs typeface="+mj-lt"/>
              </a:rPr>
              <a:t>Coercing object to new data type</a:t>
            </a:r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4CFD-B739-8721-180D-1836A8E4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5174702" cy="1492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GB" sz="1700" dirty="0">
                <a:ea typeface="+mn-lt"/>
                <a:cs typeface="+mn-lt"/>
              </a:rPr>
              <a:t>Convert the data type of an object to another</a:t>
            </a:r>
            <a:endParaRPr lang="en-US" sz="17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GB" sz="1700" dirty="0">
                <a:ea typeface="+mn-lt"/>
                <a:cs typeface="+mn-lt"/>
              </a:rPr>
              <a:t>Syntax: datatype(object)</a:t>
            </a:r>
            <a:endParaRPr lang="en-GB" sz="17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GB" sz="1700" dirty="0">
                <a:ea typeface="+mn-lt"/>
                <a:cs typeface="+mn-lt"/>
              </a:rPr>
              <a:t>Changes can be stored in same variable or in different variable</a:t>
            </a:r>
            <a:endParaRPr lang="en-GB" sz="1700" dirty="0"/>
          </a:p>
        </p:txBody>
      </p:sp>
      <p:pic>
        <p:nvPicPr>
          <p:cNvPr id="4" name="Picture 3" descr="A blue arrow pointing to a white arrow&#10;&#10;Description automatically generated">
            <a:extLst>
              <a:ext uri="{FF2B5EF4-FFF2-40B4-BE49-F238E27FC236}">
                <a16:creationId xmlns:a16="http://schemas.microsoft.com/office/drawing/2014/main" id="{632F16EF-5C9D-4BA5-DC3A-CEE7E713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6" y="2851111"/>
            <a:ext cx="11006011" cy="341186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33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E02-B957-A3B0-6364-837ABD0F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a typeface="+mj-lt"/>
                <a:cs typeface="+mj-lt"/>
              </a:rPr>
              <a:t>Coercing object to new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928E-DF7F-54F2-BFE7-F7DA9280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Only few coercions are accepted</a:t>
            </a:r>
            <a:endParaRPr lang="en-US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Consider the variable ‘</a:t>
            </a:r>
            <a:r>
              <a:rPr lang="en-GB" dirty="0" err="1">
                <a:ea typeface="+mn-lt"/>
                <a:cs typeface="+mn-lt"/>
              </a:rPr>
              <a:t>Salary_tier</a:t>
            </a:r>
            <a:r>
              <a:rPr lang="en-GB" dirty="0">
                <a:ea typeface="+mn-lt"/>
                <a:cs typeface="+mn-lt"/>
              </a:rPr>
              <a:t>’ which is of string data type</a:t>
            </a:r>
            <a:endParaRPr lang="en-GB" dirty="0"/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‘</a:t>
            </a:r>
            <a:r>
              <a:rPr lang="en-GB" dirty="0" err="1">
                <a:ea typeface="+mn-lt"/>
                <a:cs typeface="+mn-lt"/>
              </a:rPr>
              <a:t>Salary_tier</a:t>
            </a:r>
            <a:r>
              <a:rPr lang="en-GB" dirty="0">
                <a:ea typeface="+mn-lt"/>
                <a:cs typeface="+mn-lt"/>
              </a:rPr>
              <a:t>’ contains an integer enclosed between single  quotes</a:t>
            </a:r>
          </a:p>
          <a:p>
            <a:pPr>
              <a:buChar char="•"/>
            </a:pPr>
            <a:r>
              <a:rPr lang="en-GB" dirty="0">
                <a:ea typeface="+mn-lt"/>
                <a:cs typeface="+mn-lt"/>
              </a:rPr>
              <a:t>   However if the value enclosed within the quotes is a string then conversions will not be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6BFD-11C4-EF49-2E1B-9CE8E8429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7200" dirty="0"/>
              <a:t>Operators and 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C4E4-EFE3-A319-6014-196268A5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9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18A8-951E-01DB-8723-34134504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a typeface="+mj-lt"/>
                <a:cs typeface="+mj-lt"/>
              </a:rPr>
              <a:t>Operators and operands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864F-B88E-DDC8-8FE5-B5FE8D42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Operators are special symbols that help in carrying out an assignment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operation or arithmetic or logical Computation</a:t>
            </a:r>
          </a:p>
          <a:p>
            <a:pPr marL="342900" indent="-342900">
              <a:buChar char="•"/>
            </a:pPr>
            <a:r>
              <a:rPr lang="en-GB" dirty="0">
                <a:ea typeface="+mn-lt"/>
                <a:cs typeface="+mn-lt"/>
              </a:rPr>
              <a:t>Value that the operator operates on is called operand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Example: 2+3 , here + is operator and 2,3 are operators</a:t>
            </a:r>
          </a:p>
        </p:txBody>
      </p:sp>
    </p:spTree>
    <p:extLst>
      <p:ext uri="{BB962C8B-B14F-4D97-AF65-F5344CB8AC3E}">
        <p14:creationId xmlns:p14="http://schemas.microsoft.com/office/powerpoint/2010/main" val="195990224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982</Words>
  <Application>Microsoft Office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 Next LT Pro Light</vt:lpstr>
      <vt:lpstr>Consolas</vt:lpstr>
      <vt:lpstr>Georgia Pro Semibold</vt:lpstr>
      <vt:lpstr>RocaVTI</vt:lpstr>
      <vt:lpstr>Introduction to python</vt:lpstr>
      <vt:lpstr>Agenda</vt:lpstr>
      <vt:lpstr>Understanding basic Data Types</vt:lpstr>
      <vt:lpstr>Identifying object data type</vt:lpstr>
      <vt:lpstr>Verifying Object Data Type</vt:lpstr>
      <vt:lpstr>Coercing object to new data type</vt:lpstr>
      <vt:lpstr>Coercing object to new data type</vt:lpstr>
      <vt:lpstr>Operators and Operands</vt:lpstr>
      <vt:lpstr>Operators and operands</vt:lpstr>
      <vt:lpstr>Arthmetic Operators</vt:lpstr>
      <vt:lpstr>Hierarchy of arithmetic operators</vt:lpstr>
      <vt:lpstr>Assignment operators</vt:lpstr>
      <vt:lpstr>Assignment operators</vt:lpstr>
      <vt:lpstr>Relational or comparison operators</vt:lpstr>
      <vt:lpstr>Logical Operators</vt:lpstr>
      <vt:lpstr>Bitwise Operators</vt:lpstr>
      <vt:lpstr>Bitwise Operators</vt:lpstr>
      <vt:lpstr>Precedence of operators</vt:lpstr>
      <vt:lpstr>Precedence of operators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based Questions</vt:lpstr>
      <vt:lpstr>1. Simple Calculator</vt:lpstr>
      <vt:lpstr>2. Personal Budget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 harsha</cp:lastModifiedBy>
  <cp:revision>232</cp:revision>
  <dcterms:created xsi:type="dcterms:W3CDTF">2024-06-19T10:55:19Z</dcterms:created>
  <dcterms:modified xsi:type="dcterms:W3CDTF">2024-06-20T11:47:58Z</dcterms:modified>
</cp:coreProperties>
</file>