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0A8420-3C1B-4916-A8A0-E85C2177F4D8}" v="334" dt="2024-06-20T16:25:43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5CA1C-53D4-4271-BB4A-8083D1B3CF8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9E5A70-1260-48B4-AB54-86D7D410E23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Countdown Timer</a:t>
          </a:r>
          <a:endParaRPr lang="en-US"/>
        </a:p>
      </dgm:t>
    </dgm:pt>
    <dgm:pt modelId="{4EAF8779-5162-42F7-9658-A7C4F164F24D}" type="parTrans" cxnId="{E77E0FB5-C7C5-4599-8DFE-1837CE213DB3}">
      <dgm:prSet/>
      <dgm:spPr/>
      <dgm:t>
        <a:bodyPr/>
        <a:lstStyle/>
        <a:p>
          <a:endParaRPr lang="en-US"/>
        </a:p>
      </dgm:t>
    </dgm:pt>
    <dgm:pt modelId="{2CBB483E-14E5-44C3-B208-05B37D10F7E8}" type="sibTrans" cxnId="{E77E0FB5-C7C5-4599-8DFE-1837CE213DB3}">
      <dgm:prSet/>
      <dgm:spPr/>
      <dgm:t>
        <a:bodyPr/>
        <a:lstStyle/>
        <a:p>
          <a:endParaRPr lang="en-US"/>
        </a:p>
      </dgm:t>
    </dgm:pt>
    <dgm:pt modelId="{AC9E4040-7D22-472A-8C82-740B1255DE5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Problem</a:t>
          </a:r>
          <a:r>
            <a:rPr lang="en-GB" dirty="0"/>
            <a:t>: Create a simple countdown from 10 to 1 and then print "Liftoff!".</a:t>
          </a:r>
          <a:endParaRPr lang="en-US" dirty="0"/>
        </a:p>
      </dgm:t>
    </dgm:pt>
    <dgm:pt modelId="{4CF44F35-8F1D-4470-8F86-10DC73F0815F}" type="parTrans" cxnId="{AAB18209-8DF0-4DA6-8CED-53CDF743A453}">
      <dgm:prSet/>
      <dgm:spPr/>
      <dgm:t>
        <a:bodyPr/>
        <a:lstStyle/>
        <a:p>
          <a:endParaRPr lang="en-US"/>
        </a:p>
      </dgm:t>
    </dgm:pt>
    <dgm:pt modelId="{3F0D47FE-7AA7-4B76-B977-FAE86D42E44F}" type="sibTrans" cxnId="{AAB18209-8DF0-4DA6-8CED-53CDF743A453}">
      <dgm:prSet/>
      <dgm:spPr/>
      <dgm:t>
        <a:bodyPr/>
        <a:lstStyle/>
        <a:p>
          <a:endParaRPr lang="en-US"/>
        </a:p>
      </dgm:t>
    </dgm:pt>
    <dgm:pt modelId="{41024DE2-7309-471D-85CF-5BB962FCDB8B}" type="pres">
      <dgm:prSet presAssocID="{1325CA1C-53D4-4271-BB4A-8083D1B3CF8B}" presName="root" presStyleCnt="0">
        <dgm:presLayoutVars>
          <dgm:dir/>
          <dgm:resizeHandles val="exact"/>
        </dgm:presLayoutVars>
      </dgm:prSet>
      <dgm:spPr/>
    </dgm:pt>
    <dgm:pt modelId="{16BCAC1D-7DD0-4B7A-84F6-A41F1FD4AAFF}" type="pres">
      <dgm:prSet presAssocID="{FA9E5A70-1260-48B4-AB54-86D7D410E236}" presName="compNode" presStyleCnt="0"/>
      <dgm:spPr/>
    </dgm:pt>
    <dgm:pt modelId="{23AF50EE-0C6B-4E92-98C3-FBCE09AB4B3E}" type="pres">
      <dgm:prSet presAssocID="{FA9E5A70-1260-48B4-AB54-86D7D410E23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77809EC-79D4-42E7-9535-7F74ECA6B638}" type="pres">
      <dgm:prSet presAssocID="{FA9E5A70-1260-48B4-AB54-86D7D410E236}" presName="spaceRect" presStyleCnt="0"/>
      <dgm:spPr/>
    </dgm:pt>
    <dgm:pt modelId="{90CE7B85-969A-4AE6-9965-78CFD1415B6E}" type="pres">
      <dgm:prSet presAssocID="{FA9E5A70-1260-48B4-AB54-86D7D410E236}" presName="textRect" presStyleLbl="revTx" presStyleIdx="0" presStyleCnt="2">
        <dgm:presLayoutVars>
          <dgm:chMax val="1"/>
          <dgm:chPref val="1"/>
        </dgm:presLayoutVars>
      </dgm:prSet>
      <dgm:spPr/>
    </dgm:pt>
    <dgm:pt modelId="{7122448B-CC5D-437F-ADD7-C522AF5B3737}" type="pres">
      <dgm:prSet presAssocID="{2CBB483E-14E5-44C3-B208-05B37D10F7E8}" presName="sibTrans" presStyleCnt="0"/>
      <dgm:spPr/>
    </dgm:pt>
    <dgm:pt modelId="{2ED9B4AD-D3EA-4894-9C17-1DAE2A3E3AF8}" type="pres">
      <dgm:prSet presAssocID="{AC9E4040-7D22-472A-8C82-740B1255DE51}" presName="compNode" presStyleCnt="0"/>
      <dgm:spPr/>
    </dgm:pt>
    <dgm:pt modelId="{E6D2C59F-8603-4C42-8FB9-FA925D7D307A}" type="pres">
      <dgm:prSet presAssocID="{AC9E4040-7D22-472A-8C82-740B1255DE5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E3964CD-5BED-481A-9561-FF583C1692EF}" type="pres">
      <dgm:prSet presAssocID="{AC9E4040-7D22-472A-8C82-740B1255DE51}" presName="spaceRect" presStyleCnt="0"/>
      <dgm:spPr/>
    </dgm:pt>
    <dgm:pt modelId="{F3EEE09E-9B4A-452F-999B-A47E5BA0CC64}" type="pres">
      <dgm:prSet presAssocID="{AC9E4040-7D22-472A-8C82-740B1255DE5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AB18209-8DF0-4DA6-8CED-53CDF743A453}" srcId="{1325CA1C-53D4-4271-BB4A-8083D1B3CF8B}" destId="{AC9E4040-7D22-472A-8C82-740B1255DE51}" srcOrd="1" destOrd="0" parTransId="{4CF44F35-8F1D-4470-8F86-10DC73F0815F}" sibTransId="{3F0D47FE-7AA7-4B76-B977-FAE86D42E44F}"/>
    <dgm:cxn modelId="{0423266F-83B3-4E1A-BC3A-9C30AD0BF7E5}" type="presOf" srcId="{FA9E5A70-1260-48B4-AB54-86D7D410E236}" destId="{90CE7B85-969A-4AE6-9965-78CFD1415B6E}" srcOrd="0" destOrd="0" presId="urn:microsoft.com/office/officeart/2018/2/layout/IconLabelList"/>
    <dgm:cxn modelId="{8B481873-5CE9-4D92-AB15-3B739C5DEEC3}" type="presOf" srcId="{AC9E4040-7D22-472A-8C82-740B1255DE51}" destId="{F3EEE09E-9B4A-452F-999B-A47E5BA0CC64}" srcOrd="0" destOrd="0" presId="urn:microsoft.com/office/officeart/2018/2/layout/IconLabelList"/>
    <dgm:cxn modelId="{C5A2CBA1-DE4B-4A8A-BC19-9F77479304A4}" type="presOf" srcId="{1325CA1C-53D4-4271-BB4A-8083D1B3CF8B}" destId="{41024DE2-7309-471D-85CF-5BB962FCDB8B}" srcOrd="0" destOrd="0" presId="urn:microsoft.com/office/officeart/2018/2/layout/IconLabelList"/>
    <dgm:cxn modelId="{E77E0FB5-C7C5-4599-8DFE-1837CE213DB3}" srcId="{1325CA1C-53D4-4271-BB4A-8083D1B3CF8B}" destId="{FA9E5A70-1260-48B4-AB54-86D7D410E236}" srcOrd="0" destOrd="0" parTransId="{4EAF8779-5162-42F7-9658-A7C4F164F24D}" sibTransId="{2CBB483E-14E5-44C3-B208-05B37D10F7E8}"/>
    <dgm:cxn modelId="{9971A294-11EB-457E-80E1-5EE3F026500B}" type="presParOf" srcId="{41024DE2-7309-471D-85CF-5BB962FCDB8B}" destId="{16BCAC1D-7DD0-4B7A-84F6-A41F1FD4AAFF}" srcOrd="0" destOrd="0" presId="urn:microsoft.com/office/officeart/2018/2/layout/IconLabelList"/>
    <dgm:cxn modelId="{0A6E08FF-957A-483D-A353-E3605DF44A2D}" type="presParOf" srcId="{16BCAC1D-7DD0-4B7A-84F6-A41F1FD4AAFF}" destId="{23AF50EE-0C6B-4E92-98C3-FBCE09AB4B3E}" srcOrd="0" destOrd="0" presId="urn:microsoft.com/office/officeart/2018/2/layout/IconLabelList"/>
    <dgm:cxn modelId="{8B1BEE3A-D687-4ED2-BB55-EC8E6E1CB026}" type="presParOf" srcId="{16BCAC1D-7DD0-4B7A-84F6-A41F1FD4AAFF}" destId="{F77809EC-79D4-42E7-9535-7F74ECA6B638}" srcOrd="1" destOrd="0" presId="urn:microsoft.com/office/officeart/2018/2/layout/IconLabelList"/>
    <dgm:cxn modelId="{AF0E3517-3DF2-4D51-9E74-70A911E57336}" type="presParOf" srcId="{16BCAC1D-7DD0-4B7A-84F6-A41F1FD4AAFF}" destId="{90CE7B85-969A-4AE6-9965-78CFD1415B6E}" srcOrd="2" destOrd="0" presId="urn:microsoft.com/office/officeart/2018/2/layout/IconLabelList"/>
    <dgm:cxn modelId="{15D93E60-3D1E-4662-9EB0-A8655B99EB71}" type="presParOf" srcId="{41024DE2-7309-471D-85CF-5BB962FCDB8B}" destId="{7122448B-CC5D-437F-ADD7-C522AF5B3737}" srcOrd="1" destOrd="0" presId="urn:microsoft.com/office/officeart/2018/2/layout/IconLabelList"/>
    <dgm:cxn modelId="{CBE9810F-9EE1-453A-8886-68702A89775E}" type="presParOf" srcId="{41024DE2-7309-471D-85CF-5BB962FCDB8B}" destId="{2ED9B4AD-D3EA-4894-9C17-1DAE2A3E3AF8}" srcOrd="2" destOrd="0" presId="urn:microsoft.com/office/officeart/2018/2/layout/IconLabelList"/>
    <dgm:cxn modelId="{18996482-4ACD-4936-A718-DE3CCBE82DA5}" type="presParOf" srcId="{2ED9B4AD-D3EA-4894-9C17-1DAE2A3E3AF8}" destId="{E6D2C59F-8603-4C42-8FB9-FA925D7D307A}" srcOrd="0" destOrd="0" presId="urn:microsoft.com/office/officeart/2018/2/layout/IconLabelList"/>
    <dgm:cxn modelId="{2AF2C515-39A7-4A0F-ABE2-18675C63E296}" type="presParOf" srcId="{2ED9B4AD-D3EA-4894-9C17-1DAE2A3E3AF8}" destId="{FE3964CD-5BED-481A-9561-FF583C1692EF}" srcOrd="1" destOrd="0" presId="urn:microsoft.com/office/officeart/2018/2/layout/IconLabelList"/>
    <dgm:cxn modelId="{F042BEE8-3672-4044-B28F-008C51F9237B}" type="presParOf" srcId="{2ED9B4AD-D3EA-4894-9C17-1DAE2A3E3AF8}" destId="{F3EEE09E-9B4A-452F-999B-A47E5BA0CC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271837-4990-42E4-83E0-2CBC7140747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E2527A-EA78-4A2C-A72F-B66DE4ABBAB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Input Validation</a:t>
          </a:r>
          <a:endParaRPr lang="en-US"/>
        </a:p>
      </dgm:t>
    </dgm:pt>
    <dgm:pt modelId="{1204D35C-3C8E-46CD-86FE-3272F0C0E258}" type="parTrans" cxnId="{9E99C82B-A06C-484F-8ABE-A117A022441D}">
      <dgm:prSet/>
      <dgm:spPr/>
      <dgm:t>
        <a:bodyPr/>
        <a:lstStyle/>
        <a:p>
          <a:endParaRPr lang="en-US"/>
        </a:p>
      </dgm:t>
    </dgm:pt>
    <dgm:pt modelId="{CCA65A10-7297-4933-AA9A-7BD74CEA5486}" type="sibTrans" cxnId="{9E99C82B-A06C-484F-8ABE-A117A022441D}">
      <dgm:prSet/>
      <dgm:spPr/>
      <dgm:t>
        <a:bodyPr/>
        <a:lstStyle/>
        <a:p>
          <a:endParaRPr lang="en-US"/>
        </a:p>
      </dgm:t>
    </dgm:pt>
    <dgm:pt modelId="{ED30A177-0577-4199-9D70-F81FCFF7AF7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Problem</a:t>
          </a:r>
          <a:r>
            <a:rPr lang="en-GB" dirty="0"/>
            <a:t>: Continuously ask the user to enter their age until they provide a valid number (age must be between 1 and 120).</a:t>
          </a:r>
          <a:endParaRPr lang="en-US" dirty="0"/>
        </a:p>
      </dgm:t>
    </dgm:pt>
    <dgm:pt modelId="{EFF9F121-ADAB-430E-BEA1-232A20D2D620}" type="parTrans" cxnId="{B85F917F-A5A0-4BFC-BA05-38A04E4BD306}">
      <dgm:prSet/>
      <dgm:spPr/>
      <dgm:t>
        <a:bodyPr/>
        <a:lstStyle/>
        <a:p>
          <a:endParaRPr lang="en-US"/>
        </a:p>
      </dgm:t>
    </dgm:pt>
    <dgm:pt modelId="{BADCB4EF-C200-4AE8-956D-E8385D0EF0D8}" type="sibTrans" cxnId="{B85F917F-A5A0-4BFC-BA05-38A04E4BD306}">
      <dgm:prSet/>
      <dgm:spPr/>
      <dgm:t>
        <a:bodyPr/>
        <a:lstStyle/>
        <a:p>
          <a:endParaRPr lang="en-US"/>
        </a:p>
      </dgm:t>
    </dgm:pt>
    <dgm:pt modelId="{D97F3F01-6205-4AB6-BBF8-01B3DC134412}" type="pres">
      <dgm:prSet presAssocID="{57271837-4990-42E4-83E0-2CBC71407479}" presName="root" presStyleCnt="0">
        <dgm:presLayoutVars>
          <dgm:dir/>
          <dgm:resizeHandles val="exact"/>
        </dgm:presLayoutVars>
      </dgm:prSet>
      <dgm:spPr/>
    </dgm:pt>
    <dgm:pt modelId="{0604AE45-3A3C-4067-A505-E1F52AC30879}" type="pres">
      <dgm:prSet presAssocID="{FAE2527A-EA78-4A2C-A72F-B66DE4ABBAB1}" presName="compNode" presStyleCnt="0"/>
      <dgm:spPr/>
    </dgm:pt>
    <dgm:pt modelId="{7F69B60A-DFAA-4A92-A0CD-69B6E5DB7181}" type="pres">
      <dgm:prSet presAssocID="{FAE2527A-EA78-4A2C-A72F-B66DE4ABBAB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B8516B66-D1B2-4908-A6B9-E6D3D480268C}" type="pres">
      <dgm:prSet presAssocID="{FAE2527A-EA78-4A2C-A72F-B66DE4ABBAB1}" presName="spaceRect" presStyleCnt="0"/>
      <dgm:spPr/>
    </dgm:pt>
    <dgm:pt modelId="{4F12BC8D-6F76-4117-9040-0DE7612EFE50}" type="pres">
      <dgm:prSet presAssocID="{FAE2527A-EA78-4A2C-A72F-B66DE4ABBAB1}" presName="textRect" presStyleLbl="revTx" presStyleIdx="0" presStyleCnt="2">
        <dgm:presLayoutVars>
          <dgm:chMax val="1"/>
          <dgm:chPref val="1"/>
        </dgm:presLayoutVars>
      </dgm:prSet>
      <dgm:spPr/>
    </dgm:pt>
    <dgm:pt modelId="{232F3A1B-7A39-4E91-9A4A-B2723B11926A}" type="pres">
      <dgm:prSet presAssocID="{CCA65A10-7297-4933-AA9A-7BD74CEA5486}" presName="sibTrans" presStyleCnt="0"/>
      <dgm:spPr/>
    </dgm:pt>
    <dgm:pt modelId="{C406BAD5-AB52-4FD2-8E95-5A0AEFD32881}" type="pres">
      <dgm:prSet presAssocID="{ED30A177-0577-4199-9D70-F81FCFF7AF7A}" presName="compNode" presStyleCnt="0"/>
      <dgm:spPr/>
    </dgm:pt>
    <dgm:pt modelId="{A91E6EAC-0015-4EA7-B736-DA09D91FD3E5}" type="pres">
      <dgm:prSet presAssocID="{ED30A177-0577-4199-9D70-F81FCFF7AF7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E2449939-643B-4C58-B6E3-6C0016E2CA94}" type="pres">
      <dgm:prSet presAssocID="{ED30A177-0577-4199-9D70-F81FCFF7AF7A}" presName="spaceRect" presStyleCnt="0"/>
      <dgm:spPr/>
    </dgm:pt>
    <dgm:pt modelId="{B54E87E0-66A5-436B-B199-70A716F07C4F}" type="pres">
      <dgm:prSet presAssocID="{ED30A177-0577-4199-9D70-F81FCFF7AF7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48C6E10-82EC-4A21-A8B5-91517E194C02}" type="presOf" srcId="{FAE2527A-EA78-4A2C-A72F-B66DE4ABBAB1}" destId="{4F12BC8D-6F76-4117-9040-0DE7612EFE50}" srcOrd="0" destOrd="0" presId="urn:microsoft.com/office/officeart/2018/2/layout/IconLabelList"/>
    <dgm:cxn modelId="{9E99C82B-A06C-484F-8ABE-A117A022441D}" srcId="{57271837-4990-42E4-83E0-2CBC71407479}" destId="{FAE2527A-EA78-4A2C-A72F-B66DE4ABBAB1}" srcOrd="0" destOrd="0" parTransId="{1204D35C-3C8E-46CD-86FE-3272F0C0E258}" sibTransId="{CCA65A10-7297-4933-AA9A-7BD74CEA5486}"/>
    <dgm:cxn modelId="{B85F917F-A5A0-4BFC-BA05-38A04E4BD306}" srcId="{57271837-4990-42E4-83E0-2CBC71407479}" destId="{ED30A177-0577-4199-9D70-F81FCFF7AF7A}" srcOrd="1" destOrd="0" parTransId="{EFF9F121-ADAB-430E-BEA1-232A20D2D620}" sibTransId="{BADCB4EF-C200-4AE8-956D-E8385D0EF0D8}"/>
    <dgm:cxn modelId="{82716BC0-3CA8-4F9D-A979-61398473A7D7}" type="presOf" srcId="{ED30A177-0577-4199-9D70-F81FCFF7AF7A}" destId="{B54E87E0-66A5-436B-B199-70A716F07C4F}" srcOrd="0" destOrd="0" presId="urn:microsoft.com/office/officeart/2018/2/layout/IconLabelList"/>
    <dgm:cxn modelId="{7679FEED-0A45-4E26-9930-3C0E94C242BB}" type="presOf" srcId="{57271837-4990-42E4-83E0-2CBC71407479}" destId="{D97F3F01-6205-4AB6-BBF8-01B3DC134412}" srcOrd="0" destOrd="0" presId="urn:microsoft.com/office/officeart/2018/2/layout/IconLabelList"/>
    <dgm:cxn modelId="{11BB1EB2-ECEA-496F-8995-6C40AF031CED}" type="presParOf" srcId="{D97F3F01-6205-4AB6-BBF8-01B3DC134412}" destId="{0604AE45-3A3C-4067-A505-E1F52AC30879}" srcOrd="0" destOrd="0" presId="urn:microsoft.com/office/officeart/2018/2/layout/IconLabelList"/>
    <dgm:cxn modelId="{8C548C18-45D5-4082-8FB2-142E6B2F6D35}" type="presParOf" srcId="{0604AE45-3A3C-4067-A505-E1F52AC30879}" destId="{7F69B60A-DFAA-4A92-A0CD-69B6E5DB7181}" srcOrd="0" destOrd="0" presId="urn:microsoft.com/office/officeart/2018/2/layout/IconLabelList"/>
    <dgm:cxn modelId="{5FEEC8D0-2CC9-429B-86BE-F39D5CA41587}" type="presParOf" srcId="{0604AE45-3A3C-4067-A505-E1F52AC30879}" destId="{B8516B66-D1B2-4908-A6B9-E6D3D480268C}" srcOrd="1" destOrd="0" presId="urn:microsoft.com/office/officeart/2018/2/layout/IconLabelList"/>
    <dgm:cxn modelId="{437E6B4B-F5BF-415B-A853-DB799423E63D}" type="presParOf" srcId="{0604AE45-3A3C-4067-A505-E1F52AC30879}" destId="{4F12BC8D-6F76-4117-9040-0DE7612EFE50}" srcOrd="2" destOrd="0" presId="urn:microsoft.com/office/officeart/2018/2/layout/IconLabelList"/>
    <dgm:cxn modelId="{F771649B-6289-41E6-872F-011676E66728}" type="presParOf" srcId="{D97F3F01-6205-4AB6-BBF8-01B3DC134412}" destId="{232F3A1B-7A39-4E91-9A4A-B2723B11926A}" srcOrd="1" destOrd="0" presId="urn:microsoft.com/office/officeart/2018/2/layout/IconLabelList"/>
    <dgm:cxn modelId="{345AC3C3-688C-4C84-B324-1A787777D084}" type="presParOf" srcId="{D97F3F01-6205-4AB6-BBF8-01B3DC134412}" destId="{C406BAD5-AB52-4FD2-8E95-5A0AEFD32881}" srcOrd="2" destOrd="0" presId="urn:microsoft.com/office/officeart/2018/2/layout/IconLabelList"/>
    <dgm:cxn modelId="{B24060EE-AD17-4D60-BD13-353FAFDDF1C9}" type="presParOf" srcId="{C406BAD5-AB52-4FD2-8E95-5A0AEFD32881}" destId="{A91E6EAC-0015-4EA7-B736-DA09D91FD3E5}" srcOrd="0" destOrd="0" presId="urn:microsoft.com/office/officeart/2018/2/layout/IconLabelList"/>
    <dgm:cxn modelId="{94505142-0EDA-4C83-ACC7-FC0AE2249116}" type="presParOf" srcId="{C406BAD5-AB52-4FD2-8E95-5A0AEFD32881}" destId="{E2449939-643B-4C58-B6E3-6C0016E2CA94}" srcOrd="1" destOrd="0" presId="urn:microsoft.com/office/officeart/2018/2/layout/IconLabelList"/>
    <dgm:cxn modelId="{1A0C4C30-6D96-4DFC-BE2B-331568171C31}" type="presParOf" srcId="{C406BAD5-AB52-4FD2-8E95-5A0AEFD32881}" destId="{B54E87E0-66A5-436B-B199-70A716F07C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6B3CE8-E1CA-4715-A3EE-B7E4A45B72B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9E3EB9-0112-44D8-B262-EC3E673C586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Sum of Positive Numbers</a:t>
          </a:r>
          <a:endParaRPr lang="en-US"/>
        </a:p>
      </dgm:t>
    </dgm:pt>
    <dgm:pt modelId="{4268CF96-E474-446A-ACCB-00864C7CB626}" type="parTrans" cxnId="{3B61C9D6-E0F9-4E2B-B5AC-B16ADB71F7BE}">
      <dgm:prSet/>
      <dgm:spPr/>
      <dgm:t>
        <a:bodyPr/>
        <a:lstStyle/>
        <a:p>
          <a:endParaRPr lang="en-US"/>
        </a:p>
      </dgm:t>
    </dgm:pt>
    <dgm:pt modelId="{8AE19BE3-CFDF-4EAC-B789-1EE6DAD58841}" type="sibTrans" cxnId="{3B61C9D6-E0F9-4E2B-B5AC-B16ADB71F7BE}">
      <dgm:prSet/>
      <dgm:spPr/>
      <dgm:t>
        <a:bodyPr/>
        <a:lstStyle/>
        <a:p>
          <a:endParaRPr lang="en-US"/>
        </a:p>
      </dgm:t>
    </dgm:pt>
    <dgm:pt modelId="{06A3018A-6E8D-4CFA-A0E9-3EA4517F453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Problem</a:t>
          </a:r>
          <a:r>
            <a:rPr lang="en-GB" dirty="0"/>
            <a:t>: Continuously ask the user to input numbers, adding them to a total sum. The loop should stop when the user enters a negative number, and then print the total sum.</a:t>
          </a:r>
          <a:endParaRPr lang="en-US" dirty="0"/>
        </a:p>
      </dgm:t>
    </dgm:pt>
    <dgm:pt modelId="{827BCA1F-0026-49B8-8B85-2A9DBA578FA9}" type="parTrans" cxnId="{A6379406-C015-489B-A7CF-DCC64A2BFB02}">
      <dgm:prSet/>
      <dgm:spPr/>
      <dgm:t>
        <a:bodyPr/>
        <a:lstStyle/>
        <a:p>
          <a:endParaRPr lang="en-US"/>
        </a:p>
      </dgm:t>
    </dgm:pt>
    <dgm:pt modelId="{B83503DB-33C8-4636-8FE2-49550CEE9FCD}" type="sibTrans" cxnId="{A6379406-C015-489B-A7CF-DCC64A2BFB02}">
      <dgm:prSet/>
      <dgm:spPr/>
      <dgm:t>
        <a:bodyPr/>
        <a:lstStyle/>
        <a:p>
          <a:endParaRPr lang="en-US"/>
        </a:p>
      </dgm:t>
    </dgm:pt>
    <dgm:pt modelId="{E8B2AA95-6743-4703-A2B5-C6461BD09C75}" type="pres">
      <dgm:prSet presAssocID="{9E6B3CE8-E1CA-4715-A3EE-B7E4A45B72B0}" presName="root" presStyleCnt="0">
        <dgm:presLayoutVars>
          <dgm:dir/>
          <dgm:resizeHandles val="exact"/>
        </dgm:presLayoutVars>
      </dgm:prSet>
      <dgm:spPr/>
    </dgm:pt>
    <dgm:pt modelId="{34D36EE0-175D-4493-8B12-67F6B9DBA96D}" type="pres">
      <dgm:prSet presAssocID="{329E3EB9-0112-44D8-B262-EC3E673C586A}" presName="compNode" presStyleCnt="0"/>
      <dgm:spPr/>
    </dgm:pt>
    <dgm:pt modelId="{9A5233BD-7D95-47CC-B4A2-1E57A4903C70}" type="pres">
      <dgm:prSet presAssocID="{329E3EB9-0112-44D8-B262-EC3E673C586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BD93BA77-16A9-468D-82F1-9EE4ED1F1D2C}" type="pres">
      <dgm:prSet presAssocID="{329E3EB9-0112-44D8-B262-EC3E673C586A}" presName="spaceRect" presStyleCnt="0"/>
      <dgm:spPr/>
    </dgm:pt>
    <dgm:pt modelId="{23888224-A8BF-450C-BD0D-8F23F98FF749}" type="pres">
      <dgm:prSet presAssocID="{329E3EB9-0112-44D8-B262-EC3E673C586A}" presName="textRect" presStyleLbl="revTx" presStyleIdx="0" presStyleCnt="2">
        <dgm:presLayoutVars>
          <dgm:chMax val="1"/>
          <dgm:chPref val="1"/>
        </dgm:presLayoutVars>
      </dgm:prSet>
      <dgm:spPr/>
    </dgm:pt>
    <dgm:pt modelId="{274E9E30-7405-4EE1-B963-D419AFC1C506}" type="pres">
      <dgm:prSet presAssocID="{8AE19BE3-CFDF-4EAC-B789-1EE6DAD58841}" presName="sibTrans" presStyleCnt="0"/>
      <dgm:spPr/>
    </dgm:pt>
    <dgm:pt modelId="{50E39E97-675B-44D2-83F7-F676C44F138E}" type="pres">
      <dgm:prSet presAssocID="{06A3018A-6E8D-4CFA-A0E9-3EA4517F4534}" presName="compNode" presStyleCnt="0"/>
      <dgm:spPr/>
    </dgm:pt>
    <dgm:pt modelId="{9C50D843-6832-4E2B-B6AD-693955DA6056}" type="pres">
      <dgm:prSet presAssocID="{06A3018A-6E8D-4CFA-A0E9-3EA4517F453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0DFEA37-0427-4F75-8947-9A7AD80A7974}" type="pres">
      <dgm:prSet presAssocID="{06A3018A-6E8D-4CFA-A0E9-3EA4517F4534}" presName="spaceRect" presStyleCnt="0"/>
      <dgm:spPr/>
    </dgm:pt>
    <dgm:pt modelId="{B52D54AD-C6A2-44DB-8D33-02A144B84C19}" type="pres">
      <dgm:prSet presAssocID="{06A3018A-6E8D-4CFA-A0E9-3EA4517F453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379406-C015-489B-A7CF-DCC64A2BFB02}" srcId="{9E6B3CE8-E1CA-4715-A3EE-B7E4A45B72B0}" destId="{06A3018A-6E8D-4CFA-A0E9-3EA4517F4534}" srcOrd="1" destOrd="0" parTransId="{827BCA1F-0026-49B8-8B85-2A9DBA578FA9}" sibTransId="{B83503DB-33C8-4636-8FE2-49550CEE9FCD}"/>
    <dgm:cxn modelId="{1CB97D49-271C-433F-8D4D-B7FDAB115552}" type="presOf" srcId="{329E3EB9-0112-44D8-B262-EC3E673C586A}" destId="{23888224-A8BF-450C-BD0D-8F23F98FF749}" srcOrd="0" destOrd="0" presId="urn:microsoft.com/office/officeart/2018/2/layout/IconLabelList"/>
    <dgm:cxn modelId="{5DF9926E-D3FF-422A-A676-D750A003447F}" type="presOf" srcId="{9E6B3CE8-E1CA-4715-A3EE-B7E4A45B72B0}" destId="{E8B2AA95-6743-4703-A2B5-C6461BD09C75}" srcOrd="0" destOrd="0" presId="urn:microsoft.com/office/officeart/2018/2/layout/IconLabelList"/>
    <dgm:cxn modelId="{D1C5D07E-3457-42D6-BDE8-157404D60755}" type="presOf" srcId="{06A3018A-6E8D-4CFA-A0E9-3EA4517F4534}" destId="{B52D54AD-C6A2-44DB-8D33-02A144B84C19}" srcOrd="0" destOrd="0" presId="urn:microsoft.com/office/officeart/2018/2/layout/IconLabelList"/>
    <dgm:cxn modelId="{3B61C9D6-E0F9-4E2B-B5AC-B16ADB71F7BE}" srcId="{9E6B3CE8-E1CA-4715-A3EE-B7E4A45B72B0}" destId="{329E3EB9-0112-44D8-B262-EC3E673C586A}" srcOrd="0" destOrd="0" parTransId="{4268CF96-E474-446A-ACCB-00864C7CB626}" sibTransId="{8AE19BE3-CFDF-4EAC-B789-1EE6DAD58841}"/>
    <dgm:cxn modelId="{4C5D67F4-33A0-48AC-A63A-4220912AE7A7}" type="presParOf" srcId="{E8B2AA95-6743-4703-A2B5-C6461BD09C75}" destId="{34D36EE0-175D-4493-8B12-67F6B9DBA96D}" srcOrd="0" destOrd="0" presId="urn:microsoft.com/office/officeart/2018/2/layout/IconLabelList"/>
    <dgm:cxn modelId="{D8DF136D-26FE-4230-B070-5B144F8B9716}" type="presParOf" srcId="{34D36EE0-175D-4493-8B12-67F6B9DBA96D}" destId="{9A5233BD-7D95-47CC-B4A2-1E57A4903C70}" srcOrd="0" destOrd="0" presId="urn:microsoft.com/office/officeart/2018/2/layout/IconLabelList"/>
    <dgm:cxn modelId="{12F648C1-4EAF-4C72-B0EF-C97FEE79CC5E}" type="presParOf" srcId="{34D36EE0-175D-4493-8B12-67F6B9DBA96D}" destId="{BD93BA77-16A9-468D-82F1-9EE4ED1F1D2C}" srcOrd="1" destOrd="0" presId="urn:microsoft.com/office/officeart/2018/2/layout/IconLabelList"/>
    <dgm:cxn modelId="{FCE9A1F2-3004-4085-8F66-3103F474AFE4}" type="presParOf" srcId="{34D36EE0-175D-4493-8B12-67F6B9DBA96D}" destId="{23888224-A8BF-450C-BD0D-8F23F98FF749}" srcOrd="2" destOrd="0" presId="urn:microsoft.com/office/officeart/2018/2/layout/IconLabelList"/>
    <dgm:cxn modelId="{7AA5B5C7-9B1D-4C38-A054-4FD6181E4D32}" type="presParOf" srcId="{E8B2AA95-6743-4703-A2B5-C6461BD09C75}" destId="{274E9E30-7405-4EE1-B963-D419AFC1C506}" srcOrd="1" destOrd="0" presId="urn:microsoft.com/office/officeart/2018/2/layout/IconLabelList"/>
    <dgm:cxn modelId="{BB3DAAE3-F078-4236-AD09-732C6A789E17}" type="presParOf" srcId="{E8B2AA95-6743-4703-A2B5-C6461BD09C75}" destId="{50E39E97-675B-44D2-83F7-F676C44F138E}" srcOrd="2" destOrd="0" presId="urn:microsoft.com/office/officeart/2018/2/layout/IconLabelList"/>
    <dgm:cxn modelId="{CA36C8D6-2553-41CE-AB43-4A5164CC4A95}" type="presParOf" srcId="{50E39E97-675B-44D2-83F7-F676C44F138E}" destId="{9C50D843-6832-4E2B-B6AD-693955DA6056}" srcOrd="0" destOrd="0" presId="urn:microsoft.com/office/officeart/2018/2/layout/IconLabelList"/>
    <dgm:cxn modelId="{5EBE7DDC-8CD9-48DB-B156-0E7061F7B641}" type="presParOf" srcId="{50E39E97-675B-44D2-83F7-F676C44F138E}" destId="{70DFEA37-0427-4F75-8947-9A7AD80A7974}" srcOrd="1" destOrd="0" presId="urn:microsoft.com/office/officeart/2018/2/layout/IconLabelList"/>
    <dgm:cxn modelId="{D337CBE2-5023-4C8C-8DD3-D5CC5C6F01FB}" type="presParOf" srcId="{50E39E97-675B-44D2-83F7-F676C44F138E}" destId="{B52D54AD-C6A2-44DB-8D33-02A144B84C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9BDFD5-682E-460E-A011-38B34B95029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EB0317-FE80-4797-ABE2-BEB331428B5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Number Guessing Game</a:t>
          </a:r>
          <a:endParaRPr lang="en-US"/>
        </a:p>
      </dgm:t>
    </dgm:pt>
    <dgm:pt modelId="{26F37392-5D22-42F7-8FF2-56A5D6497B8C}" type="parTrans" cxnId="{FDDF5360-B8C7-4D08-96EB-ABB8B994ADDD}">
      <dgm:prSet/>
      <dgm:spPr/>
      <dgm:t>
        <a:bodyPr/>
        <a:lstStyle/>
        <a:p>
          <a:endParaRPr lang="en-US"/>
        </a:p>
      </dgm:t>
    </dgm:pt>
    <dgm:pt modelId="{041D4E1D-6E47-4055-A378-49F810579E84}" type="sibTrans" cxnId="{FDDF5360-B8C7-4D08-96EB-ABB8B994ADDD}">
      <dgm:prSet/>
      <dgm:spPr/>
      <dgm:t>
        <a:bodyPr/>
        <a:lstStyle/>
        <a:p>
          <a:endParaRPr lang="en-US"/>
        </a:p>
      </dgm:t>
    </dgm:pt>
    <dgm:pt modelId="{CBE55D25-7581-4CD6-9C4C-01E233B775C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Problem</a:t>
          </a:r>
          <a:r>
            <a:rPr lang="en-GB" dirty="0"/>
            <a:t>: Create a simple game where the computer randomly chooses a number between 1 and 100, and the user has to guess it. The program should provide feedback ("too high" or "too low") until the user guesses the number correctly.</a:t>
          </a:r>
          <a:endParaRPr lang="en-US" dirty="0"/>
        </a:p>
      </dgm:t>
    </dgm:pt>
    <dgm:pt modelId="{973FF186-8418-4C2B-BC50-3D12256350A3}" type="parTrans" cxnId="{2833DED3-9E44-4B34-8DBB-21E3E73001AD}">
      <dgm:prSet/>
      <dgm:spPr/>
      <dgm:t>
        <a:bodyPr/>
        <a:lstStyle/>
        <a:p>
          <a:endParaRPr lang="en-US"/>
        </a:p>
      </dgm:t>
    </dgm:pt>
    <dgm:pt modelId="{22A34D61-6F26-41F5-919E-DA3804822494}" type="sibTrans" cxnId="{2833DED3-9E44-4B34-8DBB-21E3E73001AD}">
      <dgm:prSet/>
      <dgm:spPr/>
      <dgm:t>
        <a:bodyPr/>
        <a:lstStyle/>
        <a:p>
          <a:endParaRPr lang="en-US"/>
        </a:p>
      </dgm:t>
    </dgm:pt>
    <dgm:pt modelId="{A1174E00-DACB-4767-AC72-538B0B7D0E3E}" type="pres">
      <dgm:prSet presAssocID="{3F9BDFD5-682E-460E-A011-38B34B950291}" presName="root" presStyleCnt="0">
        <dgm:presLayoutVars>
          <dgm:dir/>
          <dgm:resizeHandles val="exact"/>
        </dgm:presLayoutVars>
      </dgm:prSet>
      <dgm:spPr/>
    </dgm:pt>
    <dgm:pt modelId="{3DA2FCA6-898D-4643-95ED-5D0F6D4924B7}" type="pres">
      <dgm:prSet presAssocID="{72EB0317-FE80-4797-ABE2-BEB331428B5B}" presName="compNode" presStyleCnt="0"/>
      <dgm:spPr/>
    </dgm:pt>
    <dgm:pt modelId="{B04CE796-3C7B-4BB3-9415-401F2C1F2DEE}" type="pres">
      <dgm:prSet presAssocID="{72EB0317-FE80-4797-ABE2-BEB331428B5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A847A0C8-47EC-4222-88B2-47C024F3EEF3}" type="pres">
      <dgm:prSet presAssocID="{72EB0317-FE80-4797-ABE2-BEB331428B5B}" presName="spaceRect" presStyleCnt="0"/>
      <dgm:spPr/>
    </dgm:pt>
    <dgm:pt modelId="{B4B412B3-C329-4D73-A2C1-F0EC03EB68CC}" type="pres">
      <dgm:prSet presAssocID="{72EB0317-FE80-4797-ABE2-BEB331428B5B}" presName="textRect" presStyleLbl="revTx" presStyleIdx="0" presStyleCnt="2">
        <dgm:presLayoutVars>
          <dgm:chMax val="1"/>
          <dgm:chPref val="1"/>
        </dgm:presLayoutVars>
      </dgm:prSet>
      <dgm:spPr/>
    </dgm:pt>
    <dgm:pt modelId="{DC07379D-1C10-48FC-A5D1-F18DFAF2DDEF}" type="pres">
      <dgm:prSet presAssocID="{041D4E1D-6E47-4055-A378-49F810579E84}" presName="sibTrans" presStyleCnt="0"/>
      <dgm:spPr/>
    </dgm:pt>
    <dgm:pt modelId="{CD4F85EE-983C-41CF-B5C9-64744B678500}" type="pres">
      <dgm:prSet presAssocID="{CBE55D25-7581-4CD6-9C4C-01E233B775C6}" presName="compNode" presStyleCnt="0"/>
      <dgm:spPr/>
    </dgm:pt>
    <dgm:pt modelId="{E601B0C6-789E-4F73-BF47-6E72B7114001}" type="pres">
      <dgm:prSet presAssocID="{CBE55D25-7581-4CD6-9C4C-01E233B775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B07D4844-FBFD-4FF9-9237-1ADE4AF86A23}" type="pres">
      <dgm:prSet presAssocID="{CBE55D25-7581-4CD6-9C4C-01E233B775C6}" presName="spaceRect" presStyleCnt="0"/>
      <dgm:spPr/>
    </dgm:pt>
    <dgm:pt modelId="{2D97AEA5-0629-4616-BB0F-A1F70408A685}" type="pres">
      <dgm:prSet presAssocID="{CBE55D25-7581-4CD6-9C4C-01E233B775C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EA4ED01-7AEE-4071-BB79-073EA29B7D24}" type="presOf" srcId="{CBE55D25-7581-4CD6-9C4C-01E233B775C6}" destId="{2D97AEA5-0629-4616-BB0F-A1F70408A685}" srcOrd="0" destOrd="0" presId="urn:microsoft.com/office/officeart/2018/2/layout/IconLabelList"/>
    <dgm:cxn modelId="{8FD95605-02D6-408A-BCE0-0333F47BCF56}" type="presOf" srcId="{3F9BDFD5-682E-460E-A011-38B34B950291}" destId="{A1174E00-DACB-4767-AC72-538B0B7D0E3E}" srcOrd="0" destOrd="0" presId="urn:microsoft.com/office/officeart/2018/2/layout/IconLabelList"/>
    <dgm:cxn modelId="{FDDF5360-B8C7-4D08-96EB-ABB8B994ADDD}" srcId="{3F9BDFD5-682E-460E-A011-38B34B950291}" destId="{72EB0317-FE80-4797-ABE2-BEB331428B5B}" srcOrd="0" destOrd="0" parTransId="{26F37392-5D22-42F7-8FF2-56A5D6497B8C}" sibTransId="{041D4E1D-6E47-4055-A378-49F810579E84}"/>
    <dgm:cxn modelId="{2833DED3-9E44-4B34-8DBB-21E3E73001AD}" srcId="{3F9BDFD5-682E-460E-A011-38B34B950291}" destId="{CBE55D25-7581-4CD6-9C4C-01E233B775C6}" srcOrd="1" destOrd="0" parTransId="{973FF186-8418-4C2B-BC50-3D12256350A3}" sibTransId="{22A34D61-6F26-41F5-919E-DA3804822494}"/>
    <dgm:cxn modelId="{BE8F49EF-F3AB-4CF1-AA30-23F258B84783}" type="presOf" srcId="{72EB0317-FE80-4797-ABE2-BEB331428B5B}" destId="{B4B412B3-C329-4D73-A2C1-F0EC03EB68CC}" srcOrd="0" destOrd="0" presId="urn:microsoft.com/office/officeart/2018/2/layout/IconLabelList"/>
    <dgm:cxn modelId="{1E7B2257-8ADE-4838-B1C7-EEC24E7D9300}" type="presParOf" srcId="{A1174E00-DACB-4767-AC72-538B0B7D0E3E}" destId="{3DA2FCA6-898D-4643-95ED-5D0F6D4924B7}" srcOrd="0" destOrd="0" presId="urn:microsoft.com/office/officeart/2018/2/layout/IconLabelList"/>
    <dgm:cxn modelId="{90716920-AD38-4803-91FD-39339BEC23DC}" type="presParOf" srcId="{3DA2FCA6-898D-4643-95ED-5D0F6D4924B7}" destId="{B04CE796-3C7B-4BB3-9415-401F2C1F2DEE}" srcOrd="0" destOrd="0" presId="urn:microsoft.com/office/officeart/2018/2/layout/IconLabelList"/>
    <dgm:cxn modelId="{919A5B3B-872F-4794-A5AF-A75B39364AB3}" type="presParOf" srcId="{3DA2FCA6-898D-4643-95ED-5D0F6D4924B7}" destId="{A847A0C8-47EC-4222-88B2-47C024F3EEF3}" srcOrd="1" destOrd="0" presId="urn:microsoft.com/office/officeart/2018/2/layout/IconLabelList"/>
    <dgm:cxn modelId="{F0DB025B-A66F-438C-B13E-9BE5FD827382}" type="presParOf" srcId="{3DA2FCA6-898D-4643-95ED-5D0F6D4924B7}" destId="{B4B412B3-C329-4D73-A2C1-F0EC03EB68CC}" srcOrd="2" destOrd="0" presId="urn:microsoft.com/office/officeart/2018/2/layout/IconLabelList"/>
    <dgm:cxn modelId="{B4207260-9186-4DF6-8103-9E8323FCA8F3}" type="presParOf" srcId="{A1174E00-DACB-4767-AC72-538B0B7D0E3E}" destId="{DC07379D-1C10-48FC-A5D1-F18DFAF2DDEF}" srcOrd="1" destOrd="0" presId="urn:microsoft.com/office/officeart/2018/2/layout/IconLabelList"/>
    <dgm:cxn modelId="{10D5267B-8AFD-4898-854D-302374964C42}" type="presParOf" srcId="{A1174E00-DACB-4767-AC72-538B0B7D0E3E}" destId="{CD4F85EE-983C-41CF-B5C9-64744B678500}" srcOrd="2" destOrd="0" presId="urn:microsoft.com/office/officeart/2018/2/layout/IconLabelList"/>
    <dgm:cxn modelId="{D39F2A04-62AB-4F94-AB24-6DC4C2BED68C}" type="presParOf" srcId="{CD4F85EE-983C-41CF-B5C9-64744B678500}" destId="{E601B0C6-789E-4F73-BF47-6E72B7114001}" srcOrd="0" destOrd="0" presId="urn:microsoft.com/office/officeart/2018/2/layout/IconLabelList"/>
    <dgm:cxn modelId="{2C197EF4-6B71-42FB-AC14-6A71EFD9B144}" type="presParOf" srcId="{CD4F85EE-983C-41CF-B5C9-64744B678500}" destId="{B07D4844-FBFD-4FF9-9237-1ADE4AF86A23}" srcOrd="1" destOrd="0" presId="urn:microsoft.com/office/officeart/2018/2/layout/IconLabelList"/>
    <dgm:cxn modelId="{1AD3DD72-B0B5-4ED2-A461-6E709952E9AA}" type="presParOf" srcId="{CD4F85EE-983C-41CF-B5C9-64744B678500}" destId="{2D97AEA5-0629-4616-BB0F-A1F70408A68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F50EE-0C6B-4E92-98C3-FBCE09AB4B3E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E7B85-969A-4AE6-9965-78CFD1415B6E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Countdown Timer</a:t>
          </a:r>
          <a:endParaRPr lang="en-US" sz="2100" kern="1200"/>
        </a:p>
      </dsp:txBody>
      <dsp:txXfrm>
        <a:off x="559800" y="3022743"/>
        <a:ext cx="4320000" cy="720000"/>
      </dsp:txXfrm>
    </dsp:sp>
    <dsp:sp modelId="{E6D2C59F-8603-4C42-8FB9-FA925D7D307A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EE09E-9B4A-452F-999B-A47E5BA0CC64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/>
            <a:t>Problem</a:t>
          </a:r>
          <a:r>
            <a:rPr lang="en-GB" sz="2100" kern="1200" dirty="0"/>
            <a:t>: Create a simple countdown from 10 to 1 and then print "Liftoff!".</a:t>
          </a:r>
          <a:endParaRPr lang="en-US" sz="2100" kern="1200" dirty="0"/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9B60A-DFAA-4A92-A0CD-69B6E5DB7181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2BC8D-6F76-4117-9040-0DE7612EFE50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Input Validation</a:t>
          </a:r>
          <a:endParaRPr lang="en-US" sz="1500" kern="1200"/>
        </a:p>
      </dsp:txBody>
      <dsp:txXfrm>
        <a:off x="559800" y="3022743"/>
        <a:ext cx="4320000" cy="720000"/>
      </dsp:txXfrm>
    </dsp:sp>
    <dsp:sp modelId="{A91E6EAC-0015-4EA7-B736-DA09D91FD3E5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E87E0-66A5-436B-B199-70A716F07C4F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Problem</a:t>
          </a:r>
          <a:r>
            <a:rPr lang="en-GB" sz="1500" kern="1200" dirty="0"/>
            <a:t>: Continuously ask the user to enter their age until they provide a valid number (age must be between 1 and 120).</a:t>
          </a:r>
          <a:endParaRPr lang="en-US" sz="1500" kern="1200" dirty="0"/>
        </a:p>
      </dsp:txBody>
      <dsp:txXfrm>
        <a:off x="5635800" y="3022743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233BD-7D95-47CC-B4A2-1E57A4903C70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88224-A8BF-450C-BD0D-8F23F98FF749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Sum of Positive Numbers</a:t>
          </a:r>
          <a:endParaRPr lang="en-US" sz="1300" kern="1200"/>
        </a:p>
      </dsp:txBody>
      <dsp:txXfrm>
        <a:off x="559800" y="3022743"/>
        <a:ext cx="4320000" cy="720000"/>
      </dsp:txXfrm>
    </dsp:sp>
    <dsp:sp modelId="{9C50D843-6832-4E2B-B6AD-693955DA6056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D54AD-C6A2-44DB-8D33-02A144B84C19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Problem</a:t>
          </a:r>
          <a:r>
            <a:rPr lang="en-GB" sz="1300" kern="1200" dirty="0"/>
            <a:t>: Continuously ask the user to input numbers, adding them to a total sum. The loop should stop when the user enters a negative number, and then print the total sum.</a:t>
          </a:r>
          <a:endParaRPr lang="en-US" sz="1300" kern="1200" dirty="0"/>
        </a:p>
      </dsp:txBody>
      <dsp:txXfrm>
        <a:off x="5635800" y="302274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CE796-3C7B-4BB3-9415-401F2C1F2DEE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412B3-C329-4D73-A2C1-F0EC03EB68CC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Number Guessing Game</a:t>
          </a:r>
          <a:endParaRPr lang="en-US" sz="1100" kern="1200"/>
        </a:p>
      </dsp:txBody>
      <dsp:txXfrm>
        <a:off x="559800" y="3022743"/>
        <a:ext cx="4320000" cy="720000"/>
      </dsp:txXfrm>
    </dsp:sp>
    <dsp:sp modelId="{E601B0C6-789E-4F73-BF47-6E72B7114001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7AEA5-0629-4616-BB0F-A1F70408A685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Problem</a:t>
          </a:r>
          <a:r>
            <a:rPr lang="en-GB" sz="1100" kern="1200" dirty="0"/>
            <a:t>: Create a simple game where the computer randomly chooses a number between 1 and 100, and the user has to guess it. The program should provide feedback ("too high" or "too low") until the user guesses the number correctly.</a:t>
          </a:r>
          <a:endParaRPr lang="en-US" sz="1100" kern="1200" dirty="0"/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Introduction to 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/>
              <a:t>Lecture 3 Loops and Control Statements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E9554-9497-A251-22D3-66D06A60C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/>
              <a:t>Problem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AACBC-B27E-242F-582C-7A620A9A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200" b="1" dirty="0">
                <a:ea typeface="+mn-lt"/>
                <a:cs typeface="+mn-lt"/>
              </a:rPr>
              <a:t>Problem</a:t>
            </a:r>
            <a:r>
              <a:rPr lang="en-GB" sz="2200" dirty="0">
                <a:ea typeface="+mn-lt"/>
                <a:cs typeface="+mn-lt"/>
              </a:rPr>
              <a:t>: Sum the squares of all odd numbers between 1 and 50.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11904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E7CD6-C34E-15D2-72C0-618D3979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b="1">
                <a:ea typeface="+mj-lt"/>
                <a:cs typeface="+mj-lt"/>
              </a:rPr>
              <a:t>Electricity Usage Calculation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C444-6DF6-0DF1-D6D9-107B41AC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200" b="1">
                <a:ea typeface="+mn-lt"/>
                <a:cs typeface="+mn-lt"/>
              </a:rPr>
              <a:t>Problem</a:t>
            </a:r>
            <a:r>
              <a:rPr lang="en-GB" sz="2200">
                <a:ea typeface="+mn-lt"/>
                <a:cs typeface="+mn-lt"/>
              </a:rPr>
              <a:t>: Calculate the total electricity cost for 30 days if a household uses 10 kWh per day, except on Sundays when usage is 15 kWh. The rate is $0.12 per kWh.</a:t>
            </a:r>
            <a:endParaRPr lang="en-GB" sz="2200" b="1">
              <a:ea typeface="+mn-lt"/>
              <a:cs typeface="+mn-lt"/>
            </a:endParaRPr>
          </a:p>
          <a:p>
            <a:r>
              <a:rPr lang="en-GB" sz="2200" b="1">
                <a:ea typeface="+mn-lt"/>
                <a:cs typeface="+mn-lt"/>
              </a:rPr>
              <a:t>For Loop Application</a:t>
            </a:r>
            <a:r>
              <a:rPr lang="en-GB" sz="2200">
                <a:ea typeface="+mn-lt"/>
                <a:cs typeface="+mn-lt"/>
              </a:rPr>
              <a:t>: Iterate from day 1 to day 30, calculating daily cost and applying a different rate on Sundays.</a:t>
            </a:r>
          </a:p>
          <a:p>
            <a:endParaRPr lang="en-GB" sz="2200" b="1"/>
          </a:p>
        </p:txBody>
      </p:sp>
    </p:spTree>
    <p:extLst>
      <p:ext uri="{BB962C8B-B14F-4D97-AF65-F5344CB8AC3E}">
        <p14:creationId xmlns:p14="http://schemas.microsoft.com/office/powerpoint/2010/main" val="253269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6D077-11BE-4581-F5E5-A73012A4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b="1">
                <a:ea typeface="+mj-lt"/>
                <a:cs typeface="+mj-lt"/>
              </a:rPr>
              <a:t>Fitness Tracking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CE2C-F257-3D8A-2F76-DBC3D348F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GB" sz="2200" b="1"/>
          </a:p>
          <a:p>
            <a:r>
              <a:rPr lang="en-GB" sz="2200" b="1">
                <a:ea typeface="+mn-lt"/>
                <a:cs typeface="+mn-lt"/>
              </a:rPr>
              <a:t>Problem</a:t>
            </a:r>
            <a:r>
              <a:rPr lang="en-GB" sz="2200">
                <a:ea typeface="+mn-lt"/>
                <a:cs typeface="+mn-lt"/>
              </a:rPr>
              <a:t>: Track the total distance run over 7 days by entering daily distances. Exclude days with less than 2 miles to focus on significant exercise days.</a:t>
            </a:r>
            <a:endParaRPr lang="en-GB" sz="2200"/>
          </a:p>
          <a:p>
            <a:r>
              <a:rPr lang="en-GB" sz="2200" b="1">
                <a:ea typeface="+mn-lt"/>
                <a:cs typeface="+mn-lt"/>
              </a:rPr>
              <a:t>For Loop Application</a:t>
            </a:r>
            <a:r>
              <a:rPr lang="en-GB" sz="2200">
                <a:ea typeface="+mn-lt"/>
                <a:cs typeface="+mn-lt"/>
              </a:rPr>
              <a:t>: Manually input the distance for each of the 7 days and sum only those days with 2 or more miles.</a:t>
            </a:r>
            <a:endParaRPr lang="en-GB" sz="2200"/>
          </a:p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1929774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ABB723-F40F-8338-F2C7-5D44E838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2"/>
                </a:solidFill>
              </a:rPr>
              <a:t>While 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8223-6D1C-36F7-38CC-9E745EACF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1800">
                <a:solidFill>
                  <a:schemeClr val="tx2"/>
                </a:solidFill>
                <a:ea typeface="+mn-lt"/>
                <a:cs typeface="+mn-lt"/>
              </a:rPr>
              <a:t>A </a:t>
            </a:r>
            <a:r>
              <a:rPr lang="en-GB" sz="1800">
                <a:solidFill>
                  <a:schemeClr val="tx2"/>
                </a:solidFill>
                <a:latin typeface="Consolas"/>
              </a:rPr>
              <a:t>while</a:t>
            </a:r>
            <a:r>
              <a:rPr lang="en-GB" sz="1800">
                <a:solidFill>
                  <a:schemeClr val="tx2"/>
                </a:solidFill>
                <a:ea typeface="+mn-lt"/>
                <a:cs typeface="+mn-lt"/>
              </a:rPr>
              <a:t> loop in programming is a control flow statement that allows code to be executed repeatedly based on a given Boolean condition. The </a:t>
            </a:r>
            <a:r>
              <a:rPr lang="en-GB" sz="1800">
                <a:solidFill>
                  <a:schemeClr val="tx2"/>
                </a:solidFill>
                <a:latin typeface="Consolas"/>
              </a:rPr>
              <a:t>while</a:t>
            </a:r>
            <a:r>
              <a:rPr lang="en-GB" sz="1800">
                <a:solidFill>
                  <a:schemeClr val="tx2"/>
                </a:solidFill>
                <a:ea typeface="+mn-lt"/>
                <a:cs typeface="+mn-lt"/>
              </a:rPr>
              <a:t> loop can be thought of as a repeating </a:t>
            </a:r>
            <a:r>
              <a:rPr lang="en-GB" sz="1800">
                <a:solidFill>
                  <a:schemeClr val="tx2"/>
                </a:solidFill>
                <a:latin typeface="Consolas"/>
              </a:rPr>
              <a:t>if</a:t>
            </a:r>
            <a:r>
              <a:rPr lang="en-GB" sz="1800">
                <a:solidFill>
                  <a:schemeClr val="tx2"/>
                </a:solidFill>
                <a:ea typeface="+mn-lt"/>
                <a:cs typeface="+mn-lt"/>
              </a:rPr>
              <a:t> statement.</a:t>
            </a:r>
            <a:endParaRPr lang="en-GB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362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E896A1-6C3D-F069-5ACB-F9AAA7C1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2"/>
                </a:solidFill>
              </a:rPr>
              <a:t>Working of 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A2FD8-D20D-4E00-2758-A34ADA175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1800" b="1">
                <a:solidFill>
                  <a:schemeClr val="tx2"/>
                </a:solidFill>
                <a:ea typeface="+mn-lt"/>
                <a:cs typeface="+mn-lt"/>
              </a:rPr>
              <a:t>Condition Check</a:t>
            </a:r>
            <a:r>
              <a:rPr lang="en-GB" sz="1800">
                <a:solidFill>
                  <a:schemeClr val="tx2"/>
                </a:solidFill>
                <a:ea typeface="+mn-lt"/>
                <a:cs typeface="+mn-lt"/>
              </a:rPr>
              <a:t>: At the beginning of the loop, it evaluates a condition. If the condition is </a:t>
            </a:r>
            <a:r>
              <a:rPr lang="en-GB" sz="1800">
                <a:solidFill>
                  <a:schemeClr val="tx2"/>
                </a:solidFill>
                <a:latin typeface="Consolas"/>
              </a:rPr>
              <a:t>True</a:t>
            </a:r>
            <a:r>
              <a:rPr lang="en-GB" sz="1800">
                <a:solidFill>
                  <a:schemeClr val="tx2"/>
                </a:solidFill>
                <a:ea typeface="+mn-lt"/>
                <a:cs typeface="+mn-lt"/>
              </a:rPr>
              <a:t>, the loop's body (the block of code within the loop) is executed.</a:t>
            </a:r>
            <a:endParaRPr lang="en-GB" sz="1800">
              <a:solidFill>
                <a:schemeClr val="tx2"/>
              </a:solidFill>
            </a:endParaRPr>
          </a:p>
          <a:p>
            <a:r>
              <a:rPr lang="en-GB" sz="1800" b="1">
                <a:solidFill>
                  <a:schemeClr val="tx2"/>
                </a:solidFill>
                <a:ea typeface="+mn-lt"/>
                <a:cs typeface="+mn-lt"/>
              </a:rPr>
              <a:t>Body Execution</a:t>
            </a:r>
            <a:r>
              <a:rPr lang="en-GB" sz="1800">
                <a:solidFill>
                  <a:schemeClr val="tx2"/>
                </a:solidFill>
                <a:ea typeface="+mn-lt"/>
                <a:cs typeface="+mn-lt"/>
              </a:rPr>
              <a:t>: After executing the loop body, the condition is checked again. This process repeats as long as the condition remains </a:t>
            </a:r>
            <a:r>
              <a:rPr lang="en-GB" sz="1800">
                <a:solidFill>
                  <a:schemeClr val="tx2"/>
                </a:solidFill>
                <a:latin typeface="Consolas"/>
              </a:rPr>
              <a:t>True</a:t>
            </a:r>
            <a:r>
              <a:rPr lang="en-GB" sz="180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en-GB" sz="1800">
              <a:solidFill>
                <a:schemeClr val="tx2"/>
              </a:solidFill>
            </a:endParaRPr>
          </a:p>
          <a:p>
            <a:r>
              <a:rPr lang="en-GB" sz="1800" b="1">
                <a:solidFill>
                  <a:schemeClr val="tx2"/>
                </a:solidFill>
                <a:ea typeface="+mn-lt"/>
                <a:cs typeface="+mn-lt"/>
              </a:rPr>
              <a:t>Loop Termination</a:t>
            </a:r>
            <a:r>
              <a:rPr lang="en-GB" sz="1800">
                <a:solidFill>
                  <a:schemeClr val="tx2"/>
                </a:solidFill>
                <a:ea typeface="+mn-lt"/>
                <a:cs typeface="+mn-lt"/>
              </a:rPr>
              <a:t>: When the condition becomes </a:t>
            </a:r>
            <a:r>
              <a:rPr lang="en-GB" sz="1800">
                <a:solidFill>
                  <a:schemeClr val="tx2"/>
                </a:solidFill>
                <a:latin typeface="Consolas"/>
              </a:rPr>
              <a:t>False</a:t>
            </a:r>
            <a:r>
              <a:rPr lang="en-GB" sz="1800">
                <a:solidFill>
                  <a:schemeClr val="tx2"/>
                </a:solidFill>
                <a:ea typeface="+mn-lt"/>
                <a:cs typeface="+mn-lt"/>
              </a:rPr>
              <a:t>, the loop stops executing, and the flow of control passes to the next section of code after the loop.</a:t>
            </a:r>
            <a:endParaRPr lang="en-GB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658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B27BB-7CD0-0CF5-2634-EF8641C9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B77F-0FD4-82CE-9A3E-D25CCDC93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dirty="0" err="1">
                <a:ea typeface="+mn-lt"/>
                <a:cs typeface="+mn-lt"/>
              </a:rPr>
              <a:t>i</a:t>
            </a:r>
            <a:r>
              <a:rPr lang="en-GB" sz="2000" dirty="0">
                <a:ea typeface="+mn-lt"/>
                <a:cs typeface="+mn-lt"/>
              </a:rPr>
              <a:t> = 1 </a:t>
            </a:r>
          </a:p>
          <a:p>
            <a:r>
              <a:rPr lang="en-GB" sz="2000" dirty="0">
                <a:ea typeface="+mn-lt"/>
                <a:cs typeface="+mn-lt"/>
              </a:rPr>
              <a:t>while </a:t>
            </a:r>
            <a:r>
              <a:rPr lang="en-GB" sz="2000" dirty="0" err="1">
                <a:ea typeface="+mn-lt"/>
                <a:cs typeface="+mn-lt"/>
              </a:rPr>
              <a:t>i</a:t>
            </a:r>
            <a:r>
              <a:rPr lang="en-GB" sz="2000" dirty="0">
                <a:ea typeface="+mn-lt"/>
                <a:cs typeface="+mn-lt"/>
              </a:rPr>
              <a:t> &lt;= 5: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000" dirty="0">
                <a:ea typeface="+mn-lt"/>
                <a:cs typeface="+mn-lt"/>
              </a:rPr>
              <a:t> print(</a:t>
            </a:r>
            <a:r>
              <a:rPr lang="en-GB" sz="2000" dirty="0" err="1">
                <a:ea typeface="+mn-lt"/>
                <a:cs typeface="+mn-lt"/>
              </a:rPr>
              <a:t>i</a:t>
            </a:r>
            <a:r>
              <a:rPr lang="en-GB" sz="2000" dirty="0">
                <a:ea typeface="+mn-lt"/>
                <a:cs typeface="+mn-lt"/>
              </a:rPr>
              <a:t>)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000" dirty="0" err="1">
                <a:ea typeface="+mn-lt"/>
                <a:cs typeface="+mn-lt"/>
              </a:rPr>
              <a:t>i</a:t>
            </a:r>
            <a:r>
              <a:rPr lang="en-GB" sz="2000" dirty="0">
                <a:ea typeface="+mn-lt"/>
                <a:cs typeface="+mn-lt"/>
              </a:rPr>
              <a:t> += 1 # Increment </a:t>
            </a:r>
            <a:r>
              <a:rPr lang="en-GB" sz="2000" dirty="0" err="1">
                <a:ea typeface="+mn-lt"/>
                <a:cs typeface="+mn-lt"/>
              </a:rPr>
              <a:t>i</a:t>
            </a:r>
            <a:r>
              <a:rPr lang="en-GB" sz="2000" dirty="0">
                <a:ea typeface="+mn-lt"/>
                <a:cs typeface="+mn-lt"/>
              </a:rPr>
              <a:t> to eventually break the loop</a:t>
            </a:r>
          </a:p>
          <a:p>
            <a:r>
              <a:rPr lang="en-GB" sz="2000" dirty="0">
                <a:ea typeface="+mn-lt"/>
                <a:cs typeface="+mn-lt"/>
              </a:rPr>
              <a:t>In this example, the loop starts with </a:t>
            </a:r>
            <a:r>
              <a:rPr lang="en-GB" sz="2000" dirty="0" err="1">
                <a:latin typeface="Consolas"/>
                <a:ea typeface="+mn-lt"/>
                <a:cs typeface="+mn-lt"/>
              </a:rPr>
              <a:t>i</a:t>
            </a:r>
            <a:r>
              <a:rPr lang="en-GB" sz="2000" dirty="0">
                <a:ea typeface="+mn-lt"/>
                <a:cs typeface="+mn-lt"/>
              </a:rPr>
              <a:t> set to 1, and as long as </a:t>
            </a:r>
            <a:r>
              <a:rPr lang="en-GB" sz="2000" dirty="0" err="1">
                <a:latin typeface="Consolas"/>
                <a:ea typeface="+mn-lt"/>
                <a:cs typeface="+mn-lt"/>
              </a:rPr>
              <a:t>i</a:t>
            </a:r>
            <a:r>
              <a:rPr lang="en-GB" sz="2000" dirty="0">
                <a:ea typeface="+mn-lt"/>
                <a:cs typeface="+mn-lt"/>
              </a:rPr>
              <a:t> is less than or equal to 5, it prints the value of </a:t>
            </a:r>
            <a:r>
              <a:rPr lang="en-GB" sz="2000" dirty="0" err="1">
                <a:latin typeface="Consolas"/>
                <a:ea typeface="+mn-lt"/>
                <a:cs typeface="+mn-lt"/>
              </a:rPr>
              <a:t>i</a:t>
            </a:r>
            <a:r>
              <a:rPr lang="en-GB" sz="2000" dirty="0">
                <a:ea typeface="+mn-lt"/>
                <a:cs typeface="+mn-lt"/>
              </a:rPr>
              <a:t> and increments </a:t>
            </a:r>
            <a:r>
              <a:rPr lang="en-GB" sz="2000" dirty="0" err="1">
                <a:latin typeface="Consolas"/>
                <a:ea typeface="+mn-lt"/>
                <a:cs typeface="+mn-lt"/>
              </a:rPr>
              <a:t>i</a:t>
            </a:r>
            <a:r>
              <a:rPr lang="en-GB" sz="2000" dirty="0">
                <a:ea typeface="+mn-lt"/>
                <a:cs typeface="+mn-lt"/>
              </a:rPr>
              <a:t> by 1. When </a:t>
            </a:r>
            <a:r>
              <a:rPr lang="en-GB" sz="2000" dirty="0" err="1">
                <a:latin typeface="Consolas"/>
                <a:ea typeface="+mn-lt"/>
                <a:cs typeface="+mn-lt"/>
              </a:rPr>
              <a:t>i</a:t>
            </a:r>
            <a:r>
              <a:rPr lang="en-GB" sz="2000" dirty="0">
                <a:ea typeface="+mn-lt"/>
                <a:cs typeface="+mn-lt"/>
              </a:rPr>
              <a:t> becomes 6, the condition </a:t>
            </a:r>
            <a:r>
              <a:rPr lang="en-GB" sz="2000" dirty="0" err="1">
                <a:latin typeface="Consolas"/>
                <a:ea typeface="+mn-lt"/>
                <a:cs typeface="+mn-lt"/>
              </a:rPr>
              <a:t>i</a:t>
            </a:r>
            <a:r>
              <a:rPr lang="en-GB" sz="2000" dirty="0">
                <a:latin typeface="Consolas"/>
                <a:ea typeface="+mn-lt"/>
                <a:cs typeface="+mn-lt"/>
              </a:rPr>
              <a:t> &lt;= 5</a:t>
            </a:r>
            <a:r>
              <a:rPr lang="en-GB" sz="2000" dirty="0">
                <a:ea typeface="+mn-lt"/>
                <a:cs typeface="+mn-lt"/>
              </a:rPr>
              <a:t> is no longer true, so the loop exits.</a:t>
            </a:r>
          </a:p>
        </p:txBody>
      </p:sp>
    </p:spTree>
    <p:extLst>
      <p:ext uri="{BB962C8B-B14F-4D97-AF65-F5344CB8AC3E}">
        <p14:creationId xmlns:p14="http://schemas.microsoft.com/office/powerpoint/2010/main" val="3705608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C041-2C46-DC10-357F-63484A9C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FF5AD1-0255-20FB-95D1-A87371E611A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0299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EA5F-41D0-BFB1-69C4-2F5E37B0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E2855A-D925-802F-9F70-AD1D58DD80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925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137D-79F0-409E-F935-D3AB362B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66488E-0264-5FE6-6E8A-83A0D32FE8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4618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C2B5-2F89-DC43-BCB3-B2A160E2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based 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7C1B82-5960-B9EC-FD13-1877F178E5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229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85D54-B75E-92CC-6E90-12DBA739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/>
              <a:t>Agenda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5358C-8CEE-ECCE-E9DC-DBF86729A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200"/>
              <a:t>Why Loops</a:t>
            </a:r>
          </a:p>
          <a:p>
            <a:r>
              <a:rPr lang="en-GB" sz="2200"/>
              <a:t>What are loops</a:t>
            </a:r>
          </a:p>
          <a:p>
            <a:r>
              <a:rPr lang="en-GB" sz="2200"/>
              <a:t>For Loop</a:t>
            </a:r>
          </a:p>
          <a:p>
            <a:r>
              <a:rPr lang="en-GB" sz="2200"/>
              <a:t>While Loop</a:t>
            </a:r>
          </a:p>
          <a:p>
            <a:r>
              <a:rPr lang="en-GB" sz="2200"/>
              <a:t>Control Statements</a:t>
            </a:r>
          </a:p>
          <a:p>
            <a:r>
              <a:rPr lang="en-GB" sz="2200"/>
              <a:t>Pass </a:t>
            </a:r>
          </a:p>
          <a:p>
            <a:r>
              <a:rPr lang="en-GB" sz="2200"/>
              <a:t>Break</a:t>
            </a:r>
          </a:p>
          <a:p>
            <a:r>
              <a:rPr lang="en-GB" sz="220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606148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907E470A-25F4-47D0-8FEC-EE9FD606B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220E63-99E1-482A-A0A6-B47EB4BF8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1" name="Color Cover">
              <a:extLst>
                <a:ext uri="{FF2B5EF4-FFF2-40B4-BE49-F238E27FC236}">
                  <a16:creationId xmlns:a16="http://schemas.microsoft.com/office/drawing/2014/main" id="{F8610896-EA5E-4BE8-8398-C1AFC049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F44E9794-9C4B-427F-BB50-89D89334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18EE54-271A-4FE8-B6B3-D0FCF55A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ECA6F781-4382-4525-9DA8-9D66605F8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209C186B-2883-498E-A176-6B60F8B51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5A071B-FD80-4E02-0098-5F1B7D57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891712"/>
            <a:ext cx="5309616" cy="5160789"/>
          </a:xfrm>
        </p:spPr>
        <p:txBody>
          <a:bodyPr anchor="ctr">
            <a:normAutofit/>
          </a:bodyPr>
          <a:lstStyle/>
          <a:p>
            <a:r>
              <a:rPr lang="en-GB" sz="4800" b="1">
                <a:solidFill>
                  <a:schemeClr val="bg1"/>
                </a:solidFill>
                <a:ea typeface="+mj-lt"/>
                <a:cs typeface="+mj-lt"/>
              </a:rPr>
              <a:t>Login Attempt System</a:t>
            </a:r>
            <a:endParaRPr lang="en-US" sz="480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B542-F520-DF12-F71D-AFC879E6F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302" y="891713"/>
            <a:ext cx="4584882" cy="516079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GB" sz="1800" b="1">
              <a:solidFill>
                <a:schemeClr val="bg1"/>
              </a:solidFill>
            </a:endParaRPr>
          </a:p>
          <a:p>
            <a:r>
              <a:rPr lang="en-GB" sz="1800" b="1">
                <a:solidFill>
                  <a:schemeClr val="bg1"/>
                </a:solidFill>
                <a:ea typeface="+mn-lt"/>
                <a:cs typeface="+mn-lt"/>
              </a:rPr>
              <a:t>Problem</a:t>
            </a:r>
            <a:r>
              <a:rPr lang="en-GB" sz="1800">
                <a:solidFill>
                  <a:schemeClr val="bg1"/>
                </a:solidFill>
                <a:ea typeface="+mn-lt"/>
                <a:cs typeface="+mn-lt"/>
              </a:rPr>
              <a:t>: Implement a system that allows a user up to three attempts to enter a correct password. If the user fails to enter the correct password after three attempts, the system should lock them out and display an appropriate message.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546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0BF41-39B6-545D-BDE6-CA7D68D08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GB" sz="8000"/>
              <a:t>Control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4537E-2F75-DECF-022A-26F8ECD5C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GB" dirty="0"/>
              <a:t>In Python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648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221A1-6550-845C-4C18-4D17B368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GB" b="1">
                <a:latin typeface="Consolas"/>
              </a:rPr>
              <a:t>pass</a:t>
            </a:r>
            <a:r>
              <a:rPr lang="en-GB">
                <a:ea typeface="+mj-lt"/>
                <a:cs typeface="+mj-lt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F319-54F3-3C4F-96F2-62E57CF35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GB" sz="2000"/>
          </a:p>
          <a:p>
            <a:r>
              <a:rPr lang="en-GB" sz="2000" b="1">
                <a:ea typeface="+mn-lt"/>
                <a:cs typeface="+mn-lt"/>
              </a:rPr>
              <a:t>Usage</a:t>
            </a:r>
            <a:r>
              <a:rPr lang="en-GB" sz="2000">
                <a:ea typeface="+mn-lt"/>
                <a:cs typeface="+mn-lt"/>
              </a:rPr>
              <a:t>: The </a:t>
            </a:r>
            <a:r>
              <a:rPr lang="en-GB" sz="2000">
                <a:latin typeface="Consolas"/>
              </a:rPr>
              <a:t>pass</a:t>
            </a:r>
            <a:r>
              <a:rPr lang="en-GB" sz="2000">
                <a:ea typeface="+mn-lt"/>
                <a:cs typeface="+mn-lt"/>
              </a:rPr>
              <a:t> statement is a placeholder and does nothing when executed. It's syntactically required where a statement is needed, but you don't want any operation or command to execute.</a:t>
            </a:r>
            <a:endParaRPr lang="en-GB" sz="2000"/>
          </a:p>
          <a:p>
            <a:r>
              <a:rPr lang="en-GB" sz="2000" b="1">
                <a:ea typeface="+mn-lt"/>
                <a:cs typeface="+mn-lt"/>
              </a:rPr>
              <a:t>Common Use</a:t>
            </a:r>
            <a:r>
              <a:rPr lang="en-GB" sz="2000">
                <a:ea typeface="+mn-lt"/>
                <a:cs typeface="+mn-lt"/>
              </a:rPr>
              <a:t>: Often used in blocks where no action is required, or during the stub implementation of functions, loops, or conditionals, where you plan to write the actual implementation later.</a:t>
            </a:r>
            <a:endParaRPr lang="en-GB" sz="2000"/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439164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4F17C-EB0C-522D-D0C8-345743B2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GB" b="1">
                <a:latin typeface="Consolas"/>
              </a:rPr>
              <a:t>break</a:t>
            </a:r>
            <a:r>
              <a:rPr lang="en-GB">
                <a:ea typeface="+mj-lt"/>
                <a:cs typeface="+mj-lt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22C6-3E11-74D1-9BEE-275E4D69B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GB" sz="2000"/>
          </a:p>
          <a:p>
            <a:r>
              <a:rPr lang="en-GB" sz="2000" b="1">
                <a:ea typeface="+mn-lt"/>
                <a:cs typeface="+mn-lt"/>
              </a:rPr>
              <a:t>Usage</a:t>
            </a:r>
            <a:r>
              <a:rPr lang="en-GB" sz="2000">
                <a:ea typeface="+mn-lt"/>
                <a:cs typeface="+mn-lt"/>
              </a:rPr>
              <a:t>: The </a:t>
            </a:r>
            <a:r>
              <a:rPr lang="en-GB" sz="2000">
                <a:latin typeface="Consolas"/>
              </a:rPr>
              <a:t>break</a:t>
            </a:r>
            <a:r>
              <a:rPr lang="en-GB" sz="2000">
                <a:ea typeface="+mn-lt"/>
                <a:cs typeface="+mn-lt"/>
              </a:rPr>
              <a:t> statement is used to exit the loop immediately, skipping the remainder of the current iteration and all that follow. It terminates the nearest enclosing loop.</a:t>
            </a:r>
            <a:endParaRPr lang="en-GB" sz="2000"/>
          </a:p>
          <a:p>
            <a:r>
              <a:rPr lang="en-GB" sz="2000" b="1">
                <a:ea typeface="+mn-lt"/>
                <a:cs typeface="+mn-lt"/>
              </a:rPr>
              <a:t>Common Use</a:t>
            </a:r>
            <a:r>
              <a:rPr lang="en-GB" sz="2000">
                <a:ea typeface="+mn-lt"/>
                <a:cs typeface="+mn-lt"/>
              </a:rPr>
              <a:t>: Used when an external condition is triggered requiring an immediate exit from the loop, or when searching for an item in a collection and it has been found.</a:t>
            </a:r>
            <a:endParaRPr lang="en-GB" sz="2000"/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965963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8E336-B4A6-A668-306D-628B6536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GB" b="1">
                <a:latin typeface="Consolas"/>
              </a:rPr>
              <a:t>continue</a:t>
            </a:r>
            <a:r>
              <a:rPr lang="en-GB">
                <a:ea typeface="+mj-lt"/>
                <a:cs typeface="+mj-lt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DC8C3-CCCF-0A95-E0DB-D4911E27C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GB" sz="2000">
              <a:ea typeface="+mn-lt"/>
              <a:cs typeface="+mn-lt"/>
            </a:endParaRPr>
          </a:p>
          <a:p>
            <a:r>
              <a:rPr lang="en-GB" sz="2000" b="1">
                <a:ea typeface="+mn-lt"/>
                <a:cs typeface="+mn-lt"/>
              </a:rPr>
              <a:t>Usage</a:t>
            </a:r>
            <a:r>
              <a:rPr lang="en-GB" sz="2000">
                <a:ea typeface="+mn-lt"/>
                <a:cs typeface="+mn-lt"/>
              </a:rPr>
              <a:t>: The </a:t>
            </a:r>
            <a:r>
              <a:rPr lang="en-GB" sz="2000">
                <a:latin typeface="Consolas"/>
              </a:rPr>
              <a:t>continue</a:t>
            </a:r>
            <a:r>
              <a:rPr lang="en-GB" sz="2000">
                <a:ea typeface="+mn-lt"/>
                <a:cs typeface="+mn-lt"/>
              </a:rPr>
              <a:t> statement skips the current iteration of the loop and moves directly to the next iteration. It only ends the current iteration, not the whole loop.</a:t>
            </a:r>
            <a:endParaRPr lang="en-GB" sz="2000"/>
          </a:p>
          <a:p>
            <a:r>
              <a:rPr lang="en-GB" sz="2000" b="1">
                <a:ea typeface="+mn-lt"/>
                <a:cs typeface="+mn-lt"/>
              </a:rPr>
              <a:t>Common Use</a:t>
            </a:r>
            <a:r>
              <a:rPr lang="en-GB" sz="2000">
                <a:ea typeface="+mn-lt"/>
                <a:cs typeface="+mn-lt"/>
              </a:rPr>
              <a:t>: Used to skip over part of a loop when a specific condition is met, but you want to keep looping over the rest of the items.</a:t>
            </a:r>
            <a:endParaRPr lang="en-GB" sz="2000"/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8014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FE838-4562-E3CE-2741-7EEDCCB92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GB" sz="8000"/>
              <a:t>Why Loops??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CC521-1DC5-F107-7DD8-07FC486B2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56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26CEF-55E6-19D5-2F1B-E67921E29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/>
              <a:t>Why Loops??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6E2CA-681F-8E7E-7865-A93FF737E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200" b="1">
                <a:ea typeface="+mn-lt"/>
                <a:cs typeface="+mn-lt"/>
              </a:rPr>
              <a:t>Repetition and Automation</a:t>
            </a:r>
            <a:r>
              <a:rPr lang="en-GB" sz="2200">
                <a:ea typeface="+mn-lt"/>
                <a:cs typeface="+mn-lt"/>
              </a:rPr>
              <a:t>: Execute the same block of code multiple times automatically.</a:t>
            </a:r>
            <a:endParaRPr lang="en-GB" sz="2200"/>
          </a:p>
          <a:p>
            <a:r>
              <a:rPr lang="en-GB" sz="2200" b="1">
                <a:ea typeface="+mn-lt"/>
                <a:cs typeface="+mn-lt"/>
              </a:rPr>
              <a:t>Handling Collections</a:t>
            </a:r>
            <a:r>
              <a:rPr lang="en-GB" sz="2200">
                <a:ea typeface="+mn-lt"/>
                <a:cs typeface="+mn-lt"/>
              </a:rPr>
              <a:t>: Easily access and manipulate each item in a data collection.</a:t>
            </a:r>
            <a:endParaRPr lang="en-GB" sz="2200"/>
          </a:p>
          <a:p>
            <a:r>
              <a:rPr lang="en-GB" sz="2200" b="1">
                <a:ea typeface="+mn-lt"/>
                <a:cs typeface="+mn-lt"/>
              </a:rPr>
              <a:t>Conditional Execution</a:t>
            </a:r>
            <a:r>
              <a:rPr lang="en-GB" sz="2200">
                <a:ea typeface="+mn-lt"/>
                <a:cs typeface="+mn-lt"/>
              </a:rPr>
              <a:t>: Continue execution as long as a condition remains true.</a:t>
            </a:r>
            <a:endParaRPr lang="en-GB" sz="2200"/>
          </a:p>
          <a:p>
            <a:r>
              <a:rPr lang="en-GB" sz="2200" b="1">
                <a:ea typeface="+mn-lt"/>
                <a:cs typeface="+mn-lt"/>
              </a:rPr>
              <a:t>Reducing Code Redundancy</a:t>
            </a:r>
            <a:r>
              <a:rPr lang="en-GB" sz="2200">
                <a:ea typeface="+mn-lt"/>
                <a:cs typeface="+mn-lt"/>
              </a:rPr>
              <a:t>: Minimize repetitive code for cleaner, more maintainable scripts.</a:t>
            </a:r>
            <a:endParaRPr lang="en-GB" sz="2200"/>
          </a:p>
          <a:p>
            <a:r>
              <a:rPr lang="en-GB" sz="2200" b="1">
                <a:ea typeface="+mn-lt"/>
                <a:cs typeface="+mn-lt"/>
              </a:rPr>
              <a:t>Resource Management</a:t>
            </a:r>
            <a:r>
              <a:rPr lang="en-GB" sz="2200">
                <a:ea typeface="+mn-lt"/>
                <a:cs typeface="+mn-lt"/>
              </a:rPr>
              <a:t>: Efficiently manage memory and processing resources, especially with large data.</a:t>
            </a:r>
            <a:endParaRPr lang="en-GB" sz="2200"/>
          </a:p>
          <a:p>
            <a:pPr marL="0" indent="0">
              <a:buNone/>
            </a:pPr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175060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9207-5507-AEDC-20F4-2365082C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1154E-565C-DB4E-DA02-07D03FCA3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A </a:t>
            </a:r>
            <a:r>
              <a:rPr lang="en-GB" dirty="0">
                <a:latin typeface="Consolas"/>
              </a:rPr>
              <a:t>for</a:t>
            </a:r>
            <a:r>
              <a:rPr lang="en-GB" dirty="0">
                <a:ea typeface="+mn-lt"/>
                <a:cs typeface="+mn-lt"/>
              </a:rPr>
              <a:t> loop in programming is used to iterate over a sequence (such as a list, tuple, string, or any other </a:t>
            </a:r>
            <a:r>
              <a:rPr lang="en-GB" dirty="0" err="1">
                <a:ea typeface="+mn-lt"/>
                <a:cs typeface="+mn-lt"/>
              </a:rPr>
              <a:t>iterable</a:t>
            </a:r>
            <a:r>
              <a:rPr lang="en-GB" dirty="0">
                <a:ea typeface="+mn-lt"/>
                <a:cs typeface="+mn-lt"/>
              </a:rPr>
              <a:t> object) and execute a block of code multiple times, once for each item in the sequence. It's particularly useful when you want to perform the same action with each element of the collection.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1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2A177-F04B-7414-52F0-7F3C21EC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/>
              <a:t>Working of for LOOP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096D1-07BA-8B03-D312-93E4C003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200" b="1">
                <a:ea typeface="+mn-lt"/>
                <a:cs typeface="+mn-lt"/>
              </a:rPr>
              <a:t>Initialization</a:t>
            </a:r>
            <a:r>
              <a:rPr lang="en-GB" sz="2200">
                <a:ea typeface="+mn-lt"/>
                <a:cs typeface="+mn-lt"/>
              </a:rPr>
              <a:t>: The loop starts by setting up a variable to represent each item of the sequence.</a:t>
            </a:r>
            <a:endParaRPr lang="en-GB" sz="2200"/>
          </a:p>
          <a:p>
            <a:r>
              <a:rPr lang="en-GB" sz="2200" b="1">
                <a:ea typeface="+mn-lt"/>
                <a:cs typeface="+mn-lt"/>
              </a:rPr>
              <a:t>Condition Check</a:t>
            </a:r>
            <a:r>
              <a:rPr lang="en-GB" sz="2200">
                <a:ea typeface="+mn-lt"/>
                <a:cs typeface="+mn-lt"/>
              </a:rPr>
              <a:t>: Before each iteration, it checks if there are more items to process.</a:t>
            </a:r>
            <a:endParaRPr lang="en-GB" sz="2200"/>
          </a:p>
          <a:p>
            <a:r>
              <a:rPr lang="en-GB" sz="2200" b="1">
                <a:ea typeface="+mn-lt"/>
                <a:cs typeface="+mn-lt"/>
              </a:rPr>
              <a:t>Execution</a:t>
            </a:r>
            <a:r>
              <a:rPr lang="en-GB" sz="2200">
                <a:ea typeface="+mn-lt"/>
                <a:cs typeface="+mn-lt"/>
              </a:rPr>
              <a:t>: If there are items left, it executes the block of code with the current item.</a:t>
            </a:r>
            <a:endParaRPr lang="en-GB" sz="2200"/>
          </a:p>
          <a:p>
            <a:r>
              <a:rPr lang="en-GB" sz="2200" b="1">
                <a:ea typeface="+mn-lt"/>
                <a:cs typeface="+mn-lt"/>
              </a:rPr>
              <a:t>Iteration</a:t>
            </a:r>
            <a:r>
              <a:rPr lang="en-GB" sz="2200">
                <a:ea typeface="+mn-lt"/>
                <a:cs typeface="+mn-lt"/>
              </a:rPr>
              <a:t>: After executing the block, it moves on to the next item in the sequence and repeats the process.</a:t>
            </a:r>
            <a:endParaRPr lang="en-GB" sz="2200"/>
          </a:p>
          <a:p>
            <a:r>
              <a:rPr lang="en-GB" sz="2200" b="1">
                <a:ea typeface="+mn-lt"/>
                <a:cs typeface="+mn-lt"/>
              </a:rPr>
              <a:t>Termination</a:t>
            </a:r>
            <a:r>
              <a:rPr lang="en-GB" sz="2200">
                <a:ea typeface="+mn-lt"/>
                <a:cs typeface="+mn-lt"/>
              </a:rPr>
              <a:t>: The loop ends when there are no more items to process.</a:t>
            </a:r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62696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06775-360A-18A9-0C01-E2104AB2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/>
              <a:t>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D7A3F-2093-A000-D083-840E3131E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200" dirty="0">
                <a:ea typeface="+mn-lt"/>
                <a:cs typeface="+mn-lt"/>
              </a:rPr>
              <a:t>an example of a </a:t>
            </a:r>
            <a:r>
              <a:rPr lang="en-GB" sz="2200" dirty="0">
                <a:latin typeface="Consolas"/>
              </a:rPr>
              <a:t>for</a:t>
            </a:r>
            <a:r>
              <a:rPr lang="en-GB" sz="2200" dirty="0">
                <a:ea typeface="+mn-lt"/>
                <a:cs typeface="+mn-lt"/>
              </a:rPr>
              <a:t> loop in Python that doesn't directly involve a complex data structure like lists or dictionaries. </a:t>
            </a:r>
          </a:p>
          <a:p>
            <a:r>
              <a:rPr lang="en-GB" sz="2200" dirty="0">
                <a:ea typeface="+mn-lt"/>
                <a:cs typeface="+mn-lt"/>
              </a:rPr>
              <a:t>Instead, it uses the </a:t>
            </a:r>
            <a:r>
              <a:rPr lang="en-GB" sz="2200" dirty="0">
                <a:latin typeface="Consolas"/>
              </a:rPr>
              <a:t>range()</a:t>
            </a:r>
            <a:r>
              <a:rPr lang="en-GB" sz="2200" dirty="0">
                <a:ea typeface="+mn-lt"/>
                <a:cs typeface="+mn-lt"/>
              </a:rPr>
              <a:t> function, which is commonly used to generate a sequence of numbers, making it a simple yet practical demonstration</a:t>
            </a:r>
          </a:p>
          <a:p>
            <a:r>
              <a:rPr lang="en-GB" sz="2200" dirty="0">
                <a:ea typeface="+mn-lt"/>
                <a:cs typeface="+mn-lt"/>
              </a:rPr>
              <a:t># Example: Print "Hello!" five times using a for loop without a data structure</a:t>
            </a:r>
            <a:endParaRPr lang="en-GB" sz="2200" dirty="0"/>
          </a:p>
          <a:p>
            <a:r>
              <a:rPr lang="en-GB" sz="2200" dirty="0">
                <a:ea typeface="+mn-lt"/>
                <a:cs typeface="+mn-lt"/>
              </a:rPr>
              <a:t>for </a:t>
            </a:r>
            <a:r>
              <a:rPr lang="en-GB" sz="2200" dirty="0" err="1">
                <a:ea typeface="+mn-lt"/>
                <a:cs typeface="+mn-lt"/>
              </a:rPr>
              <a:t>i</a:t>
            </a:r>
            <a:r>
              <a:rPr lang="en-GB" sz="2200" dirty="0">
                <a:ea typeface="+mn-lt"/>
                <a:cs typeface="+mn-lt"/>
              </a:rPr>
              <a:t> in range(5):</a:t>
            </a:r>
            <a:endParaRPr lang="en-GB" sz="2200" dirty="0"/>
          </a:p>
          <a:p>
            <a:r>
              <a:rPr lang="en-GB" sz="2200" dirty="0">
                <a:ea typeface="+mn-lt"/>
                <a:cs typeface="+mn-lt"/>
              </a:rPr>
              <a:t>    print("Hello!")</a:t>
            </a:r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42571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D739A-7B79-53B8-2373-2B3B4047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/>
              <a:t>Problem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039D-4514-22C1-7DF3-33C0859B5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9987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000" b="1" dirty="0">
                <a:ea typeface="+mn-lt"/>
                <a:cs typeface="+mn-lt"/>
              </a:rPr>
              <a:t>Problem</a:t>
            </a:r>
            <a:r>
              <a:rPr lang="en-GB" sz="1000" dirty="0">
                <a:ea typeface="+mn-lt"/>
                <a:cs typeface="+mn-lt"/>
              </a:rPr>
              <a:t>: Calculate the factorial of a number. The factorial of a number n is the product of all positive integers less than or equal to n.</a:t>
            </a:r>
            <a:endParaRPr lang="en-GB" sz="1000" dirty="0"/>
          </a:p>
          <a:p>
            <a:endParaRPr lang="en-GB" sz="1000" dirty="0"/>
          </a:p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67469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063ED-1C20-2340-CFFD-C8358DCBA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/>
              <a:t>Problem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F935-EA03-4607-14F4-858371947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200" b="1" dirty="0">
                <a:ea typeface="+mn-lt"/>
                <a:cs typeface="+mn-lt"/>
              </a:rPr>
              <a:t>Problem</a:t>
            </a:r>
            <a:r>
              <a:rPr lang="en-GB" sz="2200" dirty="0">
                <a:ea typeface="+mn-lt"/>
                <a:cs typeface="+mn-lt"/>
              </a:rPr>
              <a:t>: Determine how many numbers between 1 and 100 are divisible by both 3 and 5.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45311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4314</TotalTime>
  <Words>1134</Words>
  <Application>Microsoft Office PowerPoint</Application>
  <PresentationFormat>Widescreen</PresentationFormat>
  <Paragraphs>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Consolas</vt:lpstr>
      <vt:lpstr>Courier New</vt:lpstr>
      <vt:lpstr>office theme</vt:lpstr>
      <vt:lpstr>Introduction to Python</vt:lpstr>
      <vt:lpstr>Agenda</vt:lpstr>
      <vt:lpstr>Why Loops??</vt:lpstr>
      <vt:lpstr>Why Loops??</vt:lpstr>
      <vt:lpstr>For LOOP</vt:lpstr>
      <vt:lpstr>Working of for LOOP</vt:lpstr>
      <vt:lpstr>Example</vt:lpstr>
      <vt:lpstr>Problem</vt:lpstr>
      <vt:lpstr>Problem</vt:lpstr>
      <vt:lpstr>Problem</vt:lpstr>
      <vt:lpstr>Electricity Usage Calculation</vt:lpstr>
      <vt:lpstr>Fitness Tracking</vt:lpstr>
      <vt:lpstr>While Loop</vt:lpstr>
      <vt:lpstr>Working of While Loop</vt:lpstr>
      <vt:lpstr>Example</vt:lpstr>
      <vt:lpstr>Questions</vt:lpstr>
      <vt:lpstr>Questions</vt:lpstr>
      <vt:lpstr>Questions</vt:lpstr>
      <vt:lpstr>Application based Questions</vt:lpstr>
      <vt:lpstr>Login Attempt System</vt:lpstr>
      <vt:lpstr>Control Statements </vt:lpstr>
      <vt:lpstr>pass:</vt:lpstr>
      <vt:lpstr>break:</vt:lpstr>
      <vt:lpstr>continue: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sri harsha</cp:lastModifiedBy>
  <cp:revision>146</cp:revision>
  <dcterms:created xsi:type="dcterms:W3CDTF">2024-06-20T11:59:26Z</dcterms:created>
  <dcterms:modified xsi:type="dcterms:W3CDTF">2024-06-23T16:29:20Z</dcterms:modified>
</cp:coreProperties>
</file>