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tags/tag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handoutMasterIdLst>
    <p:handoutMasterId r:id="rId12"/>
  </p:handoutMasterIdLst>
  <p:sldIdLst>
    <p:sldId id="290" r:id="rId2"/>
    <p:sldId id="289" r:id="rId3"/>
    <p:sldId id="306" r:id="rId4"/>
    <p:sldId id="307" r:id="rId5"/>
    <p:sldId id="308" r:id="rId6"/>
    <p:sldId id="298" r:id="rId7"/>
    <p:sldId id="299" r:id="rId8"/>
    <p:sldId id="276"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79CC93D-E52E-4D84-901B-11D7331DD495}">
          <p14:sldIdLst>
            <p14:sldId id="290"/>
          </p14:sldIdLst>
        </p14:section>
        <p14:section name="Overview and Objectives" id="{ABA716BF-3A5C-4ADB-94C9-CFEF84EBA240}">
          <p14:sldIdLst>
            <p14:sldId id="261"/>
            <p14:sldId id="289"/>
            <p14:sldId id="306"/>
            <p14:sldId id="282"/>
            <p14:sldId id="298"/>
            <p14:sldId id="296"/>
            <p14:sldId id="297"/>
            <p14:sldId id="299"/>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ldId id="276"/>
            <p14:sldId id="304"/>
            <p14:sldId id="303"/>
          </p14:sldIdLst>
        </p14:section>
        <p14:section name="Appendix"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A8AC"/>
    <a:srgbClr val="009A9E"/>
    <a:srgbClr val="00C7CC"/>
    <a:srgbClr val="00D5DA"/>
    <a:srgbClr val="00C3C8"/>
    <a:srgbClr val="00CBD0"/>
    <a:srgbClr val="00E1E6"/>
    <a:srgbClr val="00C0C5"/>
    <a:srgbClr val="00C5CA"/>
    <a:srgbClr val="00CACF"/>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74" autoAdjust="0"/>
    <p:restoredTop sz="98469" autoAdjust="0"/>
  </p:normalViewPr>
  <p:slideViewPr>
    <p:cSldViewPr>
      <p:cViewPr>
        <p:scale>
          <a:sx n="78" d="100"/>
          <a:sy n="78" d="100"/>
        </p:scale>
        <p:origin x="-1685" y="-163"/>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9/6/2020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xmlns="" val="340294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9/6/2020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xmlns="" val="59799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8</a:t>
            </a:fld>
            <a:endParaRPr lang="en-US" dirty="0" smtClean="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9</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smtClean="0"/>
              <a:t>Is your presentation as crisp as possible? Consider moving extra content to the appendix.</a:t>
            </a:r>
          </a:p>
          <a:p>
            <a:r>
              <a:rPr lang="en-US" dirty="0" smtClean="0"/>
              <a:t>Use appendix slides to store content that you might want to refer to during the Question slide or that may be useful for attendees to investigate deeper in the future.</a:t>
            </a:r>
          </a:p>
          <a:p>
            <a:pPr>
              <a:buFontTx/>
              <a:buNone/>
            </a:pPr>
            <a:endParaRPr lang="en-US" dirty="0" smtClean="0"/>
          </a:p>
          <a:p>
            <a:endParaRPr lang="en-US" dirty="0" smtClean="0"/>
          </a:p>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9/6/2020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9/6/2020</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5072066" y="958843"/>
            <a:ext cx="3714776" cy="1470025"/>
          </a:xfrm>
        </p:spPr>
        <p:txBody>
          <a:bodyPr>
            <a:noAutofit/>
          </a:bodyPr>
          <a:lstStyle/>
          <a:p>
            <a:pPr algn="ctr"/>
            <a:r>
              <a:rPr lang="en-US" sz="6000" dirty="0" smtClean="0"/>
              <a:t>ELE FOODS</a:t>
            </a:r>
            <a:br>
              <a:rPr lang="en-US" sz="6000" dirty="0" smtClean="0"/>
            </a:br>
            <a:r>
              <a:rPr sz="4000" smtClean="0"/>
              <a:t>eat . love . enjoy </a:t>
            </a:r>
            <a:r>
              <a:rPr sz="3600" smtClean="0"/>
              <a:t>    </a:t>
            </a:r>
            <a:endParaRPr lang="en-US" sz="5400" dirty="0"/>
          </a:p>
        </p:txBody>
      </p:sp>
      <p:sp>
        <p:nvSpPr>
          <p:cNvPr id="3" name="Subtitle 2"/>
          <p:cNvSpPr>
            <a:spLocks noGrp="1"/>
          </p:cNvSpPr>
          <p:nvPr>
            <p:ph type="subTitle" idx="1"/>
            <p:custDataLst>
              <p:tags r:id="rId3"/>
            </p:custDataLst>
          </p:nvPr>
        </p:nvSpPr>
        <p:spPr>
          <a:xfrm>
            <a:off x="4572000" y="4124340"/>
            <a:ext cx="4772528" cy="1447800"/>
          </a:xfrm>
        </p:spPr>
        <p:txBody>
          <a:bodyPr>
            <a:noAutofit/>
          </a:bodyPr>
          <a:lstStyle/>
          <a:p>
            <a:pPr algn="ctr"/>
            <a:r>
              <a:rPr lang="en-US" sz="2600" dirty="0" smtClean="0">
                <a:latin typeface="+mn-lt"/>
              </a:rPr>
              <a:t>by</a:t>
            </a:r>
          </a:p>
          <a:p>
            <a:pPr algn="ctr"/>
            <a:r>
              <a:rPr lang="en-US" sz="2600" dirty="0" err="1" smtClean="0">
                <a:latin typeface="+mn-lt"/>
              </a:rPr>
              <a:t>Pasupuleti</a:t>
            </a:r>
            <a:r>
              <a:rPr lang="en-US" sz="2600" dirty="0" smtClean="0">
                <a:latin typeface="+mn-lt"/>
              </a:rPr>
              <a:t> Sri </a:t>
            </a:r>
            <a:r>
              <a:rPr lang="en-US" sz="2600" dirty="0" err="1" smtClean="0">
                <a:latin typeface="+mn-lt"/>
              </a:rPr>
              <a:t>Harsha</a:t>
            </a:r>
            <a:endParaRPr lang="en-US" sz="2600" dirty="0" smtClean="0">
              <a:latin typeface="+mn-lt"/>
            </a:endParaRPr>
          </a:p>
          <a:p>
            <a:pPr algn="ctr"/>
            <a:r>
              <a:rPr lang="en-IN" sz="2600" dirty="0" err="1" smtClean="0">
                <a:latin typeface="+mn-lt"/>
              </a:rPr>
              <a:t>Konduru</a:t>
            </a:r>
            <a:r>
              <a:rPr lang="en-IN" sz="2600" dirty="0" smtClean="0">
                <a:latin typeface="+mn-lt"/>
              </a:rPr>
              <a:t> </a:t>
            </a:r>
            <a:r>
              <a:rPr lang="en-IN" sz="2600" dirty="0" err="1" smtClean="0">
                <a:latin typeface="+mn-lt"/>
              </a:rPr>
              <a:t>Pravallika</a:t>
            </a:r>
            <a:endParaRPr lang="en-IN" sz="2600" dirty="0" smtClean="0">
              <a:latin typeface="+mn-lt"/>
            </a:endParaRPr>
          </a:p>
          <a:p>
            <a:pPr algn="ctr"/>
            <a:r>
              <a:rPr lang="en-IN" sz="2600" dirty="0" err="1" smtClean="0">
                <a:latin typeface="+mn-lt"/>
              </a:rPr>
              <a:t>Swati</a:t>
            </a:r>
            <a:r>
              <a:rPr lang="en-IN" sz="2600" dirty="0" smtClean="0">
                <a:latin typeface="+mn-lt"/>
              </a:rPr>
              <a:t> </a:t>
            </a:r>
            <a:r>
              <a:rPr lang="en-IN" sz="2600" dirty="0" err="1" smtClean="0">
                <a:latin typeface="+mn-lt"/>
              </a:rPr>
              <a:t>Guptha</a:t>
            </a:r>
            <a:endParaRPr lang="en-US" sz="2600" dirty="0" smtClean="0">
              <a:latin typeface="+mn-lt"/>
            </a:endParaRPr>
          </a:p>
          <a:p>
            <a:pPr algn="ctr"/>
            <a:endParaRPr lang="en-US" sz="2600" dirty="0">
              <a:latin typeface="+mn-lt"/>
            </a:endParaRPr>
          </a:p>
        </p:txBody>
      </p:sp>
    </p:spTree>
    <p:custDataLst>
      <p:tags r:id="rId1"/>
    </p:custDataLst>
    <p:extLst>
      <p:ext uri="{BB962C8B-B14F-4D97-AF65-F5344CB8AC3E}">
        <p14:creationId xmlns:p14="http://schemas.microsoft.com/office/powerpoint/2010/main" xmlns="" val="360151822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Objective</a:t>
            </a:r>
            <a:endParaRPr lang="en-US" dirty="0"/>
          </a:p>
        </p:txBody>
      </p:sp>
      <p:sp>
        <p:nvSpPr>
          <p:cNvPr id="5" name="Content Placeholder 4"/>
          <p:cNvSpPr>
            <a:spLocks noGrp="1"/>
          </p:cNvSpPr>
          <p:nvPr>
            <p:ph idx="1"/>
            <p:custDataLst>
              <p:tags r:id="rId3"/>
            </p:custDataLst>
          </p:nvPr>
        </p:nvSpPr>
        <p:spPr/>
        <p:txBody>
          <a:bodyPr>
            <a:normAutofit/>
          </a:bodyPr>
          <a:lstStyle/>
          <a:p>
            <a:pPr algn="just">
              <a:buFont typeface="Wingdings" pitchFamily="2" charset="2"/>
              <a:buChar char="Ø"/>
            </a:pPr>
            <a:r>
              <a:rPr lang="en-US" sz="2800" dirty="0" smtClean="0"/>
              <a:t>To design a Full-Stack Web application for a Restaurant “</a:t>
            </a:r>
            <a:r>
              <a:rPr lang="en-US" sz="2800" dirty="0" err="1" smtClean="0"/>
              <a:t>ELEFoods</a:t>
            </a:r>
            <a:r>
              <a:rPr lang="en-US" sz="2800" dirty="0" smtClean="0"/>
              <a:t>” which is located at </a:t>
            </a:r>
            <a:r>
              <a:rPr lang="en-IN" sz="2800" dirty="0" smtClean="0"/>
              <a:t> various locations and has various food items concerned with each location separately where admin can add and remove the food items for their specific locations and customer can order the food items.</a:t>
            </a:r>
            <a:endParaRPr lang="en-US" sz="2800" dirty="0" smtClean="0"/>
          </a:p>
          <a:p>
            <a:pPr algn="just">
              <a:buFont typeface="Wingdings" pitchFamily="2" charset="2"/>
              <a:buChar char="Ø"/>
            </a:pPr>
            <a:endParaRPr lang="en-US" sz="2800" dirty="0" smtClean="0"/>
          </a:p>
        </p:txBody>
      </p:sp>
    </p:spTree>
    <p:custDataLst>
      <p:tags r:id="rId1"/>
    </p:custDataLst>
    <p:extLst>
      <p:ext uri="{BB962C8B-B14F-4D97-AF65-F5344CB8AC3E}">
        <p14:creationId xmlns:p14="http://schemas.microsoft.com/office/powerpoint/2010/main" xmlns="" val="2035738144"/>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Technologies</a:t>
            </a:r>
            <a:endParaRPr lang="en-US" dirty="0"/>
          </a:p>
        </p:txBody>
      </p:sp>
      <p:sp>
        <p:nvSpPr>
          <p:cNvPr id="5" name="Content Placeholder 4"/>
          <p:cNvSpPr>
            <a:spLocks noGrp="1"/>
          </p:cNvSpPr>
          <p:nvPr>
            <p:ph idx="1"/>
            <p:custDataLst>
              <p:tags r:id="rId3"/>
            </p:custDataLst>
          </p:nvPr>
        </p:nvSpPr>
        <p:spPr/>
        <p:txBody>
          <a:bodyPr>
            <a:normAutofit/>
          </a:bodyPr>
          <a:lstStyle/>
          <a:p>
            <a:pPr algn="just">
              <a:buFont typeface="Wingdings" pitchFamily="2" charset="2"/>
              <a:buChar char="Ø"/>
            </a:pPr>
            <a:r>
              <a:rPr lang="en-US" sz="2800" dirty="0" smtClean="0"/>
              <a:t>Angular -8</a:t>
            </a:r>
          </a:p>
          <a:p>
            <a:pPr algn="just">
              <a:buFont typeface="Wingdings" pitchFamily="2" charset="2"/>
              <a:buChar char="Ø"/>
            </a:pPr>
            <a:r>
              <a:rPr lang="en-US" sz="2800" dirty="0" smtClean="0"/>
              <a:t>HTML-5 &amp; CSS-3</a:t>
            </a:r>
          </a:p>
          <a:p>
            <a:pPr algn="just">
              <a:buFont typeface="Wingdings" pitchFamily="2" charset="2"/>
              <a:buChar char="Ø"/>
            </a:pPr>
            <a:r>
              <a:rPr lang="en-US" sz="2800" dirty="0" smtClean="0"/>
              <a:t>Java -1.8</a:t>
            </a:r>
          </a:p>
          <a:p>
            <a:pPr algn="just">
              <a:buFont typeface="Wingdings" pitchFamily="2" charset="2"/>
              <a:buChar char="Ø"/>
            </a:pPr>
            <a:r>
              <a:rPr lang="en-US" sz="2800" dirty="0" smtClean="0"/>
              <a:t>Spring Boot -2.3.3</a:t>
            </a:r>
          </a:p>
          <a:p>
            <a:pPr algn="just">
              <a:buFont typeface="Wingdings" pitchFamily="2" charset="2"/>
              <a:buChar char="Ø"/>
            </a:pPr>
            <a:r>
              <a:rPr lang="en-IN" sz="2800" dirty="0" smtClean="0"/>
              <a:t>Maven -4.0.0</a:t>
            </a:r>
            <a:endParaRPr lang="en-US" sz="2800" dirty="0" smtClean="0"/>
          </a:p>
          <a:p>
            <a:pPr algn="just">
              <a:buFont typeface="Wingdings" pitchFamily="2" charset="2"/>
              <a:buChar char="Ø"/>
            </a:pPr>
            <a:r>
              <a:rPr lang="en-US" sz="2800" dirty="0" smtClean="0"/>
              <a:t>Spring Data JPA -2.2.6</a:t>
            </a:r>
          </a:p>
          <a:p>
            <a:pPr algn="just">
              <a:buFont typeface="Wingdings" pitchFamily="2" charset="2"/>
              <a:buChar char="Ø"/>
            </a:pPr>
            <a:r>
              <a:rPr lang="en-US" sz="2800" dirty="0" smtClean="0"/>
              <a:t>Hibernate -5.2.1</a:t>
            </a:r>
          </a:p>
          <a:p>
            <a:pPr algn="just">
              <a:buFont typeface="Wingdings" pitchFamily="2" charset="2"/>
              <a:buChar char="Ø"/>
            </a:pPr>
            <a:r>
              <a:rPr lang="en-IN" sz="2800" dirty="0" smtClean="0"/>
              <a:t>Oracle -</a:t>
            </a:r>
            <a:r>
              <a:rPr lang="en-IN" sz="2800" dirty="0" smtClean="0"/>
              <a:t>11g</a:t>
            </a:r>
            <a:endParaRPr lang="en-US" sz="2800" dirty="0" smtClean="0"/>
          </a:p>
          <a:p>
            <a:pPr algn="just">
              <a:buNone/>
            </a:pPr>
            <a:endParaRPr lang="en-US" sz="2800" dirty="0" smtClean="0"/>
          </a:p>
        </p:txBody>
      </p:sp>
    </p:spTree>
    <p:custDataLst>
      <p:tags r:id="rId1"/>
    </p:custDataLst>
    <p:extLst>
      <p:ext uri="{BB962C8B-B14F-4D97-AF65-F5344CB8AC3E}">
        <p14:creationId xmlns:p14="http://schemas.microsoft.com/office/powerpoint/2010/main" xmlns="" val="1471075569"/>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24308" r="587" b="52439"/>
          <a:stretch>
            <a:fillRect/>
          </a:stretch>
        </p:blipFill>
        <p:spPr>
          <a:xfrm>
            <a:off x="0" y="642918"/>
            <a:ext cx="9144000" cy="5572164"/>
          </a:xfrm>
          <a:prstGeom prst="rect">
            <a:avLst/>
          </a:prstGeom>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l="32807" t="48815" r="2084"/>
          <a:stretch>
            <a:fillRect/>
          </a:stretch>
        </p:blipFill>
        <p:spPr>
          <a:xfrm>
            <a:off x="0" y="-59435"/>
            <a:ext cx="9144000" cy="6917459"/>
          </a:xfrm>
          <a:prstGeom prst="rect">
            <a:avLst/>
          </a:prstGeom>
        </p:spPr>
      </p:pic>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19200" y="274638"/>
            <a:ext cx="8229600" cy="1143000"/>
          </a:xfrm>
          <a:prstGeom prst="rect">
            <a:avLst/>
          </a:prstGeom>
        </p:spPr>
        <p:txBody>
          <a:bodyPr/>
          <a:lstStyle>
            <a:lvl1pPr algn="l" defTabSz="914400" rtl="0" eaLnBrk="1" latinLnBrk="0" hangingPunct="1">
              <a:spcBef>
                <a:spcPct val="0"/>
              </a:spcBef>
              <a:buNone/>
              <a:defRPr lang="en-US" sz="4400" kern="1200" dirty="0" smtClean="0">
                <a:solidFill>
                  <a:schemeClr val="tx1"/>
                </a:solidFill>
                <a:latin typeface="+mj-lt"/>
                <a:ea typeface="+mj-ea"/>
                <a:cs typeface="+mj-cs"/>
              </a:defRPr>
            </a:lvl1pPr>
          </a:lstStyle>
          <a:p>
            <a:r>
              <a:rPr lang="en-US" smtClean="0"/>
              <a:t> </a:t>
            </a:r>
            <a:endParaRPr lang="en-US"/>
          </a:p>
        </p:txBody>
      </p:sp>
      <p:sp>
        <p:nvSpPr>
          <p:cNvPr id="4" name="Content Placeholder 2"/>
          <p:cNvSpPr txBox="1">
            <a:spLocks/>
          </p:cNvSpPr>
          <p:nvPr/>
        </p:nvSpPr>
        <p:spPr>
          <a:xfrm>
            <a:off x="1219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mtClean="0"/>
              <a:t> </a:t>
            </a:r>
            <a:endParaRPr lang="en-US" dirty="0"/>
          </a:p>
        </p:txBody>
      </p:sp>
      <p:sp>
        <p:nvSpPr>
          <p:cNvPr id="6" name="Can 5"/>
          <p:cNvSpPr/>
          <p:nvPr/>
        </p:nvSpPr>
        <p:spPr>
          <a:xfrm>
            <a:off x="3852866" y="5286388"/>
            <a:ext cx="1219200" cy="1219200"/>
          </a:xfrm>
          <a:prstGeom prst="can">
            <a:avLst/>
          </a:prstGeom>
          <a:solidFill>
            <a:srgbClr val="00C7CC"/>
          </a:solidFill>
          <a:ln>
            <a:solidFill>
              <a:srgbClr val="00A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a:t>
            </a:r>
            <a:br>
              <a:rPr lang="en-US" sz="2400" dirty="0" smtClean="0">
                <a:solidFill>
                  <a:schemeClr val="tx1"/>
                </a:solidFill>
              </a:rPr>
            </a:br>
            <a:r>
              <a:rPr lang="en-US" sz="2400" dirty="0" smtClean="0">
                <a:solidFill>
                  <a:schemeClr val="tx1"/>
                </a:solidFill>
              </a:rPr>
              <a:t>BASE</a:t>
            </a:r>
            <a:endParaRPr lang="en-US" sz="2400" dirty="0">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220572863"/>
              </p:ext>
            </p:extLst>
          </p:nvPr>
        </p:nvGraphicFramePr>
        <p:xfrm>
          <a:off x="2571736" y="214291"/>
          <a:ext cx="3571900" cy="908110"/>
        </p:xfrm>
        <a:graphic>
          <a:graphicData uri="http://schemas.openxmlformats.org/drawingml/2006/table">
            <a:tbl>
              <a:tblPr firstRow="1" bandRow="1">
                <a:tableStyleId>{7DF18680-E054-41AD-8BC1-D1AEF772440D}</a:tableStyleId>
              </a:tblPr>
              <a:tblGrid>
                <a:gridCol w="3571900"/>
              </a:tblGrid>
              <a:tr h="908110">
                <a:tc>
                  <a:txBody>
                    <a:bodyPr/>
                    <a:lstStyle/>
                    <a:p>
                      <a:endParaRPr lang="en-US" sz="1500" dirty="0"/>
                    </a:p>
                  </a:txBody>
                  <a:tcPr marL="72649" marR="72649" marT="36325" marB="36325">
                    <a:solidFill>
                      <a:srgbClr val="00C7CC"/>
                    </a:solidFill>
                  </a:tcPr>
                </a:tc>
              </a:tr>
            </a:tbl>
          </a:graphicData>
        </a:graphic>
      </p:graphicFrame>
      <p:sp>
        <p:nvSpPr>
          <p:cNvPr id="10" name="TextBox 9"/>
          <p:cNvSpPr txBox="1"/>
          <p:nvPr/>
        </p:nvSpPr>
        <p:spPr>
          <a:xfrm>
            <a:off x="3271935" y="240549"/>
            <a:ext cx="2199193" cy="830997"/>
          </a:xfrm>
          <a:prstGeom prst="rect">
            <a:avLst/>
          </a:prstGeom>
          <a:noFill/>
        </p:spPr>
        <p:txBody>
          <a:bodyPr wrap="none" rtlCol="0">
            <a:spAutoFit/>
          </a:bodyPr>
          <a:lstStyle/>
          <a:p>
            <a:pPr algn="ctr"/>
            <a:r>
              <a:rPr lang="en-US" sz="2800" b="1" dirty="0" smtClean="0"/>
              <a:t>CLIENT LAYER</a:t>
            </a:r>
          </a:p>
          <a:p>
            <a:pPr algn="ctr"/>
            <a:r>
              <a:rPr lang="en-US" sz="2000" b="1" dirty="0" smtClean="0"/>
              <a:t>(User Interface)</a:t>
            </a:r>
            <a:endParaRPr lang="en-US" sz="2000" b="1" dirty="0"/>
          </a:p>
        </p:txBody>
      </p:sp>
      <p:sp>
        <p:nvSpPr>
          <p:cNvPr id="2" name="Rectangle 1"/>
          <p:cNvSpPr/>
          <p:nvPr/>
        </p:nvSpPr>
        <p:spPr>
          <a:xfrm>
            <a:off x="142844" y="71414"/>
            <a:ext cx="8859991" cy="6646575"/>
          </a:xfrm>
          <a:prstGeom prst="rect">
            <a:avLst/>
          </a:prstGeom>
          <a:noFill/>
          <a:ln>
            <a:solidFill>
              <a:srgbClr val="00C7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cxnSp>
        <p:nvCxnSpPr>
          <p:cNvPr id="26" name="Straight Connector 25"/>
          <p:cNvCxnSpPr/>
          <p:nvPr/>
        </p:nvCxnSpPr>
        <p:spPr>
          <a:xfrm>
            <a:off x="214282" y="1350804"/>
            <a:ext cx="8715436" cy="64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14282" y="1000108"/>
            <a:ext cx="1347548" cy="707886"/>
          </a:xfrm>
          <a:prstGeom prst="rect">
            <a:avLst/>
          </a:prstGeom>
          <a:noFill/>
        </p:spPr>
        <p:txBody>
          <a:bodyPr wrap="none" rtlCol="0">
            <a:spAutoFit/>
          </a:bodyPr>
          <a:lstStyle/>
          <a:p>
            <a:r>
              <a:rPr lang="en-US" sz="2000" dirty="0" smtClean="0"/>
              <a:t>FRONTEND</a:t>
            </a:r>
          </a:p>
          <a:p>
            <a:r>
              <a:rPr lang="en-US" sz="2000" dirty="0" smtClean="0"/>
              <a:t>BACKEND</a:t>
            </a:r>
            <a:endParaRPr lang="en-US" sz="2000" dirty="0"/>
          </a:p>
        </p:txBody>
      </p:sp>
      <p:cxnSp>
        <p:nvCxnSpPr>
          <p:cNvPr id="32" name="Straight Arrow Connector 31"/>
          <p:cNvCxnSpPr/>
          <p:nvPr/>
        </p:nvCxnSpPr>
        <p:spPr>
          <a:xfrm>
            <a:off x="6155873" y="747690"/>
            <a:ext cx="1135541"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pic>
        <p:nvPicPr>
          <p:cNvPr id="33" name="Picture 8"/>
          <p:cNvPicPr>
            <a:picLocks noChangeAspect="1" noChangeArrowheads="1"/>
          </p:cNvPicPr>
          <p:nvPr/>
        </p:nvPicPr>
        <p:blipFill>
          <a:blip r:embed="rId2" cstate="email">
            <a:extLst>
              <a:ext uri="{28A0092B-C50C-407E-A947-70E740481C1C}">
                <a14:useLocalDpi xmlns:a14="http://schemas.microsoft.com/office/drawing/2010/main" xmlns="" val="0"/>
              </a:ext>
            </a:extLst>
          </a:blip>
          <a:srcRect/>
          <a:stretch>
            <a:fillRect/>
          </a:stretch>
        </p:blipFill>
        <p:spPr bwMode="auto">
          <a:xfrm>
            <a:off x="7336029" y="214290"/>
            <a:ext cx="1022185" cy="1022185"/>
          </a:xfrm>
          <a:prstGeom prst="rect">
            <a:avLst/>
          </a:prstGeom>
          <a:solidFill>
            <a:srgbClr val="00C7CC"/>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4" name="TextBox 33"/>
          <p:cNvSpPr txBox="1"/>
          <p:nvPr/>
        </p:nvSpPr>
        <p:spPr>
          <a:xfrm>
            <a:off x="7553815" y="820913"/>
            <a:ext cx="575799" cy="307777"/>
          </a:xfrm>
          <a:prstGeom prst="rect">
            <a:avLst/>
          </a:prstGeom>
          <a:noFill/>
        </p:spPr>
        <p:txBody>
          <a:bodyPr wrap="none" rtlCol="0">
            <a:spAutoFit/>
          </a:bodyPr>
          <a:lstStyle/>
          <a:p>
            <a:r>
              <a:rPr lang="en-US" sz="1400" b="1" dirty="0" smtClean="0">
                <a:solidFill>
                  <a:schemeClr val="bg1"/>
                </a:solidFill>
              </a:rPr>
              <a:t>USER</a:t>
            </a:r>
            <a:endParaRPr lang="en-US" sz="1400" b="1" dirty="0">
              <a:solidFill>
                <a:schemeClr val="bg1"/>
              </a:solidFill>
            </a:endParaRPr>
          </a:p>
        </p:txBody>
      </p:sp>
      <p:graphicFrame>
        <p:nvGraphicFramePr>
          <p:cNvPr id="42" name="Table 41"/>
          <p:cNvGraphicFramePr>
            <a:graphicFrameLocks noGrp="1"/>
          </p:cNvGraphicFramePr>
          <p:nvPr/>
        </p:nvGraphicFramePr>
        <p:xfrm>
          <a:off x="428596" y="2320288"/>
          <a:ext cx="2000264" cy="822960"/>
        </p:xfrm>
        <a:graphic>
          <a:graphicData uri="http://schemas.openxmlformats.org/drawingml/2006/table">
            <a:tbl>
              <a:tblPr firstRow="1" bandRow="1">
                <a:tableStyleId>{5A111915-BE36-4E01-A7E5-04B1672EAD32}</a:tableStyleId>
              </a:tblPr>
              <a:tblGrid>
                <a:gridCol w="2000264"/>
              </a:tblGrid>
              <a:tr h="370840">
                <a:tc>
                  <a:txBody>
                    <a:bodyPr/>
                    <a:lstStyle/>
                    <a:p>
                      <a:pPr algn="ctr"/>
                      <a:r>
                        <a:rPr lang="en-IN" sz="2400" b="0" dirty="0" smtClean="0">
                          <a:solidFill>
                            <a:schemeClr val="bg1"/>
                          </a:solidFill>
                        </a:rPr>
                        <a:t>ADMIN</a:t>
                      </a:r>
                    </a:p>
                    <a:p>
                      <a:pPr algn="ctr"/>
                      <a:r>
                        <a:rPr lang="en-IN" sz="2400" b="0" dirty="0" smtClean="0">
                          <a:solidFill>
                            <a:schemeClr val="bg1"/>
                          </a:solidFill>
                        </a:rPr>
                        <a:t>SERVICE</a:t>
                      </a:r>
                      <a:endParaRPr lang="en-US" sz="2400" b="0" dirty="0">
                        <a:solidFill>
                          <a:schemeClr val="bg1"/>
                        </a:solidFill>
                      </a:endParaRPr>
                    </a:p>
                  </a:txBody>
                  <a:tcPr/>
                </a:tc>
              </a:tr>
            </a:tbl>
          </a:graphicData>
        </a:graphic>
      </p:graphicFrame>
      <p:graphicFrame>
        <p:nvGraphicFramePr>
          <p:cNvPr id="45" name="Table 44"/>
          <p:cNvGraphicFramePr>
            <a:graphicFrameLocks noGrp="1"/>
          </p:cNvGraphicFramePr>
          <p:nvPr/>
        </p:nvGraphicFramePr>
        <p:xfrm>
          <a:off x="3286116" y="2320288"/>
          <a:ext cx="2500330" cy="822960"/>
        </p:xfrm>
        <a:graphic>
          <a:graphicData uri="http://schemas.openxmlformats.org/drawingml/2006/table">
            <a:tbl>
              <a:tblPr firstRow="1" bandRow="1">
                <a:tableStyleId>{5A111915-BE36-4E01-A7E5-04B1672EAD32}</a:tableStyleId>
              </a:tblPr>
              <a:tblGrid>
                <a:gridCol w="2500330"/>
              </a:tblGrid>
              <a:tr h="370840">
                <a:tc>
                  <a:txBody>
                    <a:bodyPr/>
                    <a:lstStyle/>
                    <a:p>
                      <a:pPr algn="ctr"/>
                      <a:r>
                        <a:rPr lang="en-IN" sz="2400" b="0" dirty="0" smtClean="0">
                          <a:solidFill>
                            <a:schemeClr val="bg1"/>
                          </a:solidFill>
                        </a:rPr>
                        <a:t>AUTHENTICATION</a:t>
                      </a:r>
                      <a:r>
                        <a:rPr lang="en-IN" sz="2400" b="0" baseline="0" dirty="0" smtClean="0">
                          <a:solidFill>
                            <a:schemeClr val="bg1"/>
                          </a:solidFill>
                        </a:rPr>
                        <a:t> </a:t>
                      </a:r>
                      <a:r>
                        <a:rPr lang="en-IN" sz="2400" b="0" dirty="0" smtClean="0">
                          <a:solidFill>
                            <a:schemeClr val="bg1"/>
                          </a:solidFill>
                        </a:rPr>
                        <a:t>SERVICE</a:t>
                      </a:r>
                      <a:endParaRPr lang="en-US" sz="2400" b="0" dirty="0">
                        <a:solidFill>
                          <a:schemeClr val="bg1"/>
                        </a:solidFill>
                      </a:endParaRPr>
                    </a:p>
                  </a:txBody>
                  <a:tcPr/>
                </a:tc>
              </a:tr>
            </a:tbl>
          </a:graphicData>
        </a:graphic>
      </p:graphicFrame>
      <p:graphicFrame>
        <p:nvGraphicFramePr>
          <p:cNvPr id="46" name="Table 45"/>
          <p:cNvGraphicFramePr>
            <a:graphicFrameLocks noGrp="1"/>
          </p:cNvGraphicFramePr>
          <p:nvPr/>
        </p:nvGraphicFramePr>
        <p:xfrm>
          <a:off x="6643702" y="2285992"/>
          <a:ext cx="2000264" cy="822960"/>
        </p:xfrm>
        <a:graphic>
          <a:graphicData uri="http://schemas.openxmlformats.org/drawingml/2006/table">
            <a:tbl>
              <a:tblPr firstRow="1" bandRow="1">
                <a:tableStyleId>{5A111915-BE36-4E01-A7E5-04B1672EAD32}</a:tableStyleId>
              </a:tblPr>
              <a:tblGrid>
                <a:gridCol w="2000264"/>
              </a:tblGrid>
              <a:tr h="370840">
                <a:tc>
                  <a:txBody>
                    <a:bodyPr/>
                    <a:lstStyle/>
                    <a:p>
                      <a:pPr algn="ctr"/>
                      <a:r>
                        <a:rPr lang="en-IN" sz="2400" b="0" dirty="0" smtClean="0">
                          <a:solidFill>
                            <a:schemeClr val="bg1"/>
                          </a:solidFill>
                        </a:rPr>
                        <a:t>CUSTOMER SERVICE</a:t>
                      </a:r>
                      <a:endParaRPr lang="en-US" sz="2400" b="0" dirty="0">
                        <a:solidFill>
                          <a:schemeClr val="bg1"/>
                        </a:solidFill>
                      </a:endParaRPr>
                    </a:p>
                  </a:txBody>
                  <a:tcPr/>
                </a:tc>
              </a:tr>
            </a:tbl>
          </a:graphicData>
        </a:graphic>
      </p:graphicFrame>
      <p:graphicFrame>
        <p:nvGraphicFramePr>
          <p:cNvPr id="47" name="Table 46"/>
          <p:cNvGraphicFramePr>
            <a:graphicFrameLocks noGrp="1"/>
          </p:cNvGraphicFramePr>
          <p:nvPr/>
        </p:nvGraphicFramePr>
        <p:xfrm>
          <a:off x="428596" y="3749048"/>
          <a:ext cx="2000264" cy="822960"/>
        </p:xfrm>
        <a:graphic>
          <a:graphicData uri="http://schemas.openxmlformats.org/drawingml/2006/table">
            <a:tbl>
              <a:tblPr firstRow="1" bandRow="1">
                <a:tableStyleId>{5A111915-BE36-4E01-A7E5-04B1672EAD32}</a:tableStyleId>
              </a:tblPr>
              <a:tblGrid>
                <a:gridCol w="2000264"/>
              </a:tblGrid>
              <a:tr h="370840">
                <a:tc>
                  <a:txBody>
                    <a:bodyPr/>
                    <a:lstStyle/>
                    <a:p>
                      <a:pPr algn="ctr"/>
                      <a:r>
                        <a:rPr lang="en-IN" sz="2400" b="0" dirty="0" smtClean="0">
                          <a:solidFill>
                            <a:schemeClr val="bg1"/>
                          </a:solidFill>
                        </a:rPr>
                        <a:t>ADMIN</a:t>
                      </a:r>
                    </a:p>
                    <a:p>
                      <a:pPr algn="ctr"/>
                      <a:r>
                        <a:rPr lang="en-IN" sz="2400" b="0" dirty="0" smtClean="0">
                          <a:solidFill>
                            <a:schemeClr val="bg1"/>
                          </a:solidFill>
                        </a:rPr>
                        <a:t>SERVICE</a:t>
                      </a:r>
                      <a:endParaRPr lang="en-US" sz="2400" b="0" dirty="0">
                        <a:solidFill>
                          <a:schemeClr val="bg1"/>
                        </a:solidFill>
                      </a:endParaRPr>
                    </a:p>
                  </a:txBody>
                  <a:tcPr/>
                </a:tc>
              </a:tr>
            </a:tbl>
          </a:graphicData>
        </a:graphic>
      </p:graphicFrame>
      <p:graphicFrame>
        <p:nvGraphicFramePr>
          <p:cNvPr id="48" name="Table 47"/>
          <p:cNvGraphicFramePr>
            <a:graphicFrameLocks noGrp="1"/>
          </p:cNvGraphicFramePr>
          <p:nvPr/>
        </p:nvGraphicFramePr>
        <p:xfrm>
          <a:off x="3286116" y="3749048"/>
          <a:ext cx="2500330" cy="822960"/>
        </p:xfrm>
        <a:graphic>
          <a:graphicData uri="http://schemas.openxmlformats.org/drawingml/2006/table">
            <a:tbl>
              <a:tblPr firstRow="1" bandRow="1">
                <a:tableStyleId>{5A111915-BE36-4E01-A7E5-04B1672EAD32}</a:tableStyleId>
              </a:tblPr>
              <a:tblGrid>
                <a:gridCol w="2500330"/>
              </a:tblGrid>
              <a:tr h="370840">
                <a:tc>
                  <a:txBody>
                    <a:bodyPr/>
                    <a:lstStyle/>
                    <a:p>
                      <a:pPr algn="ctr"/>
                      <a:r>
                        <a:rPr lang="en-IN" sz="2400" b="0" dirty="0" smtClean="0">
                          <a:solidFill>
                            <a:schemeClr val="bg1"/>
                          </a:solidFill>
                        </a:rPr>
                        <a:t>AUTHENTICATION</a:t>
                      </a:r>
                      <a:r>
                        <a:rPr lang="en-IN" sz="2400" b="0" baseline="0" dirty="0" smtClean="0">
                          <a:solidFill>
                            <a:schemeClr val="bg1"/>
                          </a:solidFill>
                        </a:rPr>
                        <a:t> </a:t>
                      </a:r>
                      <a:r>
                        <a:rPr lang="en-IN" sz="2400" b="0" dirty="0" smtClean="0">
                          <a:solidFill>
                            <a:schemeClr val="bg1"/>
                          </a:solidFill>
                        </a:rPr>
                        <a:t>SERVICE</a:t>
                      </a:r>
                      <a:endParaRPr lang="en-US" sz="2400" b="0" dirty="0">
                        <a:solidFill>
                          <a:schemeClr val="bg1"/>
                        </a:solidFill>
                      </a:endParaRPr>
                    </a:p>
                  </a:txBody>
                  <a:tcPr/>
                </a:tc>
              </a:tr>
            </a:tbl>
          </a:graphicData>
        </a:graphic>
      </p:graphicFrame>
      <p:graphicFrame>
        <p:nvGraphicFramePr>
          <p:cNvPr id="49" name="Table 48"/>
          <p:cNvGraphicFramePr>
            <a:graphicFrameLocks noGrp="1"/>
          </p:cNvGraphicFramePr>
          <p:nvPr/>
        </p:nvGraphicFramePr>
        <p:xfrm>
          <a:off x="6643702" y="3714752"/>
          <a:ext cx="2000264" cy="822960"/>
        </p:xfrm>
        <a:graphic>
          <a:graphicData uri="http://schemas.openxmlformats.org/drawingml/2006/table">
            <a:tbl>
              <a:tblPr firstRow="1" bandRow="1">
                <a:tableStyleId>{5A111915-BE36-4E01-A7E5-04B1672EAD32}</a:tableStyleId>
              </a:tblPr>
              <a:tblGrid>
                <a:gridCol w="2000264"/>
              </a:tblGrid>
              <a:tr h="370840">
                <a:tc>
                  <a:txBody>
                    <a:bodyPr/>
                    <a:lstStyle/>
                    <a:p>
                      <a:pPr algn="ctr"/>
                      <a:r>
                        <a:rPr lang="en-IN" sz="2400" b="0" dirty="0" smtClean="0">
                          <a:solidFill>
                            <a:schemeClr val="bg1"/>
                          </a:solidFill>
                        </a:rPr>
                        <a:t>CUSTOMER SERVICE</a:t>
                      </a:r>
                      <a:endParaRPr lang="en-US" sz="2400" b="0" dirty="0">
                        <a:solidFill>
                          <a:schemeClr val="bg1"/>
                        </a:solidFill>
                      </a:endParaRPr>
                    </a:p>
                  </a:txBody>
                  <a:tcPr/>
                </a:tc>
              </a:tr>
            </a:tbl>
          </a:graphicData>
        </a:graphic>
      </p:graphicFrame>
      <p:cxnSp>
        <p:nvCxnSpPr>
          <p:cNvPr id="51" name="Straight Connector 50"/>
          <p:cNvCxnSpPr/>
          <p:nvPr/>
        </p:nvCxnSpPr>
        <p:spPr>
          <a:xfrm rot="5400000" flipH="1" flipV="1">
            <a:off x="4108447" y="1393017"/>
            <a:ext cx="642942" cy="1588"/>
          </a:xfrm>
          <a:prstGeom prst="line">
            <a:avLst/>
          </a:prstGeom>
          <a:ln w="28575">
            <a:solidFill>
              <a:srgbClr val="00A8AC"/>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428728" y="1712900"/>
            <a:ext cx="6215106" cy="1588"/>
          </a:xfrm>
          <a:prstGeom prst="line">
            <a:avLst/>
          </a:prstGeom>
          <a:ln w="28575">
            <a:solidFill>
              <a:srgbClr val="00A8AC"/>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a:off x="1143373" y="199984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7358479" y="199984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4143769" y="199984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5400000">
            <a:off x="1142579" y="342860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5400000">
            <a:off x="4142975" y="342860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7357685" y="3428603"/>
            <a:ext cx="571504"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sp>
        <p:nvSpPr>
          <p:cNvPr id="73" name="Can 72"/>
          <p:cNvSpPr/>
          <p:nvPr/>
        </p:nvSpPr>
        <p:spPr>
          <a:xfrm>
            <a:off x="7072330" y="5286388"/>
            <a:ext cx="1219200" cy="1219200"/>
          </a:xfrm>
          <a:prstGeom prst="can">
            <a:avLst/>
          </a:prstGeom>
          <a:solidFill>
            <a:srgbClr val="00C7CC"/>
          </a:solidFill>
          <a:ln>
            <a:solidFill>
              <a:srgbClr val="00A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a:t>
            </a:r>
            <a:br>
              <a:rPr lang="en-US" sz="2400" dirty="0" smtClean="0">
                <a:solidFill>
                  <a:schemeClr val="tx1"/>
                </a:solidFill>
              </a:rPr>
            </a:br>
            <a:r>
              <a:rPr lang="en-US" sz="2400" dirty="0" smtClean="0">
                <a:solidFill>
                  <a:schemeClr val="tx1"/>
                </a:solidFill>
              </a:rPr>
              <a:t>BASE</a:t>
            </a:r>
            <a:endParaRPr lang="en-US" sz="2400" dirty="0">
              <a:solidFill>
                <a:schemeClr val="tx1"/>
              </a:solidFill>
            </a:endParaRPr>
          </a:p>
        </p:txBody>
      </p:sp>
      <p:sp>
        <p:nvSpPr>
          <p:cNvPr id="74" name="Can 73"/>
          <p:cNvSpPr/>
          <p:nvPr/>
        </p:nvSpPr>
        <p:spPr>
          <a:xfrm>
            <a:off x="857224" y="5286388"/>
            <a:ext cx="1219200" cy="1219200"/>
          </a:xfrm>
          <a:prstGeom prst="can">
            <a:avLst/>
          </a:prstGeom>
          <a:solidFill>
            <a:srgbClr val="00C7CC"/>
          </a:solidFill>
          <a:ln>
            <a:solidFill>
              <a:srgbClr val="00A8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a:t>
            </a:r>
            <a:br>
              <a:rPr lang="en-US" sz="2400" dirty="0" smtClean="0">
                <a:solidFill>
                  <a:schemeClr val="tx1"/>
                </a:solidFill>
              </a:rPr>
            </a:br>
            <a:r>
              <a:rPr lang="en-US" sz="2400" dirty="0" smtClean="0">
                <a:solidFill>
                  <a:schemeClr val="tx1"/>
                </a:solidFill>
              </a:rPr>
              <a:t>BASE</a:t>
            </a:r>
            <a:endParaRPr lang="en-US" sz="2400" dirty="0">
              <a:solidFill>
                <a:schemeClr val="tx1"/>
              </a:solidFill>
            </a:endParaRPr>
          </a:p>
        </p:txBody>
      </p:sp>
      <p:cxnSp>
        <p:nvCxnSpPr>
          <p:cNvPr id="75" name="Straight Arrow Connector 74"/>
          <p:cNvCxnSpPr/>
          <p:nvPr/>
        </p:nvCxnSpPr>
        <p:spPr>
          <a:xfrm rot="5400000">
            <a:off x="1071141" y="4928801"/>
            <a:ext cx="714380"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rot="5400000">
            <a:off x="4071537" y="4928801"/>
            <a:ext cx="714380"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7287041" y="4928801"/>
            <a:ext cx="714380" cy="794"/>
          </a:xfrm>
          <a:prstGeom prst="straightConnector1">
            <a:avLst/>
          </a:prstGeom>
          <a:ln w="28575">
            <a:solidFill>
              <a:srgbClr val="00A8A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89106897"/>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WhatsApp Image 2020-09-05 at 21.46.23.jpeg"/>
          <p:cNvPicPr>
            <a:picLocks noChangeAspect="1"/>
          </p:cNvPicPr>
          <p:nvPr/>
        </p:nvPicPr>
        <p:blipFill>
          <a:blip r:embed="rId2"/>
          <a:srcRect l="3906" t="5052" r="9375"/>
          <a:stretch>
            <a:fillRect/>
          </a:stretch>
        </p:blipFill>
        <p:spPr>
          <a:xfrm>
            <a:off x="0" y="410313"/>
            <a:ext cx="9144000" cy="6090521"/>
          </a:xfrm>
          <a:prstGeom prst="rect">
            <a:avLst/>
          </a:prstGeom>
        </p:spPr>
      </p:pic>
    </p:spTree>
    <p:extLst>
      <p:ext uri="{BB962C8B-B14F-4D97-AF65-F5344CB8AC3E}">
        <p14:creationId xmlns:p14="http://schemas.microsoft.com/office/powerpoint/2010/main" xmlns="" val="4266669702"/>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Future Scope</a:t>
            </a:r>
          </a:p>
        </p:txBody>
      </p:sp>
      <p:sp>
        <p:nvSpPr>
          <p:cNvPr id="618499" name="Rectangle 3"/>
          <p:cNvSpPr>
            <a:spLocks noGrp="1" noChangeArrowheads="1"/>
          </p:cNvSpPr>
          <p:nvPr>
            <p:ph type="body" idx="1"/>
            <p:custDataLst>
              <p:tags r:id="rId3"/>
            </p:custDataLst>
          </p:nvPr>
        </p:nvSpPr>
        <p:spPr/>
        <p:txBody>
          <a:bodyPr>
            <a:normAutofit/>
          </a:bodyPr>
          <a:lstStyle/>
          <a:p>
            <a:pPr algn="just">
              <a:buFont typeface="Wingdings" pitchFamily="2" charset="2"/>
              <a:buChar char="ü"/>
            </a:pPr>
            <a:r>
              <a:rPr lang="en-IN" sz="2800" dirty="0" smtClean="0"/>
              <a:t>Social Media Integration</a:t>
            </a:r>
            <a:endParaRPr lang="en-US" sz="2800" dirty="0" smtClean="0"/>
          </a:p>
          <a:p>
            <a:pPr algn="just">
              <a:buFont typeface="Wingdings" pitchFamily="2" charset="2"/>
              <a:buChar char="ü"/>
            </a:pPr>
            <a:r>
              <a:rPr lang="en-US" sz="2800" dirty="0" smtClean="0"/>
              <a:t>Deploying </a:t>
            </a:r>
            <a:r>
              <a:rPr lang="en-US" sz="2800" dirty="0"/>
              <a:t>it into the server</a:t>
            </a:r>
            <a:endParaRPr lang="en-US" sz="2800" dirty="0" smtClean="0"/>
          </a:p>
          <a:p>
            <a:pPr algn="just">
              <a:buFont typeface="Wingdings" pitchFamily="2" charset="2"/>
              <a:buChar char="ü"/>
            </a:pPr>
            <a:r>
              <a:rPr lang="en-US" sz="2800" dirty="0" smtClean="0"/>
              <a:t>Linking it </a:t>
            </a:r>
            <a:r>
              <a:rPr lang="en-US" sz="2800" dirty="0"/>
              <a:t>to the </a:t>
            </a:r>
            <a:r>
              <a:rPr lang="en-US" sz="2800" dirty="0" smtClean="0"/>
              <a:t>real </a:t>
            </a:r>
            <a:r>
              <a:rPr lang="en-US" sz="2800" dirty="0"/>
              <a:t>banks &amp; </a:t>
            </a:r>
            <a:r>
              <a:rPr lang="en-US" sz="2800" dirty="0" smtClean="0"/>
              <a:t>UPI </a:t>
            </a:r>
            <a:r>
              <a:rPr lang="en-US" sz="2800" dirty="0"/>
              <a:t>payment </a:t>
            </a:r>
            <a:r>
              <a:rPr lang="en-US" sz="2800" dirty="0" smtClean="0"/>
              <a:t>services </a:t>
            </a:r>
          </a:p>
          <a:p>
            <a:pPr algn="just">
              <a:buFont typeface="Wingdings" pitchFamily="2" charset="2"/>
              <a:buChar char="ü"/>
            </a:pPr>
            <a:endParaRPr lang="en-US" sz="2800" dirty="0"/>
          </a:p>
        </p:txBody>
      </p:sp>
    </p:spTree>
    <p:custDataLst>
      <p:tags r:id="rId1"/>
    </p:custData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normAutofit/>
          </a:bodyPr>
          <a:lstStyle/>
          <a:p>
            <a:pPr>
              <a:defRPr/>
            </a:pPr>
            <a:r>
              <a:rPr lang="en-US" sz="6600" dirty="0" smtClean="0"/>
              <a:t>T</a:t>
            </a:r>
            <a:r>
              <a:rPr lang="en-US" sz="6000" dirty="0" smtClean="0"/>
              <a:t>hank You</a:t>
            </a:r>
          </a:p>
        </p:txBody>
      </p:sp>
    </p:spTree>
    <p:custDataLst>
      <p:tags r:id="rId1"/>
    </p:custData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11.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12.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ags/tag13.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4.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472</Words>
  <Application>Microsoft Office PowerPoint</Application>
  <PresentationFormat>On-screen Show (4:3)</PresentationFormat>
  <Paragraphs>76</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Training</vt:lpstr>
      <vt:lpstr>ELE FOODS eat . love . enjoy     </vt:lpstr>
      <vt:lpstr>Objective</vt:lpstr>
      <vt:lpstr>Technologies</vt:lpstr>
      <vt:lpstr>Slide 4</vt:lpstr>
      <vt:lpstr>Slide 5</vt:lpstr>
      <vt:lpstr>Slide 6</vt:lpstr>
      <vt:lpstr>Slide 7</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2020-07-10T13:44:23Z</dcterms:created>
  <dcterms:modified xsi:type="dcterms:W3CDTF">2020-09-06T04:56:09Z</dcterms:modified>
</cp:coreProperties>
</file>