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367F2-0D8B-4664-A845-C2F67B89F76B}">
  <a:tblStyle styleId="{BDD367F2-0D8B-4664-A845-C2F67B89F76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FF3F9"/>
          </a:solidFill>
        </a:fill>
      </a:tcStyle>
    </a:wholeTbl>
    <a:band1H>
      <a:tcStyle>
        <a:tcBdr/>
        <a:fill>
          <a:solidFill>
            <a:srgbClr val="DBE5F1"/>
          </a:solidFill>
        </a:fill>
      </a:tcStyle>
    </a:band1H>
    <a:band1V>
      <a:tcStyle>
        <a:tcBdr/>
        <a:fill>
          <a:solidFill>
            <a:srgbClr val="DBE5F1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1567510" marR="0" indent="-5410" algn="l" rtl="0">
              <a:spcBef>
                <a:spcPts val="0"/>
              </a:spcBef>
              <a:defRPr/>
            </a:lvl2pPr>
            <a:lvl3pPr marL="3135020" marR="0" indent="-10820" algn="l" rtl="0">
              <a:spcBef>
                <a:spcPts val="0"/>
              </a:spcBef>
              <a:defRPr/>
            </a:lvl3pPr>
            <a:lvl4pPr marL="4702531" marR="0" indent="-3531" algn="l" rtl="0">
              <a:spcBef>
                <a:spcPts val="0"/>
              </a:spcBef>
              <a:defRPr/>
            </a:lvl4pPr>
            <a:lvl5pPr marL="6270041" marR="0" indent="-8940" algn="l" rtl="0">
              <a:spcBef>
                <a:spcPts val="0"/>
              </a:spcBef>
              <a:defRPr/>
            </a:lvl5pPr>
            <a:lvl6pPr marL="7837551" marR="0" indent="-1651" algn="l" rtl="0">
              <a:spcBef>
                <a:spcPts val="0"/>
              </a:spcBef>
              <a:defRPr/>
            </a:lvl6pPr>
            <a:lvl7pPr marL="9405061" marR="0" indent="-7060" algn="l" rtl="0">
              <a:spcBef>
                <a:spcPts val="0"/>
              </a:spcBef>
              <a:defRPr/>
            </a:lvl7pPr>
            <a:lvl8pPr marL="10972571" marR="0" indent="-12471" algn="l" rtl="0">
              <a:spcBef>
                <a:spcPts val="0"/>
              </a:spcBef>
              <a:defRPr/>
            </a:lvl8pPr>
            <a:lvl9pPr marL="12540082" marR="0" indent="-518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1567510" marR="0" indent="-5410" algn="l" rtl="0">
              <a:spcBef>
                <a:spcPts val="0"/>
              </a:spcBef>
              <a:defRPr/>
            </a:lvl2pPr>
            <a:lvl3pPr marL="3135020" marR="0" indent="-10820" algn="l" rtl="0">
              <a:spcBef>
                <a:spcPts val="0"/>
              </a:spcBef>
              <a:defRPr/>
            </a:lvl3pPr>
            <a:lvl4pPr marL="4702531" marR="0" indent="-3531" algn="l" rtl="0">
              <a:spcBef>
                <a:spcPts val="0"/>
              </a:spcBef>
              <a:defRPr/>
            </a:lvl4pPr>
            <a:lvl5pPr marL="6270041" marR="0" indent="-8940" algn="l" rtl="0">
              <a:spcBef>
                <a:spcPts val="0"/>
              </a:spcBef>
              <a:defRPr/>
            </a:lvl5pPr>
            <a:lvl6pPr marL="7837551" marR="0" indent="-1651" algn="l" rtl="0">
              <a:spcBef>
                <a:spcPts val="0"/>
              </a:spcBef>
              <a:defRPr/>
            </a:lvl6pPr>
            <a:lvl7pPr marL="9405061" marR="0" indent="-7060" algn="l" rtl="0">
              <a:spcBef>
                <a:spcPts val="0"/>
              </a:spcBef>
              <a:defRPr/>
            </a:lvl7pPr>
            <a:lvl8pPr marL="10972571" marR="0" indent="-12471" algn="l" rtl="0">
              <a:spcBef>
                <a:spcPts val="0"/>
              </a:spcBef>
              <a:defRPr/>
            </a:lvl8pPr>
            <a:lvl9pPr marL="12540082" marR="0" indent="-518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1567510" marR="0" indent="-5410" algn="l" rtl="0">
              <a:spcBef>
                <a:spcPts val="0"/>
              </a:spcBef>
              <a:defRPr/>
            </a:lvl2pPr>
            <a:lvl3pPr marL="3135020" marR="0" indent="-10820" algn="l" rtl="0">
              <a:spcBef>
                <a:spcPts val="0"/>
              </a:spcBef>
              <a:defRPr/>
            </a:lvl3pPr>
            <a:lvl4pPr marL="4702531" marR="0" indent="-3531" algn="l" rtl="0">
              <a:spcBef>
                <a:spcPts val="0"/>
              </a:spcBef>
              <a:defRPr/>
            </a:lvl4pPr>
            <a:lvl5pPr marL="6270041" marR="0" indent="-8940" algn="l" rtl="0">
              <a:spcBef>
                <a:spcPts val="0"/>
              </a:spcBef>
              <a:defRPr/>
            </a:lvl5pPr>
            <a:lvl6pPr marL="7837551" marR="0" indent="-1651" algn="l" rtl="0">
              <a:spcBef>
                <a:spcPts val="0"/>
              </a:spcBef>
              <a:defRPr/>
            </a:lvl6pPr>
            <a:lvl7pPr marL="9405061" marR="0" indent="-7060" algn="l" rtl="0">
              <a:spcBef>
                <a:spcPts val="0"/>
              </a:spcBef>
              <a:defRPr/>
            </a:lvl7pPr>
            <a:lvl8pPr marL="10972571" marR="0" indent="-12471" algn="l" rtl="0">
              <a:spcBef>
                <a:spcPts val="0"/>
              </a:spcBef>
              <a:defRPr/>
            </a:lvl8pPr>
            <a:lvl9pPr marL="12540082" marR="0" indent="-518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1567510" marR="0" indent="-5410" algn="l" rtl="0">
              <a:spcBef>
                <a:spcPts val="0"/>
              </a:spcBef>
              <a:defRPr/>
            </a:lvl2pPr>
            <a:lvl3pPr marL="3135020" marR="0" indent="-10820" algn="l" rtl="0">
              <a:spcBef>
                <a:spcPts val="0"/>
              </a:spcBef>
              <a:defRPr/>
            </a:lvl3pPr>
            <a:lvl4pPr marL="4702531" marR="0" indent="-3531" algn="l" rtl="0">
              <a:spcBef>
                <a:spcPts val="0"/>
              </a:spcBef>
              <a:defRPr/>
            </a:lvl4pPr>
            <a:lvl5pPr marL="6270041" marR="0" indent="-8940" algn="l" rtl="0">
              <a:spcBef>
                <a:spcPts val="0"/>
              </a:spcBef>
              <a:defRPr/>
            </a:lvl5pPr>
            <a:lvl6pPr marL="7837551" marR="0" indent="-1651" algn="l" rtl="0">
              <a:spcBef>
                <a:spcPts val="0"/>
              </a:spcBef>
              <a:defRPr/>
            </a:lvl6pPr>
            <a:lvl7pPr marL="9405061" marR="0" indent="-7060" algn="l" rtl="0">
              <a:spcBef>
                <a:spcPts val="0"/>
              </a:spcBef>
              <a:defRPr/>
            </a:lvl7pPr>
            <a:lvl8pPr marL="10972571" marR="0" indent="-12471" algn="l" rtl="0">
              <a:spcBef>
                <a:spcPts val="0"/>
              </a:spcBef>
              <a:defRPr/>
            </a:lvl8pPr>
            <a:lvl9pPr marL="12540082" marR="0" indent="-5181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53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737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194984" y="879475"/>
            <a:ext cx="39501234" cy="19416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997076" y="2617022"/>
            <a:ext cx="39897047" cy="2175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-28842"/>
            <a:ext cx="43891199" cy="4208691"/>
          </a:xfrm>
          <a:prstGeom prst="rect">
            <a:avLst/>
          </a:prstGeom>
          <a:gradFill>
            <a:gsLst>
              <a:gs pos="0">
                <a:srgbClr val="866300"/>
              </a:gs>
              <a:gs pos="50000">
                <a:srgbClr val="C39000"/>
              </a:gs>
              <a:gs pos="100000">
                <a:srgbClr val="EAAD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r="87908"/>
          <a:stretch/>
        </p:blipFill>
        <p:spPr>
          <a:xfrm>
            <a:off x="0" y="0"/>
            <a:ext cx="3980329" cy="2194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0" y="4227423"/>
            <a:ext cx="20531328" cy="1097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4399642"/>
            <a:ext cx="17810375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0" y="4559560"/>
            <a:ext cx="18445113" cy="27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l="88481" t="-69730" r="-21814" b="69729"/>
          <a:stretch/>
        </p:blipFill>
        <p:spPr>
          <a:xfrm>
            <a:off x="40099131" y="-15302751"/>
            <a:ext cx="10972799" cy="21945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Shape 20"/>
          <p:cNvGrpSpPr/>
          <p:nvPr/>
        </p:nvGrpSpPr>
        <p:grpSpPr>
          <a:xfrm>
            <a:off x="5002305" y="4948517"/>
            <a:ext cx="38888893" cy="16997081"/>
            <a:chOff x="5002305" y="4948517"/>
            <a:chExt cx="38888893" cy="16997081"/>
          </a:xfrm>
        </p:grpSpPr>
        <p:pic>
          <p:nvPicPr>
            <p:cNvPr id="21" name="Shape 21"/>
            <p:cNvPicPr preferRelativeResize="0"/>
            <p:nvPr/>
          </p:nvPicPr>
          <p:blipFill rotWithShape="1">
            <a:blip r:embed="rId5">
              <a:alphaModFix/>
            </a:blip>
            <a:srcRect l="14243" t="22222" r="50380" b="23120"/>
            <a:stretch/>
          </p:blipFill>
          <p:spPr>
            <a:xfrm rot="10800000" flipH="1">
              <a:off x="21273245" y="8848164"/>
              <a:ext cx="11645153" cy="1199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Shape 22"/>
            <p:cNvPicPr preferRelativeResize="0"/>
            <p:nvPr/>
          </p:nvPicPr>
          <p:blipFill rotWithShape="1">
            <a:blip r:embed="rId6">
              <a:alphaModFix/>
            </a:blip>
            <a:srcRect l="15197" t="22549" r="53185" b="23039"/>
            <a:stretch/>
          </p:blipFill>
          <p:spPr>
            <a:xfrm>
              <a:off x="5002305" y="4948517"/>
              <a:ext cx="10408023" cy="11940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23"/>
            <p:cNvPicPr preferRelativeResize="0"/>
            <p:nvPr/>
          </p:nvPicPr>
          <p:blipFill rotWithShape="1">
            <a:blip r:embed="rId7">
              <a:alphaModFix/>
            </a:blip>
            <a:srcRect l="66667" t="56740"/>
            <a:stretch/>
          </p:blipFill>
          <p:spPr>
            <a:xfrm>
              <a:off x="32918400" y="12451975"/>
              <a:ext cx="10972799" cy="94936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876978" y="508206"/>
            <a:ext cx="29625924" cy="19416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 Black"/>
              <a:buNone/>
            </a:pPr>
            <a:r>
              <a:rPr lang="en-US" sz="9600" b="1" i="0" u="none" strike="noStrike" cap="none" baseline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Predicting Success of Literary Writings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936081" y="2319664"/>
            <a:ext cx="29922786" cy="1324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Mohit Raman, Raj Kansagra, Ajinkya Mandhare, Sri Harsha Anand Pushkala</a:t>
            </a:r>
          </a:p>
          <a:p>
            <a:pPr marL="0" marR="0" lvl="0" indent="0" algn="ctr" rtl="0">
              <a:spcBef>
                <a:spcPts val="88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mohitram | rkansagr | mandhare | anandpus } @usc.edu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4615835"/>
            <a:ext cx="8283388" cy="5826148"/>
          </a:xfrm>
          <a:prstGeom prst="rect">
            <a:avLst/>
          </a:prstGeom>
          <a:solidFill>
            <a:srgbClr val="B6DDE7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8646370" y="4615835"/>
            <a:ext cx="9798743" cy="17329765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8808095" y="13540323"/>
            <a:ext cx="16530774" cy="8405277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35607812" y="9949214"/>
            <a:ext cx="8283388" cy="5196224"/>
          </a:xfrm>
          <a:prstGeom prst="rect">
            <a:avLst/>
          </a:prstGeom>
          <a:solidFill>
            <a:srgbClr val="DAEEF3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0" y="10803510"/>
            <a:ext cx="8283388" cy="11142088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5607812" y="15513273"/>
            <a:ext cx="8283388" cy="6270142"/>
          </a:xfrm>
          <a:prstGeom prst="rect">
            <a:avLst/>
          </a:prstGeom>
          <a:solidFill>
            <a:srgbClr val="B6DDE7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222583" y="4961969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243889" y="11134881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Data Annotation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9201825" y="4996560"/>
            <a:ext cx="836771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Approach II: Sentiment Distribution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19047054" y="13781381"/>
            <a:ext cx="1350836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Comparison between the different approaches (Accuracy in %)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35871743" y="16539292"/>
            <a:ext cx="7710516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Genre-wise sentiment annotated data can increase accuracy of sentiment distribution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features from different approaches and conduct further comparative studies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selecting best technique depending on genre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35852837" y="20230134"/>
            <a:ext cx="7710516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Vikas Ganjigunte Ashok, Song Feng and Yejin Choi. </a:t>
            </a:r>
            <a:r>
              <a:rPr lang="en-US" sz="2400" b="0" i="1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uccess with Style: Using Writing Style to Predict the Success of Novels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35982218" y="10384102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35856571" y="15957820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Future Work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35847181" y="19617440"/>
            <a:ext cx="6083436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References</a:t>
            </a:r>
          </a:p>
        </p:txBody>
      </p:sp>
      <p:sp>
        <p:nvSpPr>
          <p:cNvPr id="41" name="Shape 41"/>
          <p:cNvSpPr/>
          <p:nvPr/>
        </p:nvSpPr>
        <p:spPr>
          <a:xfrm>
            <a:off x="35661853" y="4559233"/>
            <a:ext cx="8229346" cy="5022144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8808095" y="4559560"/>
            <a:ext cx="16490776" cy="8636177"/>
          </a:xfrm>
          <a:prstGeom prst="rect">
            <a:avLst/>
          </a:prstGeom>
          <a:solidFill>
            <a:srgbClr val="D9D9D9">
              <a:alpha val="80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31369" y="164567"/>
            <a:ext cx="3828634" cy="39353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" name="Shape 44"/>
          <p:cNvGraphicFramePr/>
          <p:nvPr/>
        </p:nvGraphicFramePr>
        <p:xfrm>
          <a:off x="19054392" y="14534148"/>
          <a:ext cx="16081200" cy="7193800"/>
        </p:xfrm>
        <a:graphic>
          <a:graphicData uri="http://schemas.openxmlformats.org/drawingml/2006/table">
            <a:tbl>
              <a:tblPr firstRow="1" firstCol="1" bandRow="1">
                <a:noFill/>
                <a:tableStyleId>{BDD367F2-0D8B-4664-A845-C2F67B89F76B}</a:tableStyleId>
              </a:tblPr>
              <a:tblGrid>
                <a:gridCol w="4280875"/>
                <a:gridCol w="2682400"/>
                <a:gridCol w="2682400"/>
                <a:gridCol w="2680525"/>
                <a:gridCol w="2413800"/>
                <a:gridCol w="1341200"/>
              </a:tblGrid>
              <a:tr h="12101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32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APPROACH</a:t>
                      </a:r>
                    </a:p>
                  </a:txBody>
                  <a:tcPr marL="68575" marR="68575" marT="0" marB="0" anchor="ctr">
                    <a:solidFill>
                      <a:srgbClr val="93895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3200" u="none" strike="noStrike" cap="none" baseline="0"/>
                        <a:t>GENRE</a:t>
                      </a:r>
                    </a:p>
                  </a:txBody>
                  <a:tcPr marL="68575" marR="68575" marT="0" marB="0" anchor="ctr">
                    <a:solidFill>
                      <a:srgbClr val="9389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3200" u="none" strike="noStrike" cap="none" baseline="0"/>
                        <a:t>Avg</a:t>
                      </a:r>
                    </a:p>
                  </a:txBody>
                  <a:tcPr marL="68575" marR="68575" marT="0" marB="0" anchor="ctr">
                    <a:solidFill>
                      <a:srgbClr val="938953"/>
                    </a:solidFill>
                  </a:tcPr>
                </a:tc>
              </a:tr>
              <a:tr h="131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3200" u="none" strike="noStrike" cap="none" baseline="0"/>
                        <a:t>Adventure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3200" u="none" strike="noStrike" cap="none" baseline="0"/>
                        <a:t>Fiction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3200" u="none" strike="noStrike" cap="none" baseline="0"/>
                        <a:t>Drama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3200" u="none" strike="noStrike" cap="none" baseline="0"/>
                        <a:t>Romance</a:t>
                      </a:r>
                    </a:p>
                  </a:txBody>
                  <a:tcPr marL="68575" marR="6857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7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n-Gram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59.7 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55.3 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57.26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49.18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 55.36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</a:tr>
              <a:tr h="93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Syntactic N-Grams 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61.73 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52.24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54.38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56.27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 56.15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</a:tr>
              <a:tr h="874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Sentiment Distribution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 64.44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58.77 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55.8 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65.33 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61.08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</a:tr>
              <a:tr h="10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PCFG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 51.73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</a:rPr>
                        <a:t>56.81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39.8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49.78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49.39 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</a:tr>
              <a:tr h="80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Neural Networks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57.23 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30.45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53.69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62.33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u="none" strike="noStrike" cap="none" baseline="0"/>
                        <a:t>50.93 </a:t>
                      </a:r>
                    </a:p>
                  </a:txBody>
                  <a:tcPr marL="68575" marR="68575" marT="0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45" name="Shape 45"/>
          <p:cNvSpPr txBox="1"/>
          <p:nvPr/>
        </p:nvSpPr>
        <p:spPr>
          <a:xfrm>
            <a:off x="9113596" y="10897575"/>
            <a:ext cx="723048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Approach III: PCFG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9113596" y="16606915"/>
            <a:ext cx="845594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Approach IV: Artificial Neural Networks</a:t>
            </a:r>
          </a:p>
        </p:txBody>
      </p:sp>
      <p:sp>
        <p:nvSpPr>
          <p:cNvPr id="47" name="Shape 47"/>
          <p:cNvSpPr/>
          <p:nvPr/>
        </p:nvSpPr>
        <p:spPr>
          <a:xfrm>
            <a:off x="8864943" y="5883542"/>
            <a:ext cx="9243287" cy="4660721"/>
          </a:xfrm>
          <a:prstGeom prst="roundRect">
            <a:avLst>
              <a:gd name="adj" fmla="val 16667"/>
            </a:avLst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8921092" y="11479288"/>
            <a:ext cx="9243287" cy="4862430"/>
          </a:xfrm>
          <a:prstGeom prst="roundRect">
            <a:avLst>
              <a:gd name="adj" fmla="val 16667"/>
            </a:avLst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8921092" y="17251031"/>
            <a:ext cx="9243287" cy="4396086"/>
          </a:xfrm>
          <a:prstGeom prst="roundRect">
            <a:avLst>
              <a:gd name="adj" fmla="val 16667"/>
            </a:avLst>
          </a:prstGeom>
          <a:noFill/>
          <a:ln w="254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62861" y="11787510"/>
            <a:ext cx="8076883" cy="4447692"/>
          </a:xfrm>
          <a:prstGeom prst="roundRect">
            <a:avLst>
              <a:gd name="adj" fmla="val 16667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/>
          <p:nvPr/>
        </p:nvSpPr>
        <p:spPr>
          <a:xfrm>
            <a:off x="153375" y="5667892"/>
            <a:ext cx="7895854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the quantitative connection between writing style and success of a novel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 comparative study of 4 NLP Techniques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statistical analysis to identify the NLP technique best suited for a genre</a:t>
            </a:r>
          </a:p>
          <a:p>
            <a:pPr marL="457200" marR="0" lvl="0" indent="-2794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Who will benefit from this?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Authors, publication houses, script writers, literary agents</a:t>
            </a:r>
          </a:p>
        </p:txBody>
      </p:sp>
      <p:sp>
        <p:nvSpPr>
          <p:cNvPr id="52" name="Shape 52"/>
          <p:cNvSpPr/>
          <p:nvPr/>
        </p:nvSpPr>
        <p:spPr>
          <a:xfrm>
            <a:off x="9201825" y="8493828"/>
            <a:ext cx="8673653" cy="1455386"/>
          </a:xfrm>
          <a:prstGeom prst="roundRect">
            <a:avLst>
              <a:gd name="adj" fmla="val 16667"/>
            </a:avLst>
          </a:prstGeom>
          <a:noFill/>
          <a:ln w="25400" cap="flat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9403335" y="8573432"/>
            <a:ext cx="8505010" cy="16312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 Neu_1 Pos_2 Neg_3….Neg_45 Pos_46….Neg_98 Pos_99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     Neu_1 Neu_2 Neg_3….Pos_45 Pos_46….Neg_98 Neu_99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  Neu_1 Pos_2 Neg_3….Neg_45 Pos_46….Neg_98 Pos_99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167690" y="16610390"/>
            <a:ext cx="831431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Approach I: n-Grams/ Syntactic n-Grams</a:t>
            </a:r>
          </a:p>
        </p:txBody>
      </p:sp>
      <p:sp>
        <p:nvSpPr>
          <p:cNvPr id="55" name="Shape 55"/>
          <p:cNvSpPr/>
          <p:nvPr/>
        </p:nvSpPr>
        <p:spPr>
          <a:xfrm>
            <a:off x="51976" y="17264693"/>
            <a:ext cx="8076883" cy="4463256"/>
          </a:xfrm>
          <a:prstGeom prst="roundRect">
            <a:avLst>
              <a:gd name="adj" fmla="val 16667"/>
            </a:avLst>
          </a:prstGeom>
          <a:noFill/>
          <a:ln w="1270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823915" y="4886562"/>
            <a:ext cx="8067284" cy="425904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43888" y="17505323"/>
            <a:ext cx="7884969" cy="42780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role of  commonly occurring patterns(nGrams) in Novel success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by considering the neighbours taken by following path in syntactic trees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Syntactic nGrams provide better results by identifying related patterns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eg: “The strongest rain ever recorded”</a:t>
            </a:r>
          </a:p>
          <a:p>
            <a:pPr marL="457200" marR="0" lvl="0" indent="-2794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(ROOT-0, rain-3)  (The-1, strongest-2)  (rain-3, The-1)  (rain-3, recorded-5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2794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1698171" y="20574000"/>
            <a:ext cx="3159578" cy="43205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 flipH="1">
            <a:off x="2518611" y="21223704"/>
            <a:ext cx="3081829" cy="206758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1698171" y="21223704"/>
            <a:ext cx="4835978" cy="423414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6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9201825" y="11560129"/>
            <a:ext cx="8673653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I: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features from CFG rules for each sentence for classification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Sparse feature space resulted in bad results</a:t>
            </a:r>
          </a:p>
          <a:p>
            <a:pPr marL="457200" marR="0" lvl="0" indent="-2794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II: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lexical parsing to get PCFGs (G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,G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nonsucc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from training set for each genre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PCFGs for classification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 results for relatively new books of famous genres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9201825" y="5961805"/>
            <a:ext cx="8608549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if Sentiment Distribution has any correlation with success of Literary work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chapters of a Novel: First few, Middle few and last few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 Sentiments from the key chapters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9201825" y="17558151"/>
            <a:ext cx="8804730" cy="3970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Constructed a 5 layer Artificial Neural Network to analyse some statistical data related to the books.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features extracted are: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T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richness of the text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of verbal clauses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Ease of r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eading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Average length of the line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</a:rPr>
              <a:t>Number of Downloads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55914" y="11916149"/>
            <a:ext cx="7521062" cy="39703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Constructed a Web Scraper that mined the Gutenberg pages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Extracted the meta-data for each book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Meta-data was used to annotate the training data as successful or not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Threshold: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0.7 * (No. of Downloads/Recency of File) +                0.3 * (No. of Votes)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5847181" y="11130081"/>
            <a:ext cx="773508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exists distinct linguistic patterns shared among successful literature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stylometry can be effective in discriminating successful literature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Interesting relation observed between sentiment distribution and literary success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Comparative insights between the different approaches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660493" y="9657578"/>
            <a:ext cx="6939529" cy="331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7476650" y="5725932"/>
            <a:ext cx="6939531" cy="3282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660492" y="5725932"/>
            <a:ext cx="6939531" cy="326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508506" y="9657578"/>
            <a:ext cx="6939531" cy="333523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9654426" y="5202712"/>
            <a:ext cx="445631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27476650" y="5201248"/>
            <a:ext cx="445631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Drama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9660492" y="9134359"/>
            <a:ext cx="445631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Adventure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7508503" y="9144725"/>
            <a:ext cx="445631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Romance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3574273" y="4615835"/>
            <a:ext cx="737214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Threshold plot for Data Annotation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Custom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Predicting Success of Literary Writings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Success of Literary Writings</dc:title>
  <cp:lastModifiedBy>Sri Harsha Anand Pushkala</cp:lastModifiedBy>
  <cp:revision>1</cp:revision>
  <dcterms:modified xsi:type="dcterms:W3CDTF">2015-05-30T05:00:37Z</dcterms:modified>
</cp:coreProperties>
</file>