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86" r:id="rId6"/>
    <p:sldId id="260" r:id="rId7"/>
    <p:sldId id="261" r:id="rId8"/>
    <p:sldId id="263" r:id="rId9"/>
    <p:sldId id="262" r:id="rId10"/>
    <p:sldId id="288" r:id="rId11"/>
    <p:sldId id="287" r:id="rId12"/>
    <p:sldId id="264" r:id="rId13"/>
    <p:sldId id="291" r:id="rId14"/>
    <p:sldId id="290" r:id="rId15"/>
    <p:sldId id="28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C2DD"/>
    <a:srgbClr val="3BF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E8C741-620F-4627-A60B-FF522729C90D}">
  <a:tblStyle styleId="{4EE8C741-620F-4627-A60B-FF522729C9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058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695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879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2457450" y="1345482"/>
            <a:ext cx="6965156" cy="1769346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sz="3800" b="1" dirty="0">
                <a:solidFill>
                  <a:srgbClr val="2AC2DD"/>
                </a:solidFill>
              </a:rPr>
              <a:t>Data Analysis And Visualization 	Of Green Taxi Records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E1B366EE-1E8F-4776-B6C1-739D0C231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7876" y="1216742"/>
            <a:ext cx="3666059" cy="444960"/>
          </a:xfrm>
        </p:spPr>
        <p:txBody>
          <a:bodyPr/>
          <a:lstStyle/>
          <a:p>
            <a:r>
              <a:rPr lang="en-US" sz="1800" dirty="0"/>
              <a:t>Building Serverless ML Platform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2E57F39-ABA2-445E-A12D-3B4E5BDBD92F}"/>
              </a:ext>
            </a:extLst>
          </p:cNvPr>
          <p:cNvSpPr txBox="1">
            <a:spLocks/>
          </p:cNvSpPr>
          <p:nvPr/>
        </p:nvSpPr>
        <p:spPr>
          <a:xfrm>
            <a:off x="2999068" y="3114828"/>
            <a:ext cx="4707194" cy="913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/>
            <a:r>
              <a:rPr lang="en-US" dirty="0"/>
              <a:t>SRI HARSHA KORUKONDA BHATTAR (1953040)</a:t>
            </a:r>
          </a:p>
          <a:p>
            <a:pPr algn="ctr"/>
            <a:r>
              <a:rPr lang="en-US" dirty="0"/>
              <a:t>AASHISH JOSHI (1886750) </a:t>
            </a:r>
          </a:p>
          <a:p>
            <a:pPr algn="ctr"/>
            <a:r>
              <a:rPr lang="en-US" dirty="0"/>
              <a:t>ANKITH KANDALA (1894221)</a:t>
            </a:r>
          </a:p>
        </p:txBody>
      </p:sp>
      <p:grpSp>
        <p:nvGrpSpPr>
          <p:cNvPr id="5" name="Google Shape;813;p38">
            <a:extLst>
              <a:ext uri="{FF2B5EF4-FFF2-40B4-BE49-F238E27FC236}">
                <a16:creationId xmlns:a16="http://schemas.microsoft.com/office/drawing/2014/main" id="{8A738546-5C9D-49EF-8D69-06FEFBB315FD}"/>
              </a:ext>
            </a:extLst>
          </p:cNvPr>
          <p:cNvGrpSpPr/>
          <p:nvPr/>
        </p:nvGrpSpPr>
        <p:grpSpPr>
          <a:xfrm>
            <a:off x="685196" y="1840315"/>
            <a:ext cx="1505083" cy="1274513"/>
            <a:chOff x="5275975" y="4344850"/>
            <a:chExt cx="470150" cy="398125"/>
          </a:xfrm>
        </p:grpSpPr>
        <p:sp>
          <p:nvSpPr>
            <p:cNvPr id="6" name="Google Shape;814;p38">
              <a:extLst>
                <a:ext uri="{FF2B5EF4-FFF2-40B4-BE49-F238E27FC236}">
                  <a16:creationId xmlns:a16="http://schemas.microsoft.com/office/drawing/2014/main" id="{9F981298-7DDB-4476-904B-7007062A5306}"/>
                </a:ext>
              </a:extLst>
            </p:cNvPr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15;p38">
              <a:extLst>
                <a:ext uri="{FF2B5EF4-FFF2-40B4-BE49-F238E27FC236}">
                  <a16:creationId xmlns:a16="http://schemas.microsoft.com/office/drawing/2014/main" id="{4F43A6F3-83F7-432E-89BD-4B1430124587}"/>
                </a:ext>
              </a:extLst>
            </p:cNvPr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16;p38">
              <a:extLst>
                <a:ext uri="{FF2B5EF4-FFF2-40B4-BE49-F238E27FC236}">
                  <a16:creationId xmlns:a16="http://schemas.microsoft.com/office/drawing/2014/main" id="{0BB4E709-1861-4CD8-B2F2-19ACD0A26D24}"/>
                </a:ext>
              </a:extLst>
            </p:cNvPr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 txBox="1">
            <a:spLocks noGrp="1"/>
          </p:cNvSpPr>
          <p:nvPr>
            <p:ph type="ctrTitle" idx="4294967295"/>
          </p:nvPr>
        </p:nvSpPr>
        <p:spPr>
          <a:xfrm>
            <a:off x="685800" y="-9"/>
            <a:ext cx="7772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Muli"/>
                <a:ea typeface="Muli"/>
                <a:cs typeface="Muli"/>
                <a:sym typeface="Muli"/>
              </a:rPr>
              <a:t>Prediction Accuracy for trip pricing – 92.4%</a:t>
            </a:r>
            <a:br>
              <a:rPr lang="en-US" sz="24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-US" sz="24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Muli"/>
                <a:ea typeface="Muli"/>
                <a:cs typeface="Muli"/>
                <a:sym typeface="Muli"/>
              </a:rPr>
              <a:t>Prediction Accuracy for revenue and customer base – 86.8%</a:t>
            </a:r>
            <a:br>
              <a:rPr 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sz="2800" b="1" dirty="0">
              <a:solidFill>
                <a:schemeClr val="bg2">
                  <a:lumMod val="40000"/>
                  <a:lumOff val="60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1" name="Google Shape;461;p2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544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38F286-C6C9-4148-9286-B8C29B9E9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00" y="652546"/>
            <a:ext cx="7955592" cy="39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69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9BD74A-1FC0-4DCC-A13E-7EBEACD26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595" y="2571750"/>
            <a:ext cx="3288224" cy="24355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E1A7D3-0ACB-4E0A-B49B-661BA2BFF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7237" y="72257"/>
            <a:ext cx="5009927" cy="24517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2D5D-76AA-44B3-B3E6-631DF509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581" y="885493"/>
            <a:ext cx="4944300" cy="645300"/>
          </a:xfrm>
        </p:spPr>
        <p:txBody>
          <a:bodyPr/>
          <a:lstStyle/>
          <a:p>
            <a:r>
              <a:rPr lang="en-US" b="1" dirty="0">
                <a:solidFill>
                  <a:srgbClr val="2AC2DD"/>
                </a:solidFill>
                <a:latin typeface="Muli"/>
                <a:ea typeface="Muli"/>
                <a:cs typeface="Muli"/>
                <a:sym typeface="Muli"/>
              </a:rPr>
              <a:t>CHALLENGES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E6E11-E57A-40AA-B5BF-99E4799C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4081" y="1852262"/>
            <a:ext cx="6218294" cy="2534000"/>
          </a:xfrm>
        </p:spPr>
        <p:txBody>
          <a:bodyPr/>
          <a:lstStyle/>
          <a:p>
            <a:r>
              <a:rPr lang="en-US" sz="1800" dirty="0"/>
              <a:t>Column names and data types were different for different monthly reports so preprocessing the data for analysis was a challenging job </a:t>
            </a:r>
          </a:p>
          <a:p>
            <a:r>
              <a:rPr lang="en-US" sz="1800" dirty="0"/>
              <a:t>We were unable to integrate Location specific data in our predictions.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63201-3C77-4764-B990-FE7F56D53E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5440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2D5D-76AA-44B3-B3E6-631DF509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581" y="885493"/>
            <a:ext cx="4944300" cy="645300"/>
          </a:xfrm>
        </p:spPr>
        <p:txBody>
          <a:bodyPr/>
          <a:lstStyle/>
          <a:p>
            <a:r>
              <a:rPr lang="en-US" b="1" dirty="0">
                <a:solidFill>
                  <a:srgbClr val="2AC2DD"/>
                </a:solidFill>
                <a:latin typeface="Muli"/>
                <a:sym typeface="Muli"/>
              </a:rPr>
              <a:t>FUTURE WORK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E6E11-E57A-40AA-B5BF-99E4799C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2853" y="1780825"/>
            <a:ext cx="6218294" cy="2534000"/>
          </a:xfrm>
        </p:spPr>
        <p:txBody>
          <a:bodyPr/>
          <a:lstStyle/>
          <a:p>
            <a:r>
              <a:rPr lang="en-US" sz="1800" dirty="0"/>
              <a:t>We would like to use API collaboration platforms like Postman and provide two user interfaces. We would also integrate location data into our analysis. </a:t>
            </a:r>
          </a:p>
          <a:p>
            <a:r>
              <a:rPr lang="en-US" sz="1800" dirty="0"/>
              <a:t>User-side Application.</a:t>
            </a:r>
          </a:p>
          <a:p>
            <a:r>
              <a:rPr lang="en-US" sz="1800" dirty="0"/>
              <a:t>Company Interface.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63201-3C77-4764-B990-FE7F56D53E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4509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2" name="Google Shape;572;p35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539115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</a:t>
            </a:r>
            <a:r>
              <a:rPr lang="en-US" sz="8000" dirty="0"/>
              <a:t>k You!</a:t>
            </a:r>
            <a:endParaRPr sz="8000" dirty="0"/>
          </a:p>
        </p:txBody>
      </p:sp>
      <p:sp>
        <p:nvSpPr>
          <p:cNvPr id="573" name="Google Shape;573;p35"/>
          <p:cNvSpPr txBox="1">
            <a:spLocks noGrp="1"/>
          </p:cNvSpPr>
          <p:nvPr>
            <p:ph type="body" idx="4294967295"/>
          </p:nvPr>
        </p:nvSpPr>
        <p:spPr>
          <a:xfrm>
            <a:off x="3721545" y="2813205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dirty="0"/>
          </a:p>
        </p:txBody>
      </p:sp>
      <p:sp>
        <p:nvSpPr>
          <p:cNvPr id="575" name="Google Shape;575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6" name="Picture 5" descr="A picture containing black, sitting, white, light&#10;&#10;Description automatically generated">
            <a:extLst>
              <a:ext uri="{FF2B5EF4-FFF2-40B4-BE49-F238E27FC236}">
                <a16:creationId xmlns:a16="http://schemas.microsoft.com/office/drawing/2014/main" id="{96EDC37A-9D94-4E07-980A-452B24462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218" y="1069972"/>
            <a:ext cx="916285" cy="11854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966616" y="697153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2AC2DD"/>
                </a:solidFill>
              </a:rPr>
              <a:t>Contents:</a:t>
            </a:r>
            <a:endParaRPr b="1" dirty="0">
              <a:solidFill>
                <a:srgbClr val="2AC2DD"/>
              </a:solidFill>
            </a:endParaRPr>
          </a:p>
        </p:txBody>
      </p:sp>
      <p:sp>
        <p:nvSpPr>
          <p:cNvPr id="343" name="Google Shape;343;p12"/>
          <p:cNvSpPr txBox="1"/>
          <p:nvPr/>
        </p:nvSpPr>
        <p:spPr>
          <a:xfrm>
            <a:off x="2668532" y="1264535"/>
            <a:ext cx="4221366" cy="3435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rgbClr val="2AC2DD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Muli"/>
                <a:ea typeface="Muli"/>
                <a:cs typeface="Muli"/>
                <a:sym typeface="Muli"/>
              </a:rPr>
              <a:t>Introduction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rgbClr val="2AC2DD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Muli"/>
                <a:ea typeface="Muli"/>
                <a:cs typeface="Muli"/>
                <a:sym typeface="Muli"/>
              </a:rPr>
              <a:t>Serverless Architecture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rgbClr val="2AC2DD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Muli"/>
                <a:ea typeface="Muli"/>
                <a:cs typeface="Muli"/>
                <a:sym typeface="Muli"/>
              </a:rPr>
              <a:t>Methodology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rgbClr val="2AC2DD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Muli"/>
                <a:ea typeface="Muli"/>
                <a:cs typeface="Muli"/>
                <a:sym typeface="Muli"/>
              </a:rPr>
              <a:t>Challenges 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rgbClr val="2AC2DD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Muli"/>
                <a:ea typeface="Muli"/>
                <a:cs typeface="Muli"/>
                <a:sym typeface="Muli"/>
              </a:rPr>
              <a:t>Future work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rgbClr val="2AC2DD"/>
              </a:buClr>
            </a:pPr>
            <a:endParaRPr lang="en-US" sz="2800" b="1" dirty="0">
              <a:solidFill>
                <a:schemeClr val="bg2">
                  <a:lumMod val="40000"/>
                  <a:lumOff val="60000"/>
                </a:schemeClr>
              </a:solidFill>
              <a:latin typeface="Muli"/>
              <a:ea typeface="Muli"/>
              <a:cs typeface="Muli"/>
              <a:sym typeface="Muli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800" b="1" dirty="0">
              <a:solidFill>
                <a:schemeClr val="bg2">
                  <a:lumMod val="40000"/>
                  <a:lumOff val="60000"/>
                </a:schemeClr>
              </a:solidFill>
              <a:latin typeface="Muli"/>
              <a:ea typeface="Muli"/>
              <a:cs typeface="Muli"/>
              <a:sym typeface="Muli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bg2">
                  <a:lumMod val="40000"/>
                  <a:lumOff val="60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1621707" y="900113"/>
            <a:ext cx="4562100" cy="74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>
                <a:solidFill>
                  <a:srgbClr val="2AC2DD"/>
                </a:solidFill>
                <a:latin typeface="Muli"/>
                <a:ea typeface="Muli"/>
                <a:cs typeface="Muli"/>
                <a:sym typeface="Muli"/>
              </a:rPr>
              <a:t>INTRODUCTION</a:t>
            </a:r>
            <a:endParaRPr lang="en-US" dirty="0">
              <a:solidFill>
                <a:srgbClr val="2AC2DD"/>
              </a:solidFill>
            </a:endParaRPr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1579113" y="2014487"/>
            <a:ext cx="5285150" cy="3129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Building a serverless Machine Learning platform that analyses, visualizes Green-taxi user data and predicts future customer base.</a:t>
            </a:r>
            <a:endParaRPr sz="1000" dirty="0"/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533725" y="657225"/>
            <a:ext cx="5943602" cy="1171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AC2DD"/>
                </a:solidFill>
              </a:rPr>
              <a:t>SERVERLESS ARCHITECTURE</a:t>
            </a:r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533725" y="2171610"/>
            <a:ext cx="5943602" cy="1113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Serverless is the native architecture of the cloud that enables you to shift more of your operational responsibilities to AWS. </a:t>
            </a: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Serverless enables us to build modern applications with increased agility and lower total cost of ownership.</a:t>
            </a:r>
            <a:endParaRPr sz="2000"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FFFF"/>
              </a:solidFill>
            </a:endParaRPr>
          </a:p>
        </p:txBody>
      </p:sp>
      <p:sp>
        <p:nvSpPr>
          <p:cNvPr id="9" name="Google Shape;792;p38">
            <a:extLst>
              <a:ext uri="{FF2B5EF4-FFF2-40B4-BE49-F238E27FC236}">
                <a16:creationId xmlns:a16="http://schemas.microsoft.com/office/drawing/2014/main" id="{96829B8E-BD0C-437F-87D5-81C3F4F00DD3}"/>
              </a:ext>
            </a:extLst>
          </p:cNvPr>
          <p:cNvSpPr/>
          <p:nvPr/>
        </p:nvSpPr>
        <p:spPr>
          <a:xfrm>
            <a:off x="990172" y="2159629"/>
            <a:ext cx="902423" cy="824242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2534511" y="258121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2AC2DD"/>
                </a:solidFill>
              </a:rPr>
              <a:t>METHODOLOGY</a:t>
            </a:r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1072760" y="2107085"/>
            <a:ext cx="2173328" cy="1978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AWS Tools used</a:t>
            </a:r>
            <a:r>
              <a:rPr lang="en-US" dirty="0"/>
              <a:t>: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Amazon S3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Lambda function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 err="1"/>
              <a:t>Sagemaker</a:t>
            </a:r>
            <a:r>
              <a:rPr lang="en-US" dirty="0"/>
              <a:t> Instance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 err="1"/>
              <a:t>Sagemaker</a:t>
            </a:r>
            <a:r>
              <a:rPr lang="en-US" dirty="0"/>
              <a:t> Endpoint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AWS API</a:t>
            </a:r>
            <a:endParaRPr dirty="0"/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7" name="Picture 6" descr="A picture containing clock, table&#10;&#10;Description automatically generated">
            <a:extLst>
              <a:ext uri="{FF2B5EF4-FFF2-40B4-BE49-F238E27FC236}">
                <a16:creationId xmlns:a16="http://schemas.microsoft.com/office/drawing/2014/main" id="{A85CE2AD-33CD-4BD0-AC29-5CBADAFC5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215" y="1111953"/>
            <a:ext cx="1228529" cy="850142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30EE9390-4F3C-4FC1-A77D-28E7AA49C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927" y="1020421"/>
            <a:ext cx="2173329" cy="1086664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4FB8DB95-D3F5-4E06-BF28-EE07FD48C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124" y="3657345"/>
            <a:ext cx="1102526" cy="1001461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8D2959E-3263-41CA-9536-AFBD81360D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8046" y="2445546"/>
            <a:ext cx="958261" cy="855732"/>
          </a:xfrm>
          <a:prstGeom prst="rect">
            <a:avLst/>
          </a:prstGeom>
        </p:spPr>
      </p:pic>
      <p:sp>
        <p:nvSpPr>
          <p:cNvPr id="21" name="Google Shape;398;p18">
            <a:extLst>
              <a:ext uri="{FF2B5EF4-FFF2-40B4-BE49-F238E27FC236}">
                <a16:creationId xmlns:a16="http://schemas.microsoft.com/office/drawing/2014/main" id="{FF3836BF-BC77-4A6B-AD7A-B05E80FC762D}"/>
              </a:ext>
            </a:extLst>
          </p:cNvPr>
          <p:cNvSpPr txBox="1">
            <a:spLocks/>
          </p:cNvSpPr>
          <p:nvPr/>
        </p:nvSpPr>
        <p:spPr>
          <a:xfrm>
            <a:off x="4502515" y="1894981"/>
            <a:ext cx="867667" cy="52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b="1" dirty="0"/>
              <a:t>AWS S3</a:t>
            </a:r>
            <a:endParaRPr lang="en-US" dirty="0"/>
          </a:p>
        </p:txBody>
      </p:sp>
      <p:sp>
        <p:nvSpPr>
          <p:cNvPr id="22" name="Google Shape;398;p18">
            <a:extLst>
              <a:ext uri="{FF2B5EF4-FFF2-40B4-BE49-F238E27FC236}">
                <a16:creationId xmlns:a16="http://schemas.microsoft.com/office/drawing/2014/main" id="{8ADB109D-CFD2-4F61-9E19-7FAC35283BA5}"/>
              </a:ext>
            </a:extLst>
          </p:cNvPr>
          <p:cNvSpPr txBox="1">
            <a:spLocks/>
          </p:cNvSpPr>
          <p:nvPr/>
        </p:nvSpPr>
        <p:spPr>
          <a:xfrm>
            <a:off x="6466250" y="1915783"/>
            <a:ext cx="1739412" cy="52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b="1" dirty="0" err="1"/>
              <a:t>SageMaker</a:t>
            </a:r>
            <a:r>
              <a:rPr lang="en-US" b="1" dirty="0"/>
              <a:t> Instance</a:t>
            </a:r>
            <a:endParaRPr lang="en-US" dirty="0"/>
          </a:p>
        </p:txBody>
      </p:sp>
      <p:sp>
        <p:nvSpPr>
          <p:cNvPr id="23" name="Google Shape;398;p18">
            <a:extLst>
              <a:ext uri="{FF2B5EF4-FFF2-40B4-BE49-F238E27FC236}">
                <a16:creationId xmlns:a16="http://schemas.microsoft.com/office/drawing/2014/main" id="{9AA82205-EE06-4643-85B3-27ADCB6D6897}"/>
              </a:ext>
            </a:extLst>
          </p:cNvPr>
          <p:cNvSpPr txBox="1">
            <a:spLocks/>
          </p:cNvSpPr>
          <p:nvPr/>
        </p:nvSpPr>
        <p:spPr>
          <a:xfrm>
            <a:off x="5502124" y="4520643"/>
            <a:ext cx="1429827" cy="52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b="1" dirty="0"/>
              <a:t>API Gateway</a:t>
            </a:r>
            <a:endParaRPr lang="en-US" dirty="0"/>
          </a:p>
        </p:txBody>
      </p:sp>
      <p:pic>
        <p:nvPicPr>
          <p:cNvPr id="24" name="Picture 23" descr="A close up of a sign&#10;&#10;Description automatically generated">
            <a:extLst>
              <a:ext uri="{FF2B5EF4-FFF2-40B4-BE49-F238E27FC236}">
                <a16:creationId xmlns:a16="http://schemas.microsoft.com/office/drawing/2014/main" id="{CE01590F-B54E-41AD-BBA7-F0534FA94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412" y="2315474"/>
            <a:ext cx="2126133" cy="1063066"/>
          </a:xfrm>
          <a:prstGeom prst="rect">
            <a:avLst/>
          </a:prstGeom>
        </p:spPr>
      </p:pic>
      <p:sp>
        <p:nvSpPr>
          <p:cNvPr id="25" name="Google Shape;398;p18">
            <a:extLst>
              <a:ext uri="{FF2B5EF4-FFF2-40B4-BE49-F238E27FC236}">
                <a16:creationId xmlns:a16="http://schemas.microsoft.com/office/drawing/2014/main" id="{17EA84B6-66EE-4319-95FE-F37836CFD62A}"/>
              </a:ext>
            </a:extLst>
          </p:cNvPr>
          <p:cNvSpPr txBox="1">
            <a:spLocks/>
          </p:cNvSpPr>
          <p:nvPr/>
        </p:nvSpPr>
        <p:spPr>
          <a:xfrm>
            <a:off x="3998100" y="3261826"/>
            <a:ext cx="1728758" cy="52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b="1" dirty="0" err="1"/>
              <a:t>SageMaker</a:t>
            </a:r>
            <a:r>
              <a:rPr lang="en-US" b="1" dirty="0"/>
              <a:t> Endpoint</a:t>
            </a:r>
            <a:endParaRPr lang="en-US" dirty="0"/>
          </a:p>
        </p:txBody>
      </p:sp>
      <p:sp>
        <p:nvSpPr>
          <p:cNvPr id="26" name="Google Shape;398;p18">
            <a:extLst>
              <a:ext uri="{FF2B5EF4-FFF2-40B4-BE49-F238E27FC236}">
                <a16:creationId xmlns:a16="http://schemas.microsoft.com/office/drawing/2014/main" id="{7B60A228-7B1D-4BF5-9B1F-AD97CEE1048A}"/>
              </a:ext>
            </a:extLst>
          </p:cNvPr>
          <p:cNvSpPr txBox="1">
            <a:spLocks/>
          </p:cNvSpPr>
          <p:nvPr/>
        </p:nvSpPr>
        <p:spPr>
          <a:xfrm>
            <a:off x="6554891" y="3203078"/>
            <a:ext cx="1667764" cy="54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b="1" dirty="0"/>
              <a:t>Lambda Function</a:t>
            </a:r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1D5D4F7-6F6F-4E40-8C00-4E6AECB735D2}"/>
              </a:ext>
            </a:extLst>
          </p:cNvPr>
          <p:cNvSpPr/>
          <p:nvPr/>
        </p:nvSpPr>
        <p:spPr>
          <a:xfrm>
            <a:off x="5650550" y="1474653"/>
            <a:ext cx="677377" cy="19002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AC2DD"/>
              </a:solidFill>
            </a:endParaRPr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35F9CA02-2E5D-4E7C-8206-4A039B39AE5E}"/>
              </a:ext>
            </a:extLst>
          </p:cNvPr>
          <p:cNvSpPr/>
          <p:nvPr/>
        </p:nvSpPr>
        <p:spPr>
          <a:xfrm>
            <a:off x="5583378" y="2835390"/>
            <a:ext cx="801491" cy="190393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6E795F95-CE72-4C84-BE13-8D07C031EA5B}"/>
              </a:ext>
            </a:extLst>
          </p:cNvPr>
          <p:cNvSpPr/>
          <p:nvPr/>
        </p:nvSpPr>
        <p:spPr>
          <a:xfrm rot="19269443">
            <a:off x="6796124" y="3779332"/>
            <a:ext cx="657989" cy="201143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9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1976772" y="767163"/>
            <a:ext cx="6263461" cy="37516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/>
            <a:r>
              <a:rPr lang="en" dirty="0"/>
              <a:t>6 </a:t>
            </a:r>
            <a:r>
              <a:rPr lang="en-US" dirty="0"/>
              <a:t>years </a:t>
            </a:r>
            <a:r>
              <a:rPr lang="en" dirty="0"/>
              <a:t>Green taxi Trip records for the state of </a:t>
            </a:r>
            <a:r>
              <a:rPr lang="en-US" dirty="0"/>
              <a:t>N</a:t>
            </a:r>
            <a:r>
              <a:rPr lang="en" dirty="0"/>
              <a:t>ew </a:t>
            </a:r>
            <a:r>
              <a:rPr lang="en-US" dirty="0"/>
              <a:t>Y</a:t>
            </a:r>
            <a:r>
              <a:rPr lang="en" dirty="0"/>
              <a:t>ork </a:t>
            </a:r>
            <a:r>
              <a:rPr lang="en-US" dirty="0"/>
              <a:t>have been collected.</a:t>
            </a:r>
          </a:p>
          <a:p>
            <a:pPr marL="342900" indent="-342900"/>
            <a:r>
              <a:rPr lang="en" dirty="0"/>
              <a:t> </a:t>
            </a:r>
            <a:r>
              <a:rPr lang="en-US" dirty="0"/>
              <a:t>Monthly Raw data files are stored in S3.</a:t>
            </a:r>
          </a:p>
          <a:p>
            <a:pPr marL="342900" indent="-342900"/>
            <a:r>
              <a:rPr lang="en-US" dirty="0"/>
              <a:t>We have implemented Python to organize and analyze the Raw data.</a:t>
            </a:r>
          </a:p>
          <a:p>
            <a:pPr marL="342900" indent="-342900"/>
            <a:r>
              <a:rPr lang="en-US" dirty="0"/>
              <a:t>ML Algorithms – Multiple Linear Regression.</a:t>
            </a:r>
            <a:endParaRPr dirty="0"/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658271" y="1223765"/>
            <a:ext cx="5635663" cy="3146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 dirty="0"/>
              <a:t>And some text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0A1E9D-5602-4EF3-8C63-D435E1EDF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69" y="609291"/>
            <a:ext cx="7895818" cy="37606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B46BB5-3777-4629-BE68-C71A62931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060" y="664789"/>
            <a:ext cx="2852626" cy="19069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E0B410-FDCE-4E00-A59B-E39441A32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976" y="664789"/>
            <a:ext cx="2962798" cy="19887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B04BB3-6961-4BCD-ADBE-CCDAA2EA31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0260" y="2983706"/>
            <a:ext cx="2998680" cy="1906962"/>
          </a:xfrm>
          <a:prstGeom prst="rect">
            <a:avLst/>
          </a:prstGeom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6A63C872-C5C2-492B-8383-9E3960AA7B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381384A-381B-4084-A454-60C96A006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764" y="664356"/>
            <a:ext cx="3045730" cy="20150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1E4D8BB-16D4-4F25-BDEE-F3D88F56B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413" y="749478"/>
            <a:ext cx="3065679" cy="1988727"/>
          </a:xfrm>
          <a:prstGeom prst="rect">
            <a:avLst/>
          </a:prstGeom>
        </p:spPr>
      </p:pic>
      <p:pic>
        <p:nvPicPr>
          <p:cNvPr id="3" name="Picture 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0094721E-8548-4821-A746-57C8452430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1185" y="2868840"/>
            <a:ext cx="2961629" cy="19887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315</Words>
  <Application>Microsoft Office PowerPoint</Application>
  <PresentationFormat>On-screen Show (16:9)</PresentationFormat>
  <Paragraphs>61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Helvetica Neue</vt:lpstr>
      <vt:lpstr>Muli</vt:lpstr>
      <vt:lpstr>Nixie One</vt:lpstr>
      <vt:lpstr>Wingdings</vt:lpstr>
      <vt:lpstr>Imogen template</vt:lpstr>
      <vt:lpstr>Data Analysis And Visualization  Of Green Taxi Records</vt:lpstr>
      <vt:lpstr>Contents:</vt:lpstr>
      <vt:lpstr>INTRODUCTION</vt:lpstr>
      <vt:lpstr>SERVERLESS ARCHITECTURE</vt:lpstr>
      <vt:lpstr>METHODOLOGY</vt:lpstr>
      <vt:lpstr>PowerPoint Presentation</vt:lpstr>
      <vt:lpstr>PowerPoint Presentation</vt:lpstr>
      <vt:lpstr>PowerPoint Presentation</vt:lpstr>
      <vt:lpstr>PowerPoint Presentation</vt:lpstr>
      <vt:lpstr>Prediction Accuracy for trip pricing – 92.4% Prediction Accuracy for revenue and customer base – 86.8%  </vt:lpstr>
      <vt:lpstr>PowerPoint Presentation</vt:lpstr>
      <vt:lpstr>PowerPoint Presentation</vt:lpstr>
      <vt:lpstr>CHALLENGES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And Visualization  Of Green Taxi Records</dc:title>
  <dc:creator>Kandala, Ankith</dc:creator>
  <cp:lastModifiedBy>Kandala, Ankith</cp:lastModifiedBy>
  <cp:revision>29</cp:revision>
  <dcterms:created xsi:type="dcterms:W3CDTF">2020-04-28T03:45:16Z</dcterms:created>
  <dcterms:modified xsi:type="dcterms:W3CDTF">2020-04-28T18:17:00Z</dcterms:modified>
</cp:coreProperties>
</file>