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65" r:id="rId9"/>
    <p:sldId id="266" r:id="rId10"/>
    <p:sldId id="267" r:id="rId11"/>
    <p:sldId id="2146847062" r:id="rId12"/>
    <p:sldId id="268" r:id="rId13"/>
    <p:sldId id="2146847055" r:id="rId14"/>
    <p:sldId id="269" r:id="rId15"/>
    <p:sldId id="2146847059" r:id="rId16"/>
    <p:sldId id="2146847060" r:id="rId17"/>
    <p:sldId id="2146847061"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kaggle.com/datasets/ziya07/power-system-faults-datase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Power system fault detection and classification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941016" y="4302901"/>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SRI HARSHA KUMAR</a:t>
            </a:r>
          </a:p>
          <a:p>
            <a:r>
              <a:rPr lang="en-US" sz="2000" b="1" dirty="0">
                <a:solidFill>
                  <a:schemeClr val="accent1">
                    <a:lumMod val="75000"/>
                  </a:schemeClr>
                </a:solidFill>
                <a:latin typeface="Arial"/>
                <a:cs typeface="Arial"/>
              </a:rPr>
              <a:t>College Name- Koneru Lakshmaiah Education Foundation</a:t>
            </a:r>
          </a:p>
          <a:p>
            <a:r>
              <a:rPr lang="en-US" sz="2000" b="1" dirty="0">
                <a:solidFill>
                  <a:schemeClr val="accent1">
                    <a:lumMod val="75000"/>
                  </a:schemeClr>
                </a:solidFill>
                <a:latin typeface="Arial"/>
                <a:cs typeface="Arial"/>
              </a:rPr>
              <a:t>Department-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r>
              <a:rPr lang="en-IN" sz="1900" dirty="0"/>
              <a:t>Optimize Model Performance</a:t>
            </a:r>
          </a:p>
          <a:p>
            <a:r>
              <a:rPr lang="en-IN" sz="1900" dirty="0"/>
              <a:t>Enhanced Feature Engineering</a:t>
            </a:r>
          </a:p>
          <a:p>
            <a:r>
              <a:rPr lang="en-IN" sz="1900" dirty="0"/>
              <a:t>Real-time Monitoring &amp; Deployment</a:t>
            </a:r>
          </a:p>
          <a:p>
            <a:r>
              <a:rPr lang="en-IN" sz="1900" dirty="0"/>
              <a:t>Explainability &amp; Transparency</a:t>
            </a:r>
          </a:p>
          <a:p>
            <a:r>
              <a:rPr lang="en-IN" sz="1900" dirty="0"/>
              <a:t>Automated Model Maintenance</a:t>
            </a:r>
          </a:p>
          <a:p>
            <a:r>
              <a:rPr lang="en-IN" sz="1900" dirty="0"/>
              <a:t>System Scalability</a:t>
            </a:r>
          </a:p>
          <a:p>
            <a:r>
              <a:rPr lang="en-IN" sz="1900" dirty="0"/>
              <a:t>Multi-Source Data Fusion</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b="1" dirty="0"/>
              <a:t>Project Repository:</a:t>
            </a:r>
            <a:br>
              <a:rPr lang="en-IN" sz="2400" dirty="0"/>
            </a:br>
            <a:r>
              <a:rPr lang="en-IN" b="1" dirty="0"/>
              <a:t>GitHub: https://github.com/sriharshakumar009/Power-System-Fault-Detection-and-Classification-project.git</a:t>
            </a:r>
            <a:endParaRPr lang="en-IN" dirty="0"/>
          </a:p>
          <a:p>
            <a:pPr marL="305435" indent="-305435"/>
            <a:endParaRPr lang="en-IN" b="1" dirty="0"/>
          </a:p>
          <a:p>
            <a:pPr marL="305435" indent="-305435"/>
            <a:r>
              <a:rPr lang="en-IN" b="1" dirty="0"/>
              <a:t>Dataset: </a:t>
            </a:r>
            <a:r>
              <a:rPr lang="en-IN" dirty="0">
                <a:hlinkClick r:id="rId2"/>
              </a:rPr>
              <a:t>https://www.kaggle.com/datasets/ziya07/power-system-faults-dataset</a:t>
            </a:r>
            <a:endParaRPr lang="en-IN"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6" name="Content Placeholder 5" descr="A card with a blue border&#10;&#10;AI-generated content may be incorrect.">
            <a:extLst>
              <a:ext uri="{FF2B5EF4-FFF2-40B4-BE49-F238E27FC236}">
                <a16:creationId xmlns:a16="http://schemas.microsoft.com/office/drawing/2014/main" id="{B6839350-080A-8A22-BEDD-C07F7A5F6B59}"/>
              </a:ext>
            </a:extLst>
          </p:cNvPr>
          <p:cNvPicPr>
            <a:picLocks noGrp="1" noChangeAspect="1"/>
          </p:cNvPicPr>
          <p:nvPr>
            <p:ph idx="1"/>
          </p:nvPr>
        </p:nvPicPr>
        <p:blipFill>
          <a:blip r:embed="rId2"/>
          <a:stretch>
            <a:fillRect/>
          </a:stretch>
        </p:blipFill>
        <p:spPr>
          <a:xfrm>
            <a:off x="2955669" y="1482244"/>
            <a:ext cx="6280662" cy="4673600"/>
          </a:xfrm>
        </p:spPr>
      </p:pic>
    </p:spTree>
    <p:extLst>
      <p:ext uri="{BB962C8B-B14F-4D97-AF65-F5344CB8AC3E}">
        <p14:creationId xmlns:p14="http://schemas.microsoft.com/office/powerpoint/2010/main" val="384733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7" name="Content Placeholder 6" descr="A certificate with a blue border&#10;&#10;AI-generated content may be incorrect.">
            <a:extLst>
              <a:ext uri="{FF2B5EF4-FFF2-40B4-BE49-F238E27FC236}">
                <a16:creationId xmlns:a16="http://schemas.microsoft.com/office/drawing/2014/main" id="{AC701FDC-B089-2AD2-BAF9-558D0E2A8507}"/>
              </a:ext>
            </a:extLst>
          </p:cNvPr>
          <p:cNvPicPr>
            <a:picLocks noGrp="1" noChangeAspect="1"/>
          </p:cNvPicPr>
          <p:nvPr>
            <p:ph idx="1"/>
          </p:nvPr>
        </p:nvPicPr>
        <p:blipFill>
          <a:blip r:embed="rId2"/>
          <a:stretch>
            <a:fillRect/>
          </a:stretch>
        </p:blipFill>
        <p:spPr>
          <a:xfrm>
            <a:off x="2992014" y="1301750"/>
            <a:ext cx="6207972" cy="4673600"/>
          </a:xfrm>
        </p:spPr>
      </p:pic>
    </p:spTree>
    <p:extLst>
      <p:ext uri="{BB962C8B-B14F-4D97-AF65-F5344CB8AC3E}">
        <p14:creationId xmlns:p14="http://schemas.microsoft.com/office/powerpoint/2010/main" val="4128710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7" name="Content Placeholder 6" descr="A screenshot of a certificate&#10;&#10;AI-generated content may be incorrect.">
            <a:extLst>
              <a:ext uri="{FF2B5EF4-FFF2-40B4-BE49-F238E27FC236}">
                <a16:creationId xmlns:a16="http://schemas.microsoft.com/office/drawing/2014/main" id="{4FC02371-FB76-CB9D-70A2-1FE58D9B66B6}"/>
              </a:ext>
            </a:extLst>
          </p:cNvPr>
          <p:cNvPicPr>
            <a:picLocks noGrp="1" noChangeAspect="1"/>
          </p:cNvPicPr>
          <p:nvPr>
            <p:ph idx="1"/>
          </p:nvPr>
        </p:nvPicPr>
        <p:blipFill>
          <a:blip r:embed="rId2"/>
          <a:stretch>
            <a:fillRect/>
          </a:stretch>
        </p:blipFill>
        <p:spPr>
          <a:xfrm>
            <a:off x="2770151" y="1301750"/>
            <a:ext cx="7358439" cy="5170170"/>
          </a:xfrm>
        </p:spPr>
      </p:pic>
    </p:spTree>
    <p:extLst>
      <p:ext uri="{BB962C8B-B14F-4D97-AF65-F5344CB8AC3E}">
        <p14:creationId xmlns:p14="http://schemas.microsoft.com/office/powerpoint/2010/main" val="2171852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379251" y="1232452"/>
            <a:ext cx="11029615" cy="3679820"/>
          </a:xfrm>
        </p:spPr>
        <p:txBody>
          <a:bodyPr>
            <a:normAutofit/>
          </a:bodyPr>
          <a:lstStyle/>
          <a:p>
            <a:pPr marL="0" indent="0">
              <a:buNone/>
            </a:pPr>
            <a:r>
              <a:rPr lang="en-US" sz="2400" dirty="0"/>
              <a:t>Power distribution systems must quickly detect and classify faults such as line-to-ground, line-to-line, and three-phase faults to prevent outages and equipment damage. Using electrical measurement data (voltage and current phasors), develop a machine learning model to accurately distinguish between normal operation and various fault types. This automated fault identification is crucial for maintaining grid stability and reducing downtime.</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1200" dirty="0"/>
              <a:t>To address the challenge of accurately detecting and classifying faults in power distribution systems, a machine learning-based approach is proposed using electrical measurement data such as voltage and current phasors.</a:t>
            </a:r>
          </a:p>
          <a:p>
            <a:r>
              <a:rPr lang="en-US" sz="1200" b="1" dirty="0"/>
              <a:t>Data Collection and Preparation:</a:t>
            </a:r>
            <a:br>
              <a:rPr lang="en-US" sz="1200" dirty="0"/>
            </a:br>
            <a:r>
              <a:rPr lang="en-US" sz="1200" dirty="0"/>
              <a:t>The system uses a labeled dataset containing various fault types and normal operating condition samples. The dataset includes features such as voltage levels, current magnitudes, power load, environmental factors (temperature, wind speed, weather conditions), and fault characteristics.</a:t>
            </a:r>
          </a:p>
          <a:p>
            <a:r>
              <a:rPr lang="en-US" sz="1200" b="1" dirty="0"/>
              <a:t>Feature Engineering and Preprocessing:</a:t>
            </a:r>
            <a:br>
              <a:rPr lang="en-US" sz="1200" dirty="0"/>
            </a:br>
            <a:r>
              <a:rPr lang="en-US" sz="1200" dirty="0"/>
              <a:t>Numerical features are normalized or standardized, and categorical variables (e.g., weather condition, maintenance status) are encoded using techniques like one-hot encoding. Missing values are handled appropriately to ensure data quality. Irrelevant or identifier columns are removed.</a:t>
            </a:r>
          </a:p>
          <a:p>
            <a:r>
              <a:rPr lang="en-US" sz="1200" b="1" dirty="0"/>
              <a:t>Modeling:</a:t>
            </a:r>
            <a:br>
              <a:rPr lang="en-US" sz="1200" dirty="0"/>
            </a:br>
            <a:r>
              <a:rPr lang="en-US" sz="1200" dirty="0"/>
              <a:t>Several supervised machine learning models, including Support Vector Machines (SVM) and Random Forest Classifiers, are trained and evaluated to classify the fault types. The models learn to distinguish between normal operations and fault conditions such as line breakage, transformer failures, and overheating.</a:t>
            </a:r>
          </a:p>
          <a:p>
            <a:r>
              <a:rPr lang="en-US" sz="1200" b="1" dirty="0"/>
              <a:t>Evaluation:</a:t>
            </a:r>
            <a:br>
              <a:rPr lang="en-US" sz="1200" dirty="0"/>
            </a:br>
            <a:r>
              <a:rPr lang="en-US" sz="1200" dirty="0"/>
              <a:t>The models are evaluated using metrics such as accuracy, precision, recall, F1-score, and confusion matrices to assess their fault classification performance comprehensively.</a:t>
            </a:r>
          </a:p>
          <a:p>
            <a:r>
              <a:rPr lang="en-US" sz="1200" b="1" dirty="0"/>
              <a:t>Model Saving and Deployment:</a:t>
            </a:r>
            <a:br>
              <a:rPr lang="en-US" sz="1200" dirty="0"/>
            </a:br>
            <a:r>
              <a:rPr lang="en-US" sz="1200" dirty="0"/>
              <a:t>The best-performing model, along with its preprocessing pipeline (scaling and encoding), is saved for deployment. The deployment involves hosting the model on a cloud platform (e.g., IBM Watson Machine Learning) as a REST API to allow real-time fault detection in live power distribution systems.</a:t>
            </a:r>
          </a:p>
          <a:p>
            <a:r>
              <a:rPr lang="en-US" sz="1200" b="1" dirty="0"/>
              <a:t>Monitoring and Maintenance:</a:t>
            </a:r>
            <a:br>
              <a:rPr lang="en-US" sz="1200" dirty="0"/>
            </a:br>
            <a:r>
              <a:rPr lang="en-US" sz="1200" dirty="0"/>
              <a:t>Post-deployment, the system can be monitored for prediction accuracy and model drift using IBM Watson </a:t>
            </a:r>
            <a:r>
              <a:rPr lang="en-US" sz="1200" dirty="0" err="1"/>
              <a:t>OpenScale</a:t>
            </a:r>
            <a:r>
              <a:rPr lang="en-US" sz="1200" dirty="0"/>
              <a:t> or similar tools, enabling periodic retraining or updates based on new data.</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IN" dirty="0"/>
              <a:t>IBM Cloud Lite</a:t>
            </a:r>
          </a:p>
          <a:p>
            <a:r>
              <a:rPr lang="en-IN" dirty="0"/>
              <a:t>IBM Cloud Object Storage</a:t>
            </a:r>
          </a:p>
          <a:p>
            <a:r>
              <a:rPr lang="en-IN" dirty="0"/>
              <a:t>IBM Watson Studio</a:t>
            </a:r>
          </a:p>
          <a:p>
            <a:r>
              <a:rPr lang="en-IN" dirty="0"/>
              <a:t>IBM Watson Machine Learning</a:t>
            </a:r>
          </a:p>
          <a:p>
            <a:r>
              <a:rPr lang="en-IN" dirty="0"/>
              <a:t>Python</a:t>
            </a:r>
          </a:p>
          <a:p>
            <a:r>
              <a:rPr lang="en-IN" dirty="0"/>
              <a:t>Pandas</a:t>
            </a:r>
          </a:p>
          <a:p>
            <a:r>
              <a:rPr lang="en-IN" dirty="0"/>
              <a:t>Scikit-learn</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92500" lnSpcReduction="20000"/>
          </a:bodyPr>
          <a:lstStyle/>
          <a:p>
            <a:pPr marL="0" indent="0">
              <a:buNone/>
            </a:pPr>
            <a:r>
              <a:rPr lang="en-IN" sz="1800" b="1" dirty="0"/>
              <a:t>Algorithm:</a:t>
            </a:r>
          </a:p>
          <a:p>
            <a:r>
              <a:rPr lang="en-IN" dirty="0"/>
              <a:t>Used Supervised Machine Learning algorithms:</a:t>
            </a:r>
          </a:p>
          <a:p>
            <a:pPr lvl="1"/>
            <a:r>
              <a:rPr lang="en-IN" sz="1700" dirty="0"/>
              <a:t>Random Forest Classifier</a:t>
            </a:r>
          </a:p>
          <a:p>
            <a:pPr lvl="1"/>
            <a:r>
              <a:rPr lang="en-IN" sz="1700" dirty="0"/>
              <a:t>Support Vector Machine (SVM)</a:t>
            </a:r>
          </a:p>
          <a:p>
            <a:r>
              <a:rPr lang="en-IN" dirty="0"/>
              <a:t>Selected features: numerical (voltage, current, power load, environmental factors) and relevant one-hot encoded categorical data.</a:t>
            </a:r>
          </a:p>
          <a:p>
            <a:r>
              <a:rPr lang="en-IN" dirty="0"/>
              <a:t>Preprocessing included label encoding, one-hot encoding, scaling, and handling missing values.</a:t>
            </a:r>
          </a:p>
          <a:p>
            <a:r>
              <a:rPr lang="en-IN" dirty="0"/>
              <a:t>Model selection prioritized accuracy and robustness in fault classification.</a:t>
            </a:r>
          </a:p>
          <a:p>
            <a:pPr marL="0" indent="0">
              <a:buNone/>
            </a:pPr>
            <a:r>
              <a:rPr lang="en-IN" sz="1800" b="1" dirty="0"/>
              <a:t>Deployment:</a:t>
            </a:r>
          </a:p>
          <a:p>
            <a:r>
              <a:rPr lang="en-IN" dirty="0"/>
              <a:t>Trained model and preprocessing pipeline were saved using </a:t>
            </a:r>
            <a:r>
              <a:rPr lang="en-IN" dirty="0" err="1"/>
              <a:t>Joblib</a:t>
            </a:r>
            <a:r>
              <a:rPr lang="en-IN" dirty="0"/>
              <a:t>.</a:t>
            </a:r>
          </a:p>
          <a:p>
            <a:r>
              <a:rPr lang="en-IN" dirty="0"/>
              <a:t>Deployment performed on IBM Watson Machine Learning (via IBM Cloud Lite).</a:t>
            </a:r>
          </a:p>
          <a:p>
            <a:r>
              <a:rPr lang="en-IN" dirty="0"/>
              <a:t>Exposed a REST API endpoint for real-time fault detection.</a:t>
            </a:r>
          </a:p>
          <a:p>
            <a:r>
              <a:rPr lang="en-IN" dirty="0"/>
              <a:t>Enables external systems to send new measurement data and receive classified fault types instantly.</a:t>
            </a:r>
          </a:p>
          <a:p>
            <a:r>
              <a:rPr lang="en-IN" dirty="0"/>
              <a:t>Supports post-deployment monitoring and future retraining as needed for data or concept drift.</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9" name="Content Placeholder 8">
            <a:extLst>
              <a:ext uri="{FF2B5EF4-FFF2-40B4-BE49-F238E27FC236}">
                <a16:creationId xmlns:a16="http://schemas.microsoft.com/office/drawing/2014/main" id="{7DD68CF0-EC40-9C06-73BD-3ED01780C6F9}"/>
              </a:ext>
            </a:extLst>
          </p:cNvPr>
          <p:cNvSpPr>
            <a:spLocks noGrp="1"/>
          </p:cNvSpPr>
          <p:nvPr>
            <p:ph idx="1"/>
          </p:nvPr>
        </p:nvSpPr>
        <p:spPr>
          <a:xfrm>
            <a:off x="581192" y="1302026"/>
            <a:ext cx="4221717" cy="4673324"/>
          </a:xfrm>
        </p:spPr>
        <p:txBody>
          <a:bodyPr/>
          <a:lstStyle/>
          <a:p>
            <a:pPr marL="0" indent="0">
              <a:buNone/>
            </a:pPr>
            <a:r>
              <a:rPr lang="en-IN" b="1" dirty="0"/>
              <a:t>Support Vector Machine (SVM):</a:t>
            </a:r>
          </a:p>
          <a:p>
            <a:r>
              <a:rPr lang="en-IN" dirty="0"/>
              <a:t>Achieved moderate accuracy (~45%).</a:t>
            </a:r>
          </a:p>
          <a:p>
            <a:r>
              <a:rPr lang="en-IN" dirty="0"/>
              <a:t>Best at detecting ‘Overheating’ faults (higher recall).</a:t>
            </a:r>
          </a:p>
          <a:p>
            <a:r>
              <a:rPr lang="en-IN" dirty="0"/>
              <a:t>Some misclassification between fault types, especially ‘Line Breakage’ and ‘Transformer Failure’.</a:t>
            </a:r>
          </a:p>
          <a:p>
            <a:endParaRPr lang="en-IN" dirty="0"/>
          </a:p>
        </p:txBody>
      </p:sp>
      <p:pic>
        <p:nvPicPr>
          <p:cNvPr id="11" name="Picture 10">
            <a:extLst>
              <a:ext uri="{FF2B5EF4-FFF2-40B4-BE49-F238E27FC236}">
                <a16:creationId xmlns:a16="http://schemas.microsoft.com/office/drawing/2014/main" id="{9244FCC2-94AA-01B2-C639-D20C7A0145A6}"/>
              </a:ext>
            </a:extLst>
          </p:cNvPr>
          <p:cNvPicPr>
            <a:picLocks noChangeAspect="1"/>
          </p:cNvPicPr>
          <p:nvPr/>
        </p:nvPicPr>
        <p:blipFill>
          <a:blip r:embed="rId2"/>
          <a:stretch>
            <a:fillRect/>
          </a:stretch>
        </p:blipFill>
        <p:spPr>
          <a:xfrm>
            <a:off x="4802909" y="1302026"/>
            <a:ext cx="7010400" cy="4972666"/>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FF5D7-12CD-6232-BBE7-81B48B4A4AD7}"/>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sp>
        <p:nvSpPr>
          <p:cNvPr id="7" name="Content Placeholder 6">
            <a:extLst>
              <a:ext uri="{FF2B5EF4-FFF2-40B4-BE49-F238E27FC236}">
                <a16:creationId xmlns:a16="http://schemas.microsoft.com/office/drawing/2014/main" id="{10B8A249-0B42-1BD7-C339-B42768E2A0E5}"/>
              </a:ext>
            </a:extLst>
          </p:cNvPr>
          <p:cNvSpPr>
            <a:spLocks noGrp="1"/>
          </p:cNvSpPr>
          <p:nvPr>
            <p:ph idx="1"/>
          </p:nvPr>
        </p:nvSpPr>
        <p:spPr>
          <a:xfrm>
            <a:off x="581193" y="1302026"/>
            <a:ext cx="4092408" cy="4673324"/>
          </a:xfrm>
        </p:spPr>
        <p:txBody>
          <a:bodyPr/>
          <a:lstStyle/>
          <a:p>
            <a:pPr marL="0" indent="0">
              <a:buNone/>
            </a:pPr>
            <a:r>
              <a:rPr lang="en-US" b="1" dirty="0"/>
              <a:t>Random Forest:</a:t>
            </a:r>
          </a:p>
          <a:p>
            <a:r>
              <a:rPr lang="en-US" dirty="0"/>
              <a:t>Lower accuracy (~39%) compared to SVM.</a:t>
            </a:r>
          </a:p>
          <a:p>
            <a:r>
              <a:rPr lang="en-US" dirty="0"/>
              <a:t>Also biased towards predicting ‘Overheating’ faults.</a:t>
            </a:r>
          </a:p>
          <a:p>
            <a:r>
              <a:rPr lang="en-US" dirty="0"/>
              <a:t>High confusion among all fault classes, showing difficulty in distinguishing fault types.</a:t>
            </a:r>
          </a:p>
          <a:p>
            <a:endParaRPr lang="en-IN" dirty="0"/>
          </a:p>
        </p:txBody>
      </p:sp>
      <p:pic>
        <p:nvPicPr>
          <p:cNvPr id="9" name="Picture 8">
            <a:extLst>
              <a:ext uri="{FF2B5EF4-FFF2-40B4-BE49-F238E27FC236}">
                <a16:creationId xmlns:a16="http://schemas.microsoft.com/office/drawing/2014/main" id="{B34CD17E-1051-A404-7070-AB1A7945CDF6}"/>
              </a:ext>
            </a:extLst>
          </p:cNvPr>
          <p:cNvPicPr>
            <a:picLocks noChangeAspect="1"/>
          </p:cNvPicPr>
          <p:nvPr/>
        </p:nvPicPr>
        <p:blipFill>
          <a:blip r:embed="rId2"/>
          <a:stretch>
            <a:fillRect/>
          </a:stretch>
        </p:blipFill>
        <p:spPr>
          <a:xfrm>
            <a:off x="4913745" y="1431636"/>
            <a:ext cx="6594764" cy="4543713"/>
          </a:xfrm>
          <a:prstGeom prst="rect">
            <a:avLst/>
          </a:prstGeom>
        </p:spPr>
      </p:pic>
    </p:spTree>
    <p:extLst>
      <p:ext uri="{BB962C8B-B14F-4D97-AF65-F5344CB8AC3E}">
        <p14:creationId xmlns:p14="http://schemas.microsoft.com/office/powerpoint/2010/main" val="1642243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r>
              <a:rPr lang="en-US" dirty="0"/>
              <a:t>The project successfully developed machine learning models to detect and classify faults in power distribution systems using electrical measurement data. Both Support Vector Machine (SVM) and Random Forest classifiers were trained and evaluated, with the SVM model demonstrating better accuracy and fault identification performance on the dataset.</a:t>
            </a:r>
          </a:p>
          <a:p>
            <a:r>
              <a:rPr lang="en-US" dirty="0"/>
              <a:t>Key preprocessing steps such as encoding categorical features and scaling numerical variables contributed to improved model effectiveness. Although some misclassifications were observed, especially between similar fault types, the models showed promise in automating fault detection to enhance power grid stability.</a:t>
            </a:r>
          </a:p>
          <a:p>
            <a:r>
              <a:rPr lang="en-US" dirty="0"/>
              <a:t>The trained models and preprocessing pipelines have been saved and are ready for deployment, enabling real-time fault detection applications. Future work may focus on improving model accuracy through hyperparameter tuning, advanced feature engineering, and deploying the solution on IBM Cloud for live monitoring.</a:t>
            </a: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60</TotalTime>
  <Words>869</Words>
  <Application>Microsoft Office PowerPoint</Application>
  <PresentationFormat>Widescreen</PresentationFormat>
  <Paragraphs>78</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Franklin Gothic Book</vt:lpstr>
      <vt:lpstr>Franklin Gothic Demi</vt:lpstr>
      <vt:lpstr>Wingdings 2</vt:lpstr>
      <vt:lpstr>DividendVTI</vt:lpstr>
      <vt:lpstr>Power system fault detection and classification</vt:lpstr>
      <vt:lpstr>OUTLINE</vt:lpstr>
      <vt:lpstr>Problem Statement</vt:lpstr>
      <vt:lpstr>Proposed Solution</vt:lpstr>
      <vt:lpstr>System  Approach</vt:lpstr>
      <vt:lpstr>Algorithm &amp; Deployment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SRI . HARSHA KUMAR</cp:lastModifiedBy>
  <cp:revision>26</cp:revision>
  <dcterms:created xsi:type="dcterms:W3CDTF">2021-05-26T16:50:10Z</dcterms:created>
  <dcterms:modified xsi:type="dcterms:W3CDTF">2025-08-03T06:41:17Z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