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4.png" ContentType="image/png"/>
  <Override PartName="/ppt/media/image3.jpeg" ContentType="image/jpe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46"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48"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5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5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5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5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6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67"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7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75"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7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78"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7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8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9142560" cy="2570040"/>
          </a:xfrm>
          <a:prstGeom prst="rect">
            <a:avLst/>
          </a:prstGeom>
          <a:solidFill>
            <a:srgbClr val="00bef2"/>
          </a:solidFill>
          <a:ln>
            <a:noFill/>
          </a:ln>
        </p:spPr>
        <p:style>
          <a:lnRef idx="0"/>
          <a:fillRef idx="0"/>
          <a:effectRef idx="0"/>
          <a:fontRef idx="minor"/>
        </p:style>
      </p:sp>
      <p:pic>
        <p:nvPicPr>
          <p:cNvPr id="1" name="Google Shape;11;p2" descr=""/>
          <p:cNvPicPr/>
          <p:nvPr/>
        </p:nvPicPr>
        <p:blipFill>
          <a:blip r:embed="rId2"/>
          <a:stretch/>
        </p:blipFill>
        <p:spPr>
          <a:xfrm>
            <a:off x="0" y="0"/>
            <a:ext cx="9142560" cy="5142240"/>
          </a:xfrm>
          <a:prstGeom prst="rect">
            <a:avLst/>
          </a:prstGeom>
          <a:ln>
            <a:noFill/>
          </a:ln>
        </p:spPr>
      </p:pic>
      <p:sp>
        <p:nvSpPr>
          <p:cNvPr id="2" name="PlaceHolder 2"/>
          <p:cNvSpPr>
            <a:spLocks noGrp="1"/>
          </p:cNvSpPr>
          <p:nvPr>
            <p:ph type="title"/>
          </p:nvPr>
        </p:nvSpPr>
        <p:spPr>
          <a:xfrm>
            <a:off x="457200" y="204840"/>
            <a:ext cx="8228880" cy="85896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3" name="PlaceHolder 3"/>
          <p:cNvSpPr>
            <a:spLocks noGrp="1"/>
          </p:cNvSpPr>
          <p:nvPr>
            <p:ph type="body"/>
          </p:nvPr>
        </p:nvSpPr>
        <p:spPr>
          <a:xfrm>
            <a:off x="457200" y="1203480"/>
            <a:ext cx="4015440" cy="2982600"/>
          </a:xfrm>
          <a:prstGeom prst="rect">
            <a:avLst/>
          </a:prstGeom>
        </p:spPr>
        <p:txBody>
          <a:bodyPr lIns="0" rIns="0" tIns="0" bIns="0">
            <a:normAutofit fontScale="90000"/>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4" name="PlaceHolder 4"/>
          <p:cNvSpPr>
            <a:spLocks noGrp="1"/>
          </p:cNvSpPr>
          <p:nvPr>
            <p:ph type="body"/>
          </p:nvPr>
        </p:nvSpPr>
        <p:spPr>
          <a:xfrm>
            <a:off x="4674240" y="1203480"/>
            <a:ext cx="4015440" cy="2982600"/>
          </a:xfrm>
          <a:prstGeom prst="rect">
            <a:avLst/>
          </a:prstGeom>
        </p:spPr>
        <p:txBody>
          <a:bodyPr lIns="0" rIns="0" tIns="0" bIns="0">
            <a:normAutofit fontScale="90000"/>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0" y="0"/>
            <a:ext cx="9142560" cy="1311120"/>
          </a:xfrm>
          <a:prstGeom prst="rect">
            <a:avLst/>
          </a:prstGeom>
          <a:solidFill>
            <a:srgbClr val="00bef2"/>
          </a:solidFill>
          <a:ln>
            <a:noFill/>
          </a:ln>
        </p:spPr>
        <p:style>
          <a:lnRef idx="0"/>
          <a:fillRef idx="0"/>
          <a:effectRef idx="0"/>
          <a:fontRef idx="minor"/>
        </p:style>
      </p:sp>
      <p:pic>
        <p:nvPicPr>
          <p:cNvPr id="42" name="Google Shape;26;p5" descr=""/>
          <p:cNvPicPr/>
          <p:nvPr/>
        </p:nvPicPr>
        <p:blipFill>
          <a:blip r:embed="rId2"/>
          <a:stretch/>
        </p:blipFill>
        <p:spPr>
          <a:xfrm>
            <a:off x="0" y="0"/>
            <a:ext cx="9142560" cy="5142240"/>
          </a:xfrm>
          <a:prstGeom prst="rect">
            <a:avLst/>
          </a:prstGeom>
          <a:ln>
            <a:noFill/>
          </a:ln>
        </p:spPr>
      </p:pic>
      <p:sp>
        <p:nvSpPr>
          <p:cNvPr id="43" name="PlaceHolder 2"/>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4"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632160" y="615960"/>
            <a:ext cx="78706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600" spc="-1" strike="noStrike" u="sng">
                <a:solidFill>
                  <a:srgbClr val="ffffff"/>
                </a:solidFill>
                <a:uFillTx/>
                <a:latin typeface="Montserrat"/>
                <a:ea typeface="Montserrat"/>
              </a:rPr>
              <a:t>Health Monitoring Kit</a:t>
            </a:r>
            <a:endParaRPr b="0" lang="en-US" sz="3600" spc="-1" strike="noStrike">
              <a:latin typeface="Arial"/>
            </a:endParaRPr>
          </a:p>
          <a:p>
            <a:pPr algn="ctr">
              <a:lnSpc>
                <a:spcPct val="100000"/>
              </a:lnSpc>
            </a:pPr>
            <a:r>
              <a:rPr b="1" lang="en-US" sz="3600" spc="-1" strike="noStrike" u="sng">
                <a:solidFill>
                  <a:srgbClr val="ffffff"/>
                </a:solidFill>
                <a:uFillTx/>
                <a:latin typeface="Montserrat"/>
                <a:ea typeface="Montserrat"/>
              </a:rPr>
              <a:t>with</a:t>
            </a:r>
            <a:endParaRPr b="0" lang="en-US" sz="3600" spc="-1" strike="noStrike">
              <a:latin typeface="Arial"/>
            </a:endParaRPr>
          </a:p>
          <a:p>
            <a:pPr algn="ctr">
              <a:lnSpc>
                <a:spcPct val="100000"/>
              </a:lnSpc>
            </a:pPr>
            <a:r>
              <a:rPr b="1" lang="en-US" sz="3600" spc="-1" strike="noStrike" u="sng">
                <a:solidFill>
                  <a:srgbClr val="ffffff"/>
                </a:solidFill>
                <a:uFillTx/>
                <a:latin typeface="Montserrat"/>
                <a:ea typeface="Montserrat"/>
              </a:rPr>
              <a:t>Data Analysis</a:t>
            </a:r>
            <a:endParaRPr b="0" lang="en-US" sz="3600" spc="-1" strike="noStrike">
              <a:latin typeface="Arial"/>
            </a:endParaRPr>
          </a:p>
        </p:txBody>
      </p:sp>
      <p:sp>
        <p:nvSpPr>
          <p:cNvPr id="82" name="CustomShape 2"/>
          <p:cNvSpPr/>
          <p:nvPr/>
        </p:nvSpPr>
        <p:spPr>
          <a:xfrm>
            <a:off x="731520" y="2651760"/>
            <a:ext cx="2376360" cy="1736280"/>
          </a:xfrm>
          <a:prstGeom prst="rect">
            <a:avLst/>
          </a:prstGeom>
          <a:noFill/>
          <a:ln>
            <a:noFill/>
          </a:ln>
        </p:spPr>
        <p:style>
          <a:lnRef idx="0"/>
          <a:fillRef idx="0"/>
          <a:effectRef idx="0"/>
          <a:fontRef idx="minor"/>
        </p:style>
        <p:txBody>
          <a:bodyPr lIns="90000" rIns="90000" tIns="91440" bIns="91440">
            <a:noAutofit/>
          </a:bodyPr>
          <a:p>
            <a:pPr>
              <a:lnSpc>
                <a:spcPct val="100000"/>
              </a:lnSpc>
              <a:spcBef>
                <a:spcPts val="283"/>
              </a:spcBef>
              <a:spcAft>
                <a:spcPts val="283"/>
              </a:spcAft>
            </a:pPr>
            <a:r>
              <a:rPr b="0" lang="en-US" sz="1400" spc="-1" strike="noStrike">
                <a:solidFill>
                  <a:srgbClr val="25516c"/>
                </a:solidFill>
                <a:latin typeface="Source Sans Pro"/>
                <a:ea typeface="Source Sans Pro"/>
              </a:rPr>
              <a:t>Guide Name:-</a:t>
            </a:r>
            <a:endParaRPr b="0" lang="en-US" sz="1400" spc="-1" strike="noStrike">
              <a:latin typeface="Arial"/>
            </a:endParaRPr>
          </a:p>
          <a:p>
            <a:pPr>
              <a:lnSpc>
                <a:spcPct val="100000"/>
              </a:lnSpc>
              <a:spcBef>
                <a:spcPts val="283"/>
              </a:spcBef>
              <a:spcAft>
                <a:spcPts val="283"/>
              </a:spcAft>
            </a:pPr>
            <a:r>
              <a:rPr b="0" lang="en-US" sz="1400" spc="-1" strike="noStrike">
                <a:solidFill>
                  <a:srgbClr val="25516c"/>
                </a:solidFill>
                <a:latin typeface="Source Sans Pro"/>
                <a:ea typeface="Source Sans Pro"/>
              </a:rPr>
              <a:t>Mr. S. Karunakar Reddy</a:t>
            </a:r>
            <a:endParaRPr b="0" lang="en-US" sz="1400" spc="-1" strike="noStrike">
              <a:latin typeface="Arial"/>
            </a:endParaRPr>
          </a:p>
        </p:txBody>
      </p:sp>
      <p:sp>
        <p:nvSpPr>
          <p:cNvPr id="83" name="CustomShape 3"/>
          <p:cNvSpPr/>
          <p:nvPr/>
        </p:nvSpPr>
        <p:spPr>
          <a:xfrm>
            <a:off x="4663440" y="2560320"/>
            <a:ext cx="3656520" cy="1827720"/>
          </a:xfrm>
          <a:prstGeom prst="rect">
            <a:avLst/>
          </a:prstGeom>
          <a:noFill/>
          <a:ln>
            <a:noFill/>
          </a:ln>
        </p:spPr>
        <p:style>
          <a:lnRef idx="0"/>
          <a:fillRef idx="0"/>
          <a:effectRef idx="0"/>
          <a:fontRef idx="minor"/>
        </p:style>
        <p:txBody>
          <a:bodyPr lIns="90000" rIns="90000" tIns="91440" bIns="91440">
            <a:noAutofit/>
          </a:bodyPr>
          <a:p>
            <a:pPr>
              <a:lnSpc>
                <a:spcPct val="100000"/>
              </a:lnSpc>
              <a:spcBef>
                <a:spcPts val="567"/>
              </a:spcBef>
              <a:spcAft>
                <a:spcPts val="567"/>
              </a:spcAft>
            </a:pPr>
            <a:r>
              <a:rPr b="0" lang="en-US" sz="1400" spc="-1" strike="noStrike">
                <a:solidFill>
                  <a:srgbClr val="25516c"/>
                </a:solidFill>
                <a:latin typeface="Source Sans Pro"/>
                <a:ea typeface="Source Sans Pro"/>
              </a:rPr>
              <a:t>By:- </a:t>
            </a:r>
            <a:endParaRPr b="0" lang="en-US" sz="1400" spc="-1" strike="noStrike">
              <a:latin typeface="Arial"/>
            </a:endParaRPr>
          </a:p>
          <a:p>
            <a:pPr>
              <a:lnSpc>
                <a:spcPct val="100000"/>
              </a:lnSpc>
              <a:spcBef>
                <a:spcPts val="567"/>
              </a:spcBef>
              <a:spcAft>
                <a:spcPts val="567"/>
              </a:spcAft>
            </a:pPr>
            <a:r>
              <a:rPr b="0" lang="en-US" sz="1400" spc="-1" strike="noStrike">
                <a:solidFill>
                  <a:srgbClr val="25516c"/>
                </a:solidFill>
                <a:latin typeface="Source Sans Pro"/>
                <a:ea typeface="Source Sans Pro"/>
              </a:rPr>
              <a:t>Sriharsha MVS (15AG1A0425)</a:t>
            </a:r>
            <a:endParaRPr b="0" lang="en-US" sz="1400" spc="-1" strike="noStrike">
              <a:latin typeface="Arial"/>
            </a:endParaRPr>
          </a:p>
          <a:p>
            <a:pPr>
              <a:lnSpc>
                <a:spcPct val="100000"/>
              </a:lnSpc>
              <a:spcBef>
                <a:spcPts val="567"/>
              </a:spcBef>
              <a:spcAft>
                <a:spcPts val="567"/>
              </a:spcAft>
            </a:pPr>
            <a:r>
              <a:rPr b="0" lang="en-US" sz="1400" spc="-1" strike="noStrike">
                <a:solidFill>
                  <a:srgbClr val="25516c"/>
                </a:solidFill>
                <a:latin typeface="Source Sans Pro"/>
                <a:ea typeface="Source Sans Pro"/>
              </a:rPr>
              <a:t>Ravi Teja T (15AG1A04B8)</a:t>
            </a:r>
            <a:endParaRPr b="0" lang="en-US" sz="1400" spc="-1" strike="noStrike">
              <a:latin typeface="Arial"/>
            </a:endParaRPr>
          </a:p>
          <a:p>
            <a:pPr>
              <a:lnSpc>
                <a:spcPct val="100000"/>
              </a:lnSpc>
              <a:spcBef>
                <a:spcPts val="567"/>
              </a:spcBef>
              <a:spcAft>
                <a:spcPts val="567"/>
              </a:spcAft>
            </a:pPr>
            <a:r>
              <a:rPr b="0" lang="en-US" sz="1400" spc="-1" strike="noStrike">
                <a:solidFill>
                  <a:srgbClr val="25516c"/>
                </a:solidFill>
                <a:latin typeface="Source Sans Pro"/>
                <a:ea typeface="Source Sans Pro"/>
              </a:rPr>
              <a:t>Deepthi T (15AG1A04C0)</a:t>
            </a:r>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1010160" y="1434960"/>
            <a:ext cx="3775320" cy="2778840"/>
          </a:xfrm>
          <a:prstGeom prst="rect">
            <a:avLst/>
          </a:prstGeom>
          <a:noFill/>
          <a:ln>
            <a:noFill/>
          </a:ln>
        </p:spPr>
        <p:style>
          <a:lnRef idx="0"/>
          <a:fillRef idx="0"/>
          <a:effectRef idx="0"/>
          <a:fontRef idx="minor"/>
        </p:style>
        <p:txBody>
          <a:bodyPr lIns="90000" rIns="90000" tIns="91440" bIns="91440">
            <a:noAutofit/>
          </a:bodyPr>
          <a:p>
            <a:pPr marL="457200" indent="-379440">
              <a:lnSpc>
                <a:spcPct val="100000"/>
              </a:lnSpc>
              <a:spcBef>
                <a:spcPts val="601"/>
              </a:spcBef>
              <a:buClr>
                <a:srgbClr val="00bef2"/>
              </a:buClr>
              <a:buFont typeface="Source Sans Pro"/>
              <a:buChar char="»"/>
            </a:pPr>
            <a:r>
              <a:rPr b="0" lang="en-US" sz="2400" spc="-1" strike="noStrike">
                <a:solidFill>
                  <a:srgbClr val="25516c"/>
                </a:solidFill>
                <a:latin typeface="Source Sans Pro"/>
                <a:ea typeface="Source Sans Pro"/>
              </a:rPr>
              <a:t>Introduction</a:t>
            </a:r>
            <a:endParaRPr b="0" lang="en-US" sz="2400" spc="-1" strike="noStrike">
              <a:latin typeface="Arial"/>
            </a:endParaRPr>
          </a:p>
          <a:p>
            <a:pPr marL="457200" indent="-379440">
              <a:lnSpc>
                <a:spcPct val="100000"/>
              </a:lnSpc>
              <a:spcBef>
                <a:spcPts val="601"/>
              </a:spcBef>
              <a:buClr>
                <a:srgbClr val="00bef2"/>
              </a:buClr>
              <a:buFont typeface="Source Sans Pro"/>
              <a:buChar char="»"/>
            </a:pPr>
            <a:r>
              <a:rPr b="0" lang="en-US" sz="2400" spc="-1" strike="noStrike">
                <a:solidFill>
                  <a:srgbClr val="25516c"/>
                </a:solidFill>
                <a:latin typeface="Source Sans Pro"/>
                <a:ea typeface="Source Sans Pro"/>
              </a:rPr>
              <a:t>Implementation</a:t>
            </a:r>
            <a:endParaRPr b="0" lang="en-US" sz="2400" spc="-1" strike="noStrike">
              <a:latin typeface="Arial"/>
            </a:endParaRPr>
          </a:p>
          <a:p>
            <a:pPr marL="457200" indent="-379440">
              <a:lnSpc>
                <a:spcPct val="100000"/>
              </a:lnSpc>
              <a:spcBef>
                <a:spcPts val="601"/>
              </a:spcBef>
              <a:buClr>
                <a:srgbClr val="00bef2"/>
              </a:buClr>
              <a:buFont typeface="Source Sans Pro"/>
              <a:buChar char="»"/>
            </a:pPr>
            <a:r>
              <a:rPr b="0" lang="en-US" sz="2400" spc="-1" strike="noStrike">
                <a:solidFill>
                  <a:srgbClr val="25516c"/>
                </a:solidFill>
                <a:latin typeface="Source Sans Pro"/>
                <a:ea typeface="Source Sans Pro"/>
              </a:rPr>
              <a:t>Block Diagram</a:t>
            </a:r>
            <a:endParaRPr b="0" lang="en-US" sz="2400" spc="-1" strike="noStrike">
              <a:latin typeface="Arial"/>
            </a:endParaRPr>
          </a:p>
          <a:p>
            <a:pPr marL="457200" indent="-379440">
              <a:lnSpc>
                <a:spcPct val="100000"/>
              </a:lnSpc>
              <a:spcBef>
                <a:spcPts val="601"/>
              </a:spcBef>
              <a:buClr>
                <a:srgbClr val="00bef2"/>
              </a:buClr>
              <a:buFont typeface="Source Sans Pro"/>
              <a:buChar char="»"/>
            </a:pPr>
            <a:r>
              <a:rPr b="0" lang="en-US" sz="2400" spc="-1" strike="noStrike">
                <a:solidFill>
                  <a:srgbClr val="25516c"/>
                </a:solidFill>
                <a:latin typeface="Source Sans Pro"/>
                <a:ea typeface="Source Sans Pro"/>
              </a:rPr>
              <a:t>Working</a:t>
            </a:r>
            <a:endParaRPr b="0" lang="en-US" sz="2400" spc="-1" strike="noStrike">
              <a:latin typeface="Arial"/>
            </a:endParaRPr>
          </a:p>
          <a:p>
            <a:pPr marL="457200" indent="-379440">
              <a:lnSpc>
                <a:spcPct val="100000"/>
              </a:lnSpc>
              <a:spcBef>
                <a:spcPts val="601"/>
              </a:spcBef>
              <a:buClr>
                <a:srgbClr val="00bef2"/>
              </a:buClr>
              <a:buFont typeface="Source Sans Pro"/>
              <a:buChar char="»"/>
            </a:pPr>
            <a:r>
              <a:rPr b="0" lang="en-US" sz="2400" spc="-1" strike="noStrike">
                <a:solidFill>
                  <a:srgbClr val="25516c"/>
                </a:solidFill>
                <a:latin typeface="Source Sans Pro"/>
                <a:ea typeface="Source Sans Pro"/>
              </a:rPr>
              <a:t>Conclusion</a:t>
            </a:r>
            <a:endParaRPr b="0" lang="en-US" sz="2400" spc="-1" strike="noStrike">
              <a:latin typeface="Arial"/>
            </a:endParaRPr>
          </a:p>
        </p:txBody>
      </p:sp>
      <p:pic>
        <p:nvPicPr>
          <p:cNvPr id="85" name="Google Shape;91;p15" descr=""/>
          <p:cNvPicPr/>
          <p:nvPr/>
        </p:nvPicPr>
        <p:blipFill>
          <a:blip r:embed="rId1"/>
          <a:stretch/>
        </p:blipFill>
        <p:spPr>
          <a:xfrm>
            <a:off x="5576760" y="1571400"/>
            <a:ext cx="2663640" cy="2663640"/>
          </a:xfrm>
          <a:prstGeom prst="rect">
            <a:avLst/>
          </a:prstGeom>
          <a:ln>
            <a:noFill/>
          </a:ln>
        </p:spPr>
      </p:pic>
      <p:sp>
        <p:nvSpPr>
          <p:cNvPr id="86" name="CustomShape 2"/>
          <p:cNvSpPr/>
          <p:nvPr/>
        </p:nvSpPr>
        <p:spPr>
          <a:xfrm>
            <a:off x="7766280" y="648720"/>
            <a:ext cx="547200" cy="669960"/>
          </a:xfrm>
          <a:prstGeom prst="rect">
            <a:avLst/>
          </a:prstGeom>
          <a:noFill/>
          <a:ln>
            <a:noFill/>
          </a:ln>
        </p:spPr>
        <p:style>
          <a:lnRef idx="0"/>
          <a:fillRef idx="0"/>
          <a:effectRef idx="0"/>
          <a:fontRef idx="minor"/>
        </p:style>
        <p:txBody>
          <a:bodyPr lIns="90000" rIns="90000" tIns="91440" bIns="91440" anchor="b">
            <a:noAutofit/>
          </a:bodyPr>
          <a:p>
            <a:pPr algn="r">
              <a:lnSpc>
                <a:spcPct val="100000"/>
              </a:lnSpc>
            </a:pPr>
            <a:fld id="{688965BF-6EDA-4C8B-8E87-D76F25D7F84A}" type="slidenum">
              <a:rPr b="0" lang="en-US" sz="1200" spc="-1" strike="noStrike">
                <a:solidFill>
                  <a:srgbClr val="ffffff"/>
                </a:solidFill>
                <a:latin typeface="Montserrat"/>
                <a:ea typeface="Montserrat"/>
              </a:rPr>
              <a:t>&lt;number&gt;</a:t>
            </a:fld>
            <a:endParaRPr b="0" lang="en-US" sz="1200" spc="-1" strike="noStrike">
              <a:latin typeface="Arial"/>
            </a:endParaRPr>
          </a:p>
        </p:txBody>
      </p:sp>
      <p:sp>
        <p:nvSpPr>
          <p:cNvPr id="87" name="CustomShape 3"/>
          <p:cNvSpPr/>
          <p:nvPr/>
        </p:nvSpPr>
        <p:spPr>
          <a:xfrm>
            <a:off x="1010160" y="648720"/>
            <a:ext cx="7129800" cy="66996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u="sng">
                <a:solidFill>
                  <a:srgbClr val="ffffff"/>
                </a:solidFill>
                <a:uFillTx/>
                <a:latin typeface="Montserrat"/>
                <a:ea typeface="Montserrat"/>
              </a:rPr>
              <a:t>PRESENTATION OUTLINE</a:t>
            </a:r>
            <a:endParaRPr b="0" lang="en-US" sz="36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010160" y="-744840"/>
            <a:ext cx="5206680" cy="1920240"/>
          </a:xfrm>
          <a:prstGeom prst="rect">
            <a:avLst/>
          </a:prstGeom>
          <a:noFill/>
          <a:ln>
            <a:noFill/>
          </a:ln>
        </p:spPr>
        <p:style>
          <a:lnRef idx="0"/>
          <a:fillRef idx="0"/>
          <a:effectRef idx="0"/>
          <a:fontRef idx="minor"/>
        </p:style>
        <p:txBody>
          <a:bodyPr lIns="0" rIns="0" tIns="0" bIns="0" anchor="ctr">
            <a:spAutoFit/>
          </a:bodyPr>
          <a:p>
            <a:pPr>
              <a:lnSpc>
                <a:spcPct val="100000"/>
              </a:lnSpc>
            </a:pPr>
            <a:br/>
            <a:r>
              <a:rPr b="1" lang="en-US" sz="3600" spc="-1" strike="noStrike">
                <a:solidFill>
                  <a:srgbClr val="ffffff"/>
                </a:solidFill>
                <a:latin typeface="Montserrat"/>
                <a:ea typeface="Montserrat"/>
              </a:rPr>
              <a:t>                                           </a:t>
            </a:r>
            <a:br/>
            <a:r>
              <a:rPr b="1" lang="en-US" sz="3600" spc="-1" strike="noStrike" u="sng">
                <a:solidFill>
                  <a:srgbClr val="ffffff"/>
                </a:solidFill>
                <a:uFillTx/>
                <a:latin typeface="Montserrat"/>
                <a:ea typeface="Montserrat"/>
              </a:rPr>
              <a:t>INTRODUCTION</a:t>
            </a:r>
            <a:endParaRPr b="0" lang="en-US" sz="3600" spc="-1" strike="noStrike">
              <a:latin typeface="Arial"/>
            </a:endParaRPr>
          </a:p>
        </p:txBody>
      </p:sp>
      <p:sp>
        <p:nvSpPr>
          <p:cNvPr id="89" name="CustomShape 2"/>
          <p:cNvSpPr/>
          <p:nvPr/>
        </p:nvSpPr>
        <p:spPr>
          <a:xfrm>
            <a:off x="822960" y="1407600"/>
            <a:ext cx="7497000" cy="2467800"/>
          </a:xfrm>
          <a:prstGeom prst="rect">
            <a:avLst/>
          </a:prstGeom>
          <a:noFill/>
          <a:ln>
            <a:noFill/>
          </a:ln>
        </p:spPr>
        <p:style>
          <a:lnRef idx="0"/>
          <a:fillRef idx="0"/>
          <a:effectRef idx="0"/>
          <a:fontRef idx="minor"/>
        </p:style>
        <p:txBody>
          <a:bodyPr lIns="90000" rIns="90000" tIns="91440" bIns="91440">
            <a:noAutofit/>
          </a:bodyPr>
          <a:p>
            <a:pPr>
              <a:lnSpc>
                <a:spcPct val="100000"/>
              </a:lnSpc>
            </a:pPr>
            <a:endParaRPr b="0" lang="en-US" sz="1800" spc="-1" strike="noStrike">
              <a:latin typeface="Arial"/>
            </a:endParaRPr>
          </a:p>
          <a:p>
            <a:pPr marL="216000" indent="-215280" algn="just">
              <a:lnSpc>
                <a:spcPct val="100000"/>
              </a:lnSpc>
              <a:spcBef>
                <a:spcPts val="601"/>
              </a:spcBef>
              <a:buClr>
                <a:srgbClr val="00bef2"/>
              </a:buClr>
              <a:buFont typeface="Source Sans Pro"/>
              <a:buChar char="»"/>
            </a:pPr>
            <a:r>
              <a:rPr b="0" lang="en-US" sz="1800" spc="-1" strike="noStrike">
                <a:solidFill>
                  <a:srgbClr val="25516c"/>
                </a:solidFill>
                <a:latin typeface="Source Sans Pro"/>
                <a:ea typeface="Source Sans Pro"/>
              </a:rPr>
              <a:t> </a:t>
            </a:r>
            <a:r>
              <a:rPr b="0" lang="en-US" sz="1800" spc="-1" strike="noStrike">
                <a:solidFill>
                  <a:srgbClr val="25516c"/>
                </a:solidFill>
                <a:latin typeface="Source Sans Pro"/>
                <a:ea typeface="Source Sans Pro"/>
              </a:rPr>
              <a:t>The vital signs of people is crucial in today’s medicine.</a:t>
            </a:r>
            <a:endParaRPr b="0" lang="en-US" sz="1800" spc="-1" strike="noStrike">
              <a:latin typeface="Arial"/>
            </a:endParaRPr>
          </a:p>
          <a:p>
            <a:pPr marL="216000" indent="-215280" algn="just">
              <a:lnSpc>
                <a:spcPct val="100000"/>
              </a:lnSpc>
              <a:spcBef>
                <a:spcPts val="601"/>
              </a:spcBef>
              <a:buClr>
                <a:srgbClr val="00bef2"/>
              </a:buClr>
              <a:buFont typeface="Source Sans Pro"/>
              <a:buChar char="»"/>
            </a:pPr>
            <a:r>
              <a:rPr b="0" lang="en-US" sz="1800" spc="-1" strike="noStrike">
                <a:solidFill>
                  <a:srgbClr val="25516c"/>
                </a:solidFill>
                <a:latin typeface="Source Sans Pro"/>
                <a:ea typeface="Source Sans Pro"/>
              </a:rPr>
              <a:t> </a:t>
            </a:r>
            <a:r>
              <a:rPr b="0" lang="en-US" sz="1800" spc="-1" strike="noStrike">
                <a:solidFill>
                  <a:srgbClr val="25516c"/>
                </a:solidFill>
                <a:latin typeface="Source Sans Pro"/>
                <a:ea typeface="Source Sans Pro"/>
              </a:rPr>
              <a:t>It’s imperative that today to make a portable and low cost Electronic Health Monitoring Kit to deploy in rural areas and health camps in order to measure vital signs in longer period for proper analysis of the patient and to take actions accordingly.</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1010160" y="648720"/>
            <a:ext cx="7129800" cy="66996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u="sng">
                <a:solidFill>
                  <a:srgbClr val="ffffff"/>
                </a:solidFill>
                <a:uFillTx/>
                <a:latin typeface="Montserrat"/>
                <a:ea typeface="Montserrat"/>
              </a:rPr>
              <a:t>HARDWARE</a:t>
            </a:r>
            <a:endParaRPr b="0" lang="en-US" sz="3600" spc="-1" strike="noStrike">
              <a:latin typeface="Arial"/>
            </a:endParaRPr>
          </a:p>
        </p:txBody>
      </p:sp>
      <p:sp>
        <p:nvSpPr>
          <p:cNvPr id="91" name="CustomShape 2"/>
          <p:cNvSpPr/>
          <p:nvPr/>
        </p:nvSpPr>
        <p:spPr>
          <a:xfrm>
            <a:off x="1010160" y="1434960"/>
            <a:ext cx="7129800" cy="2778840"/>
          </a:xfrm>
          <a:prstGeom prst="rect">
            <a:avLst/>
          </a:prstGeom>
          <a:noFill/>
          <a:ln>
            <a:noFill/>
          </a:ln>
        </p:spPr>
        <p:style>
          <a:lnRef idx="0"/>
          <a:fillRef idx="0"/>
          <a:effectRef idx="0"/>
          <a:fontRef idx="minor"/>
        </p:style>
        <p:txBody>
          <a:bodyPr lIns="90000" rIns="90000" tIns="91440" bIns="91440">
            <a:noAutofit/>
          </a:bodyPr>
          <a:p>
            <a:pPr marL="457200" indent="-379440">
              <a:lnSpc>
                <a:spcPct val="100000"/>
              </a:lnSpc>
              <a:spcBef>
                <a:spcPts val="601"/>
              </a:spcBef>
              <a:buClr>
                <a:srgbClr val="00bef2"/>
              </a:buClr>
              <a:buFont typeface="Source Sans Pro"/>
              <a:buChar char="»"/>
            </a:pPr>
            <a:r>
              <a:rPr b="0" lang="en-US" sz="1800" spc="-1" strike="noStrike">
                <a:solidFill>
                  <a:srgbClr val="25516c"/>
                </a:solidFill>
                <a:latin typeface="Source Sans Pro"/>
                <a:ea typeface="Source Sans Pro"/>
              </a:rPr>
              <a:t>Controller Board ( Arduino Based Dev. Board) </a:t>
            </a:r>
            <a:endParaRPr b="0" lang="en-US" sz="1800" spc="-1" strike="noStrike">
              <a:latin typeface="Arial"/>
            </a:endParaRPr>
          </a:p>
          <a:p>
            <a:pPr marL="457200" indent="-379440">
              <a:lnSpc>
                <a:spcPct val="100000"/>
              </a:lnSpc>
              <a:spcBef>
                <a:spcPts val="601"/>
              </a:spcBef>
              <a:buClr>
                <a:srgbClr val="00bef2"/>
              </a:buClr>
              <a:buFont typeface="Source Sans Pro"/>
              <a:buChar char="»"/>
            </a:pPr>
            <a:r>
              <a:rPr b="0" lang="en-US" sz="1800" spc="-1" strike="noStrike">
                <a:solidFill>
                  <a:srgbClr val="25516c"/>
                </a:solidFill>
                <a:latin typeface="Source Sans Pro"/>
                <a:ea typeface="Source Sans Pro"/>
              </a:rPr>
              <a:t>WiFi Module (NodeMCU) </a:t>
            </a:r>
            <a:endParaRPr b="0" lang="en-US" sz="1800" spc="-1" strike="noStrike">
              <a:latin typeface="Arial"/>
            </a:endParaRPr>
          </a:p>
          <a:p>
            <a:pPr marL="457200" indent="-379440">
              <a:lnSpc>
                <a:spcPct val="100000"/>
              </a:lnSpc>
              <a:spcBef>
                <a:spcPts val="601"/>
              </a:spcBef>
              <a:buClr>
                <a:srgbClr val="00bef2"/>
              </a:buClr>
              <a:buFont typeface="Source Sans Pro"/>
              <a:buChar char="»"/>
            </a:pPr>
            <a:r>
              <a:rPr b="0" lang="en-US" sz="1800" spc="-1" strike="noStrike">
                <a:solidFill>
                  <a:srgbClr val="25516c"/>
                </a:solidFill>
                <a:latin typeface="Source Sans Pro"/>
                <a:ea typeface="Source Sans Pro"/>
              </a:rPr>
              <a:t>Cloud (Raspberry Pi 3 Model B+) </a:t>
            </a:r>
            <a:endParaRPr b="0" lang="en-US" sz="1800" spc="-1" strike="noStrike">
              <a:latin typeface="Arial"/>
            </a:endParaRPr>
          </a:p>
          <a:p>
            <a:pPr marL="457200" indent="-379440">
              <a:lnSpc>
                <a:spcPct val="100000"/>
              </a:lnSpc>
              <a:spcBef>
                <a:spcPts val="601"/>
              </a:spcBef>
              <a:buClr>
                <a:srgbClr val="00bef2"/>
              </a:buClr>
              <a:buFont typeface="Source Sans Pro"/>
              <a:buChar char="»"/>
            </a:pPr>
            <a:r>
              <a:rPr b="0" lang="en-US" sz="1800" spc="-1" strike="noStrike">
                <a:solidFill>
                  <a:srgbClr val="25516c"/>
                </a:solidFill>
                <a:latin typeface="Source Sans Pro"/>
                <a:ea typeface="Source Sans Pro"/>
              </a:rPr>
              <a:t>Display Module (OLED) </a:t>
            </a:r>
            <a:endParaRPr b="0" lang="en-US" sz="1800" spc="-1" strike="noStrike">
              <a:latin typeface="Arial"/>
            </a:endParaRPr>
          </a:p>
          <a:p>
            <a:pPr marL="457200" indent="-379440">
              <a:lnSpc>
                <a:spcPct val="100000"/>
              </a:lnSpc>
              <a:spcBef>
                <a:spcPts val="601"/>
              </a:spcBef>
              <a:buClr>
                <a:srgbClr val="00bef2"/>
              </a:buClr>
              <a:buFont typeface="Source Sans Pro"/>
              <a:buChar char="»"/>
            </a:pPr>
            <a:r>
              <a:rPr b="0" lang="en-US" sz="1800" spc="-1" strike="noStrike">
                <a:solidFill>
                  <a:srgbClr val="25516c"/>
                </a:solidFill>
                <a:latin typeface="Source Sans Pro"/>
                <a:ea typeface="Source Sans Pro"/>
              </a:rPr>
              <a:t>Sensors </a:t>
            </a:r>
            <a:endParaRPr b="0" lang="en-US" sz="1800" spc="-1" strike="noStrike">
              <a:latin typeface="Arial"/>
            </a:endParaRPr>
          </a:p>
        </p:txBody>
      </p:sp>
      <p:sp>
        <p:nvSpPr>
          <p:cNvPr id="92" name="CustomShape 3"/>
          <p:cNvSpPr/>
          <p:nvPr/>
        </p:nvSpPr>
        <p:spPr>
          <a:xfrm>
            <a:off x="7766280" y="648720"/>
            <a:ext cx="547200" cy="669960"/>
          </a:xfrm>
          <a:prstGeom prst="rect">
            <a:avLst/>
          </a:prstGeom>
          <a:noFill/>
          <a:ln>
            <a:noFill/>
          </a:ln>
        </p:spPr>
        <p:style>
          <a:lnRef idx="0"/>
          <a:fillRef idx="0"/>
          <a:effectRef idx="0"/>
          <a:fontRef idx="minor"/>
        </p:style>
        <p:txBody>
          <a:bodyPr lIns="90000" rIns="90000" tIns="91440" bIns="91440" anchor="b">
            <a:noAutofit/>
          </a:bodyPr>
          <a:p>
            <a:pPr algn="r">
              <a:lnSpc>
                <a:spcPct val="100000"/>
              </a:lnSpc>
            </a:pPr>
            <a:fld id="{144DB603-B186-41DF-8CD8-AE067B965946}" type="slidenum">
              <a:rPr b="0" lang="en-US" sz="1200" spc="-1" strike="noStrike">
                <a:solidFill>
                  <a:srgbClr val="ffffff"/>
                </a:solidFill>
                <a:latin typeface="Montserrat"/>
                <a:ea typeface="Montserrat"/>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1010160" y="648720"/>
            <a:ext cx="7129800" cy="66996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u="sng">
                <a:solidFill>
                  <a:srgbClr val="ffffff"/>
                </a:solidFill>
                <a:uFillTx/>
                <a:latin typeface="Montserrat"/>
                <a:ea typeface="Montserrat"/>
              </a:rPr>
              <a:t>SOFTWARE</a:t>
            </a:r>
            <a:endParaRPr b="0" lang="en-US" sz="3600" spc="-1" strike="noStrike">
              <a:latin typeface="Arial"/>
            </a:endParaRPr>
          </a:p>
        </p:txBody>
      </p:sp>
      <p:sp>
        <p:nvSpPr>
          <p:cNvPr id="94" name="CustomShape 2"/>
          <p:cNvSpPr/>
          <p:nvPr/>
        </p:nvSpPr>
        <p:spPr>
          <a:xfrm>
            <a:off x="1010160" y="1434960"/>
            <a:ext cx="7129800" cy="2778840"/>
          </a:xfrm>
          <a:prstGeom prst="rect">
            <a:avLst/>
          </a:prstGeom>
          <a:noFill/>
          <a:ln>
            <a:noFill/>
          </a:ln>
        </p:spPr>
        <p:style>
          <a:lnRef idx="0"/>
          <a:fillRef idx="0"/>
          <a:effectRef idx="0"/>
          <a:fontRef idx="minor"/>
        </p:style>
        <p:txBody>
          <a:bodyPr lIns="90000" rIns="90000" tIns="91440" bIns="91440">
            <a:noAutofit/>
          </a:bodyPr>
          <a:p>
            <a:pPr marL="457200" indent="-379440">
              <a:lnSpc>
                <a:spcPct val="100000"/>
              </a:lnSpc>
              <a:spcBef>
                <a:spcPts val="601"/>
              </a:spcBef>
              <a:buClr>
                <a:srgbClr val="00bef2"/>
              </a:buClr>
              <a:buFont typeface="Source Sans Pro"/>
              <a:buChar char="»"/>
            </a:pPr>
            <a:r>
              <a:rPr b="0" lang="en-US" sz="1800" spc="-1" strike="noStrike">
                <a:solidFill>
                  <a:srgbClr val="25516c"/>
                </a:solidFill>
                <a:latin typeface="Source Sans Pro"/>
                <a:ea typeface="Source Sans Pro"/>
              </a:rPr>
              <a:t>Arduino Dev. Environment</a:t>
            </a:r>
            <a:endParaRPr b="0" lang="en-US" sz="1800" spc="-1" strike="noStrike">
              <a:latin typeface="Arial"/>
            </a:endParaRPr>
          </a:p>
          <a:p>
            <a:pPr marL="457200" indent="-379440">
              <a:lnSpc>
                <a:spcPct val="100000"/>
              </a:lnSpc>
              <a:spcBef>
                <a:spcPts val="601"/>
              </a:spcBef>
              <a:buClr>
                <a:srgbClr val="00bef2"/>
              </a:buClr>
              <a:buFont typeface="Source Sans Pro"/>
              <a:buChar char="»"/>
            </a:pPr>
            <a:r>
              <a:rPr b="0" lang="en-US" sz="1800" spc="-1" strike="noStrike">
                <a:solidFill>
                  <a:srgbClr val="25516c"/>
                </a:solidFill>
                <a:latin typeface="Source Sans Pro"/>
                <a:ea typeface="Source Sans Pro"/>
              </a:rPr>
              <a:t>Python Dev. Environment (Python3)</a:t>
            </a:r>
            <a:endParaRPr b="0" lang="en-US" sz="1800" spc="-1" strike="noStrike">
              <a:latin typeface="Arial"/>
            </a:endParaRPr>
          </a:p>
          <a:p>
            <a:pPr marL="457200" indent="-379440">
              <a:lnSpc>
                <a:spcPct val="100000"/>
              </a:lnSpc>
              <a:spcBef>
                <a:spcPts val="601"/>
              </a:spcBef>
              <a:buClr>
                <a:srgbClr val="00bef2"/>
              </a:buClr>
              <a:buFont typeface="Source Sans Pro"/>
              <a:buChar char="»"/>
            </a:pPr>
            <a:r>
              <a:rPr b="0" lang="en-US" sz="1800" spc="-1" strike="noStrike">
                <a:solidFill>
                  <a:srgbClr val="25516c"/>
                </a:solidFill>
                <a:latin typeface="Source Sans Pro"/>
                <a:ea typeface="Source Sans Pro"/>
              </a:rPr>
              <a:t>GNU Linux (Raspbian)</a:t>
            </a:r>
            <a:endParaRPr b="0" lang="en-US" sz="1800" spc="-1" strike="noStrike">
              <a:latin typeface="Arial"/>
            </a:endParaRPr>
          </a:p>
          <a:p>
            <a:pPr marL="457200" indent="-379440">
              <a:lnSpc>
                <a:spcPct val="100000"/>
              </a:lnSpc>
              <a:spcBef>
                <a:spcPts val="601"/>
              </a:spcBef>
              <a:buClr>
                <a:srgbClr val="00bef2"/>
              </a:buClr>
              <a:buFont typeface="Source Sans Pro"/>
              <a:buChar char="»"/>
            </a:pPr>
            <a:r>
              <a:rPr b="0" lang="en-US" sz="1800" spc="-1" strike="noStrike">
                <a:solidFill>
                  <a:srgbClr val="25516c"/>
                </a:solidFill>
                <a:latin typeface="Source Sans Pro"/>
                <a:ea typeface="Source Sans Pro"/>
              </a:rPr>
              <a:t>Data Analytics (Pandas)</a:t>
            </a:r>
            <a:endParaRPr b="0" lang="en-US" sz="1800" spc="-1" strike="noStrike">
              <a:latin typeface="Arial"/>
            </a:endParaRPr>
          </a:p>
          <a:p>
            <a:pPr marL="457200" indent="-379440">
              <a:lnSpc>
                <a:spcPct val="100000"/>
              </a:lnSpc>
              <a:spcBef>
                <a:spcPts val="601"/>
              </a:spcBef>
              <a:buClr>
                <a:srgbClr val="00bef2"/>
              </a:buClr>
              <a:buFont typeface="Source Sans Pro"/>
              <a:buChar char="»"/>
            </a:pPr>
            <a:r>
              <a:rPr b="0" lang="en-US" sz="1800" spc="-1" strike="noStrike">
                <a:solidFill>
                  <a:srgbClr val="25516c"/>
                </a:solidFill>
                <a:latin typeface="Source Sans Pro"/>
                <a:ea typeface="Source Sans Pro"/>
              </a:rPr>
              <a:t>Web Frame Work (Bottle)</a:t>
            </a:r>
            <a:endParaRPr b="0" lang="en-US" sz="1800" spc="-1" strike="noStrike">
              <a:latin typeface="Arial"/>
            </a:endParaRPr>
          </a:p>
        </p:txBody>
      </p:sp>
      <p:sp>
        <p:nvSpPr>
          <p:cNvPr id="95" name="CustomShape 3"/>
          <p:cNvSpPr/>
          <p:nvPr/>
        </p:nvSpPr>
        <p:spPr>
          <a:xfrm>
            <a:off x="7766280" y="648720"/>
            <a:ext cx="547200" cy="669960"/>
          </a:xfrm>
          <a:prstGeom prst="rect">
            <a:avLst/>
          </a:prstGeom>
          <a:noFill/>
          <a:ln>
            <a:noFill/>
          </a:ln>
        </p:spPr>
        <p:style>
          <a:lnRef idx="0"/>
          <a:fillRef idx="0"/>
          <a:effectRef idx="0"/>
          <a:fontRef idx="minor"/>
        </p:style>
        <p:txBody>
          <a:bodyPr lIns="90000" rIns="90000" tIns="91440" bIns="91440" anchor="b">
            <a:noAutofit/>
          </a:bodyPr>
          <a:p>
            <a:pPr algn="r">
              <a:lnSpc>
                <a:spcPct val="100000"/>
              </a:lnSpc>
            </a:pPr>
            <a:fld id="{2850D300-A63F-448B-8DB3-47F22C5D8402}" type="slidenum">
              <a:rPr b="0" lang="en-US" sz="1200" spc="-1" strike="noStrike">
                <a:solidFill>
                  <a:srgbClr val="ffffff"/>
                </a:solidFill>
                <a:latin typeface="Montserrat"/>
                <a:ea typeface="Montserrat"/>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010160" y="648720"/>
            <a:ext cx="7129800" cy="66996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u="sng">
                <a:solidFill>
                  <a:srgbClr val="ffffff"/>
                </a:solidFill>
                <a:uFillTx/>
                <a:latin typeface="Montserrat"/>
                <a:ea typeface="Montserrat"/>
              </a:rPr>
              <a:t>BLOCK DIAGRAM</a:t>
            </a:r>
            <a:endParaRPr b="0" lang="en-US" sz="3600" spc="-1" strike="noStrike">
              <a:latin typeface="Arial"/>
            </a:endParaRPr>
          </a:p>
        </p:txBody>
      </p:sp>
      <p:sp>
        <p:nvSpPr>
          <p:cNvPr id="97" name="CustomShape 2"/>
          <p:cNvSpPr/>
          <p:nvPr/>
        </p:nvSpPr>
        <p:spPr>
          <a:xfrm>
            <a:off x="7766280" y="648720"/>
            <a:ext cx="547200" cy="669960"/>
          </a:xfrm>
          <a:prstGeom prst="rect">
            <a:avLst/>
          </a:prstGeom>
          <a:noFill/>
          <a:ln>
            <a:noFill/>
          </a:ln>
        </p:spPr>
        <p:style>
          <a:lnRef idx="0"/>
          <a:fillRef idx="0"/>
          <a:effectRef idx="0"/>
          <a:fontRef idx="minor"/>
        </p:style>
        <p:txBody>
          <a:bodyPr lIns="90000" rIns="90000" tIns="91440" bIns="91440" anchor="b">
            <a:noAutofit/>
          </a:bodyPr>
          <a:p>
            <a:pPr algn="r">
              <a:lnSpc>
                <a:spcPct val="100000"/>
              </a:lnSpc>
            </a:pPr>
            <a:fld id="{7317A010-907F-4D4D-AB4C-749CB1757DA7}" type="slidenum">
              <a:rPr b="0" lang="en-US" sz="1200" spc="-1" strike="noStrike">
                <a:solidFill>
                  <a:srgbClr val="ffffff"/>
                </a:solidFill>
                <a:latin typeface="Montserrat"/>
                <a:ea typeface="Montserrat"/>
              </a:rPr>
              <a:t>&lt;number&gt;</a:t>
            </a:fld>
            <a:endParaRPr b="0" lang="en-US" sz="1200" spc="-1" strike="noStrike">
              <a:latin typeface="Arial"/>
            </a:endParaRPr>
          </a:p>
        </p:txBody>
      </p:sp>
      <p:pic>
        <p:nvPicPr>
          <p:cNvPr id="98" name="" descr=""/>
          <p:cNvPicPr/>
          <p:nvPr/>
        </p:nvPicPr>
        <p:blipFill>
          <a:blip r:embed="rId1"/>
          <a:stretch/>
        </p:blipFill>
        <p:spPr>
          <a:xfrm>
            <a:off x="2926080" y="1239480"/>
            <a:ext cx="2925000" cy="3250080"/>
          </a:xfrm>
          <a:prstGeom prst="rect">
            <a:avLst/>
          </a:prstGeom>
          <a:ln>
            <a:noFill/>
          </a:ln>
        </p:spPr>
      </p:pic>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1006560" y="657360"/>
            <a:ext cx="44787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600" spc="-1" strike="noStrike" u="sng">
                <a:solidFill>
                  <a:srgbClr val="ffffff"/>
                </a:solidFill>
                <a:uFillTx/>
                <a:latin typeface="Montserrat"/>
                <a:ea typeface="Montserrat"/>
              </a:rPr>
              <a:t>WORKING</a:t>
            </a:r>
            <a:endParaRPr b="0" lang="en-US" sz="3600" spc="-1" strike="noStrike">
              <a:latin typeface="Arial"/>
            </a:endParaRPr>
          </a:p>
        </p:txBody>
      </p:sp>
      <p:sp>
        <p:nvSpPr>
          <p:cNvPr id="100" name="CustomShape 2"/>
          <p:cNvSpPr/>
          <p:nvPr/>
        </p:nvSpPr>
        <p:spPr>
          <a:xfrm>
            <a:off x="772200" y="1280160"/>
            <a:ext cx="7497000" cy="2467800"/>
          </a:xfrm>
          <a:prstGeom prst="rect">
            <a:avLst/>
          </a:prstGeom>
          <a:noFill/>
          <a:ln>
            <a:noFill/>
          </a:ln>
        </p:spPr>
        <p:style>
          <a:lnRef idx="0"/>
          <a:fillRef idx="0"/>
          <a:effectRef idx="0"/>
          <a:fontRef idx="minor"/>
        </p:style>
        <p:txBody>
          <a:bodyPr lIns="90000" rIns="90000" tIns="91440" bIns="91440">
            <a:noAutofit/>
          </a:bodyPr>
          <a:p>
            <a:pPr>
              <a:lnSpc>
                <a:spcPct val="100000"/>
              </a:lnSpc>
            </a:pPr>
            <a:endParaRPr b="0" lang="en-US" sz="1800" spc="-1" strike="noStrike">
              <a:latin typeface="Arial"/>
            </a:endParaRPr>
          </a:p>
          <a:p>
            <a:pPr marL="216000" indent="-215280" algn="just">
              <a:lnSpc>
                <a:spcPct val="100000"/>
              </a:lnSpc>
              <a:spcBef>
                <a:spcPts val="601"/>
              </a:spcBef>
              <a:buClr>
                <a:srgbClr val="00bef2"/>
              </a:buClr>
              <a:buFont typeface="Source Sans Pro"/>
              <a:buChar char="»"/>
            </a:pPr>
            <a:r>
              <a:rPr b="0" lang="en-US" sz="1800" spc="-1" strike="noStrike">
                <a:solidFill>
                  <a:srgbClr val="25516c"/>
                </a:solidFill>
                <a:latin typeface="Source Sans Pro"/>
                <a:ea typeface="Source Sans Pro"/>
              </a:rPr>
              <a:t> </a:t>
            </a:r>
            <a:r>
              <a:rPr b="0" lang="en-US" sz="1800" spc="-1" strike="noStrike">
                <a:solidFill>
                  <a:srgbClr val="25516c"/>
                </a:solidFill>
                <a:latin typeface="Source Sans Pro"/>
                <a:ea typeface="Source Sans Pro"/>
              </a:rPr>
              <a:t>The Controller Board collects the data from all the Sensors and sends the data to WiFi module.</a:t>
            </a:r>
            <a:endParaRPr b="0" lang="en-US" sz="1800" spc="-1" strike="noStrike">
              <a:latin typeface="Arial"/>
            </a:endParaRPr>
          </a:p>
          <a:p>
            <a:pPr marL="216000" indent="-215280" algn="just">
              <a:lnSpc>
                <a:spcPct val="100000"/>
              </a:lnSpc>
              <a:spcBef>
                <a:spcPts val="601"/>
              </a:spcBef>
              <a:buClr>
                <a:srgbClr val="00bef2"/>
              </a:buClr>
              <a:buFont typeface="Source Sans Pro"/>
              <a:buChar char="»"/>
            </a:pPr>
            <a:r>
              <a:rPr b="0" lang="en-US" sz="1800" spc="-1" strike="noStrike">
                <a:solidFill>
                  <a:srgbClr val="25516c"/>
                </a:solidFill>
                <a:latin typeface="Source Sans Pro"/>
                <a:ea typeface="Source Sans Pro"/>
              </a:rPr>
              <a:t> </a:t>
            </a:r>
            <a:r>
              <a:rPr b="0" lang="en-US" sz="1800" spc="-1" strike="noStrike">
                <a:solidFill>
                  <a:srgbClr val="25516c"/>
                </a:solidFill>
                <a:latin typeface="Source Sans Pro"/>
                <a:ea typeface="Source Sans Pro"/>
              </a:rPr>
              <a:t>This Data is sent is sent to the Cloud in JSON format through WiFi communication.</a:t>
            </a:r>
            <a:endParaRPr b="0" lang="en-US" sz="1800" spc="-1" strike="noStrike">
              <a:latin typeface="Arial"/>
            </a:endParaRPr>
          </a:p>
          <a:p>
            <a:pPr marL="216000" indent="-215280" algn="just">
              <a:lnSpc>
                <a:spcPct val="100000"/>
              </a:lnSpc>
              <a:spcBef>
                <a:spcPts val="601"/>
              </a:spcBef>
              <a:buClr>
                <a:srgbClr val="00bef2"/>
              </a:buClr>
              <a:buFont typeface="Source Sans Pro"/>
              <a:buChar char="»"/>
            </a:pPr>
            <a:r>
              <a:rPr b="0" lang="en-US" sz="1800" spc="-1" strike="noStrike">
                <a:solidFill>
                  <a:srgbClr val="25516c"/>
                </a:solidFill>
                <a:latin typeface="Source Sans Pro"/>
                <a:ea typeface="Source Sans Pro"/>
              </a:rPr>
              <a:t> </a:t>
            </a:r>
            <a:r>
              <a:rPr b="0" lang="en-US" sz="1800" spc="-1" strike="noStrike">
                <a:solidFill>
                  <a:srgbClr val="25516c"/>
                </a:solidFill>
                <a:latin typeface="Source Sans Pro"/>
                <a:ea typeface="Source Sans Pro"/>
              </a:rPr>
              <a:t>The received data is used for Data Analysis and a Web Portal is hosted on the cloud.</a:t>
            </a:r>
            <a:endParaRPr b="0" lang="en-US" sz="1800" spc="-1" strike="noStrike">
              <a:latin typeface="Arial"/>
            </a:endParaRPr>
          </a:p>
          <a:p>
            <a:pPr marL="216000" indent="-215280" algn="just">
              <a:lnSpc>
                <a:spcPct val="100000"/>
              </a:lnSpc>
              <a:spcBef>
                <a:spcPts val="601"/>
              </a:spcBef>
              <a:buClr>
                <a:srgbClr val="00bef2"/>
              </a:buClr>
              <a:buFont typeface="Source Sans Pro"/>
              <a:buChar char="»"/>
            </a:pPr>
            <a:r>
              <a:rPr b="0" lang="en-US" sz="1800" spc="-1" strike="noStrike">
                <a:solidFill>
                  <a:srgbClr val="25516c"/>
                </a:solidFill>
                <a:latin typeface="Source Sans Pro"/>
                <a:ea typeface="Source Sans Pro"/>
              </a:rPr>
              <a:t> </a:t>
            </a:r>
            <a:r>
              <a:rPr b="0" lang="en-US" sz="1800" spc="-1" strike="noStrike">
                <a:solidFill>
                  <a:srgbClr val="25516c"/>
                </a:solidFill>
                <a:latin typeface="Source Sans Pro"/>
                <a:ea typeface="Source Sans Pro"/>
              </a:rPr>
              <a:t>These Analysis can be accessed on any browser platform by connecting to the cloud.</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1006560" y="657360"/>
            <a:ext cx="44787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600" spc="-1" strike="noStrike" u="sng">
                <a:solidFill>
                  <a:srgbClr val="ffffff"/>
                </a:solidFill>
                <a:uFillTx/>
                <a:latin typeface="Montserrat"/>
                <a:ea typeface="Montserrat"/>
              </a:rPr>
              <a:t>CONCLUSION</a:t>
            </a:r>
            <a:endParaRPr b="0" lang="en-US" sz="3600" spc="-1" strike="noStrike">
              <a:latin typeface="Arial"/>
            </a:endParaRPr>
          </a:p>
        </p:txBody>
      </p:sp>
      <p:sp>
        <p:nvSpPr>
          <p:cNvPr id="102" name="CustomShape 2"/>
          <p:cNvSpPr/>
          <p:nvPr/>
        </p:nvSpPr>
        <p:spPr>
          <a:xfrm>
            <a:off x="772200" y="2011680"/>
            <a:ext cx="7497000" cy="2467800"/>
          </a:xfrm>
          <a:prstGeom prst="rect">
            <a:avLst/>
          </a:prstGeom>
          <a:noFill/>
          <a:ln>
            <a:noFill/>
          </a:ln>
        </p:spPr>
        <p:style>
          <a:lnRef idx="0"/>
          <a:fillRef idx="0"/>
          <a:effectRef idx="0"/>
          <a:fontRef idx="minor"/>
        </p:style>
        <p:txBody>
          <a:bodyPr lIns="90000" rIns="90000" tIns="91440" bIns="91440">
            <a:noAutofit/>
          </a:bodyPr>
          <a:p>
            <a:pPr algn="ctr">
              <a:lnSpc>
                <a:spcPct val="100000"/>
              </a:lnSpc>
              <a:spcBef>
                <a:spcPts val="1417"/>
              </a:spcBef>
            </a:pPr>
            <a:r>
              <a:rPr b="0" lang="en-US" sz="1800" spc="-1" strike="noStrike">
                <a:solidFill>
                  <a:srgbClr val="25516c"/>
                </a:solidFill>
                <a:latin typeface="Source Sans Pro"/>
                <a:ea typeface="Source Sans Pro"/>
              </a:rPr>
              <a:t>With this project we can build a Portable and Low Cost Health Monitoring Kit to deploy in Health Camps and Rural areas </a:t>
            </a:r>
            <a:endParaRPr b="0" lang="en-US" sz="1800" spc="-1" strike="noStrike">
              <a:latin typeface="Arial"/>
            </a:endParaRPr>
          </a:p>
          <a:p>
            <a:pPr algn="ctr">
              <a:lnSpc>
                <a:spcPct val="100000"/>
              </a:lnSpc>
              <a:spcBef>
                <a:spcPts val="601"/>
              </a:spcBef>
            </a:pP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143</TotalTime>
  <Application>LibreOffice/6.1.5.1$Linux_X86_64 LibreOffice_project/10$Build-1</Application>
  <Words>768</Words>
  <Paragraphs>158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2019-01-30T12:05:11Z</dcterms:modified>
  <cp:revision>34</cp:revision>
  <dc:subject/>
  <dc:title>HEALTH MONITORING KIT WITH DATA ANALYSIS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26</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26</vt:i4>
  </property>
</Properties>
</file>