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9" r:id="rId23"/>
    <p:sldId id="290" r:id="rId24"/>
    <p:sldId id="288" r:id="rId2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88272" y="1498904"/>
            <a:ext cx="6791432" cy="1704014"/>
          </a:xfrm>
          <a:prstGeom prst="rect">
            <a:avLst/>
          </a:prstGeom>
        </p:spPr>
        <p:txBody>
          <a:bodyPr spcFirstLastPara="1" wrap="square" lIns="104261" tIns="104261" rIns="104261" bIns="104261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66389" y="6831426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17477" y="6213122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323536" y="5065823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147328" y="7247844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475852" y="697913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7851" y="3717074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64683" y="872136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2449" y="1476340"/>
            <a:ext cx="296805" cy="2796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9477763" y="5468601"/>
            <a:ext cx="222428" cy="209903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0295731" y="6230594"/>
            <a:ext cx="222428" cy="209903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29574" y="2193666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032553" y="298957"/>
            <a:ext cx="296805" cy="2796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02412" y="2759571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995380" y="523187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9038885" y="6751529"/>
            <a:ext cx="296805" cy="279981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320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pPr marL="25400">
                <a:lnSpc>
                  <a:spcPts val="16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9359" y="452669"/>
            <a:ext cx="8854683" cy="10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104261" rIns="104261" bIns="104261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359" y="1853609"/>
            <a:ext cx="8854683" cy="525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104261" rIns="104261" bIns="104261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828460" y="6978176"/>
            <a:ext cx="641674" cy="57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104261" rIns="104261" bIns="104261" anchor="t" anchorCtr="0">
            <a:noAutofit/>
          </a:bodyPr>
          <a:lstStyle>
            <a:lvl1pPr lvl="0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pZLS6R91rQ&amp;list=PLr6-GrHUlVf96NLj3PQq-tmEB6woZjwE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155700" y="2635250"/>
            <a:ext cx="3625288" cy="9571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20" b="1" spc="10" smtClean="0">
                <a:solidFill>
                  <a:srgbClr val="232021"/>
                </a:solidFill>
                <a:latin typeface="Arial"/>
                <a:cs typeface="Arial"/>
              </a:rPr>
              <a:t>Web Technologies</a:t>
            </a:r>
            <a:endParaRPr lang="en-US" sz="3120" b="1" spc="1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en-US" sz="3120" b="1" spc="10" dirty="0" smtClean="0">
                <a:solidFill>
                  <a:srgbClr val="232021"/>
                </a:solidFill>
                <a:latin typeface="Arial"/>
                <a:cs typeface="Arial"/>
              </a:rPr>
              <a:t>Lab-IV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55700" y="3854450"/>
            <a:ext cx="491968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JavaScript Math, String, Array</a:t>
            </a:r>
            <a:r>
              <a:rPr sz="2400" spc="10">
                <a:solidFill>
                  <a:srgbClr val="232021"/>
                </a:solidFill>
                <a:latin typeface="Calibri"/>
                <a:cs typeface="Calibri"/>
              </a:rPr>
              <a:t>, </a:t>
            </a:r>
            <a:r>
              <a:rPr sz="2400" spc="10" smtClean="0">
                <a:solidFill>
                  <a:srgbClr val="232021"/>
                </a:solidFill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4925836" cy="432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b="1" spc="10" dirty="0">
                <a:solidFill>
                  <a:srgbClr val="00B0F0"/>
                </a:solidFill>
                <a:latin typeface="Arial"/>
                <a:cs typeface="Arial"/>
              </a:rPr>
              <a:t>Three Ways to Create Arrays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136991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Regular: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44739" y="2657096"/>
            <a:ext cx="5680337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fruits = new Array();    // create a new array object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244739" y="3019808"/>
            <a:ext cx="1980822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fruits[0] = “apple”;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895903" y="3019808"/>
            <a:ext cx="1251822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// first item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44739" y="3385568"/>
            <a:ext cx="2130480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fruits[1] = “orange”;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896208" y="3385569"/>
            <a:ext cx="1574843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// second item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24242" y="3843531"/>
            <a:ext cx="181444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Condensed: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44739" y="4202433"/>
            <a:ext cx="4410291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fruits = new Array( “apple”, “orange”);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24242" y="4660395"/>
            <a:ext cx="120203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Literal: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44739" y="5019298"/>
            <a:ext cx="3349466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fruits = [ “apple”, “orange”];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5233997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Accessing and Modifying Array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7929463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One can access an array element by referring to its name 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98561" y="2606042"/>
            <a:ext cx="187850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index number: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244739" y="3108200"/>
            <a:ext cx="4410291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fruits = new Array( “apple”, “orange”);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44739" y="3470912"/>
            <a:ext cx="4909228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document.writeln(“Second fruit = “ + fruits[1]);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24242" y="3928875"/>
            <a:ext cx="532902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One can easily modify an array element: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44739" y="4360929"/>
            <a:ext cx="4410291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fruits = new Array( “apple”, “orange”);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44739" y="4726689"/>
            <a:ext cx="1996455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fruits[1] = “grape”;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44739" y="5092449"/>
            <a:ext cx="4909229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document.writeln(“Second fruit = “ + fruits[1]);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57431" y="2936557"/>
            <a:ext cx="1219582" cy="661797"/>
          </a:xfrm>
          <a:custGeom>
            <a:avLst/>
            <a:gdLst/>
            <a:ahLst/>
            <a:cxnLst/>
            <a:rect l="l" t="t" r="r" b="b"/>
            <a:pathLst>
              <a:path w="1219582" h="661797">
                <a:moveTo>
                  <a:pt x="4762" y="4763"/>
                </a:moveTo>
                <a:lnTo>
                  <a:pt x="1214819" y="4763"/>
                </a:lnTo>
                <a:lnTo>
                  <a:pt x="1214819" y="657035"/>
                </a:lnTo>
                <a:lnTo>
                  <a:pt x="4762" y="657035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7959743" y="3051507"/>
            <a:ext cx="816438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215775" y="3325827"/>
            <a:ext cx="824733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232021"/>
                </a:solidFill>
                <a:latin typeface="Arial"/>
                <a:cs typeface="Arial"/>
              </a:rPr>
              <a:t>orange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57431" y="4231957"/>
            <a:ext cx="1079373" cy="661797"/>
          </a:xfrm>
          <a:custGeom>
            <a:avLst/>
            <a:gdLst/>
            <a:ahLst/>
            <a:cxnLst/>
            <a:rect l="l" t="t" r="r" b="b"/>
            <a:pathLst>
              <a:path w="1079373" h="661797">
                <a:moveTo>
                  <a:pt x="4762" y="4763"/>
                </a:moveTo>
                <a:lnTo>
                  <a:pt x="1074611" y="4763"/>
                </a:lnTo>
                <a:lnTo>
                  <a:pt x="1074611" y="657035"/>
                </a:lnTo>
                <a:lnTo>
                  <a:pt x="4762" y="657035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7959743" y="4346908"/>
            <a:ext cx="816438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215775" y="4621229"/>
            <a:ext cx="687573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232021"/>
                </a:solidFill>
                <a:latin typeface="Arial"/>
                <a:cs typeface="Arial"/>
              </a:rPr>
              <a:t>grape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04993" y="3166872"/>
            <a:ext cx="460248" cy="307848"/>
          </a:xfrm>
          <a:custGeom>
            <a:avLst/>
            <a:gdLst/>
            <a:ahLst/>
            <a:cxnLst/>
            <a:rect l="l" t="t" r="r" b="b"/>
            <a:pathLst>
              <a:path w="460248" h="307848">
                <a:moveTo>
                  <a:pt x="460248" y="6096"/>
                </a:moveTo>
                <a:lnTo>
                  <a:pt x="54865" y="277367"/>
                </a:lnTo>
                <a:lnTo>
                  <a:pt x="48769" y="274320"/>
                </a:lnTo>
                <a:lnTo>
                  <a:pt x="48769" y="268223"/>
                </a:lnTo>
                <a:lnTo>
                  <a:pt x="454153" y="0"/>
                </a:lnTo>
                <a:lnTo>
                  <a:pt x="460248" y="0"/>
                </a:lnTo>
                <a:lnTo>
                  <a:pt x="460248" y="6096"/>
                </a:lnTo>
                <a:close/>
                <a:moveTo>
                  <a:pt x="85345" y="298704"/>
                </a:moveTo>
                <a:lnTo>
                  <a:pt x="0" y="307848"/>
                </a:lnTo>
                <a:lnTo>
                  <a:pt x="42672" y="2346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8793" y="4538472"/>
            <a:ext cx="536448" cy="460248"/>
          </a:xfrm>
          <a:custGeom>
            <a:avLst/>
            <a:gdLst/>
            <a:ahLst/>
            <a:cxnLst/>
            <a:rect l="l" t="t" r="r" b="b"/>
            <a:pathLst>
              <a:path w="536448" h="460248">
                <a:moveTo>
                  <a:pt x="536448" y="6096"/>
                </a:moveTo>
                <a:lnTo>
                  <a:pt x="51817" y="423672"/>
                </a:lnTo>
                <a:lnTo>
                  <a:pt x="45720" y="420624"/>
                </a:lnTo>
                <a:lnTo>
                  <a:pt x="45720" y="414528"/>
                </a:lnTo>
                <a:lnTo>
                  <a:pt x="530353" y="0"/>
                </a:lnTo>
                <a:lnTo>
                  <a:pt x="536448" y="0"/>
                </a:lnTo>
                <a:lnTo>
                  <a:pt x="536448" y="6096"/>
                </a:lnTo>
                <a:close/>
                <a:moveTo>
                  <a:pt x="82296" y="438912"/>
                </a:moveTo>
                <a:lnTo>
                  <a:pt x="0" y="460248"/>
                </a:lnTo>
                <a:lnTo>
                  <a:pt x="33529" y="381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3790140" cy="455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b="1" spc="10" dirty="0">
                <a:solidFill>
                  <a:srgbClr val="00B0F0"/>
                </a:solidFill>
                <a:latin typeface="Arial"/>
                <a:cs typeface="Arial"/>
              </a:rPr>
              <a:t>Other Array Methods</a:t>
            </a:r>
            <a:endParaRPr sz="29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183893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98553" y="2183893"/>
            <a:ext cx="539743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length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52914" y="2183893"/>
            <a:ext cx="3707751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232021"/>
                </a:solidFill>
                <a:latin typeface="Calibri"/>
                <a:cs typeface="Calibri"/>
              </a:rPr>
              <a:t>Sets or returns the number of elements in an array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2482598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98553" y="2482598"/>
            <a:ext cx="670744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concat()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152850" y="2482598"/>
            <a:ext cx="4702402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232021"/>
                </a:solidFill>
                <a:latin typeface="Calibri"/>
                <a:cs typeface="Calibri"/>
              </a:rPr>
              <a:t>Joins two or more arrays, and returns a copy of the joined arrays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24242" y="2781302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98466" y="2781302"/>
            <a:ext cx="41766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join()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152672" y="2781302"/>
            <a:ext cx="3040567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Joins all elements of an array into a string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24242" y="3080006"/>
            <a:ext cx="128059" cy="1767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98553" y="3080006"/>
            <a:ext cx="426790" cy="1767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pop()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152736" y="3080006"/>
            <a:ext cx="4653155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Removes the last element of an array, and returns that element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24242" y="3378710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598553" y="3378710"/>
            <a:ext cx="496866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push()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152708" y="3378710"/>
            <a:ext cx="5134805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Adds new elements to the end of an array, and returns the new length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324242" y="3674366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98553" y="3674366"/>
            <a:ext cx="689521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reverse()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153340" y="3674366"/>
            <a:ext cx="3396493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Reverses the order of the elements in an array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324242" y="3973071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598553" y="3973071"/>
            <a:ext cx="466413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shift()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152735" y="3973071"/>
            <a:ext cx="4683771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Removes the first element of an array, and returns that element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324242" y="4271775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598553" y="4271775"/>
            <a:ext cx="463476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slice()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3152845" y="4271775"/>
            <a:ext cx="3805526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232021"/>
                </a:solidFill>
                <a:latin typeface="Calibri"/>
                <a:cs typeface="Calibri"/>
              </a:rPr>
              <a:t>Selects a part of an array, and returns the new array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324242" y="4570479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598553" y="4570479"/>
            <a:ext cx="433076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sort()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3152926" y="4570479"/>
            <a:ext cx="2223132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Sorts the elements of an array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24242" y="4869183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598553" y="4869183"/>
            <a:ext cx="557894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splice()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3152776" y="4869183"/>
            <a:ext cx="2866483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232021"/>
                </a:solidFill>
                <a:latin typeface="Calibri"/>
                <a:cs typeface="Calibri"/>
              </a:rPr>
              <a:t>Adds/Removes elements from an array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1324242" y="5167887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598553" y="5167887"/>
            <a:ext cx="722475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toString()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152767" y="5167887"/>
            <a:ext cx="3750911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232021"/>
                </a:solidFill>
                <a:latin typeface="Calibri"/>
                <a:cs typeface="Calibri"/>
              </a:rPr>
              <a:t>Converts an array to a string, and returns the result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1324242" y="5466591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598553" y="5466591"/>
            <a:ext cx="652202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unshift()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3152597" y="5466591"/>
            <a:ext cx="557408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Adds new elements to the beginning of an array, and returns the new length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1324242" y="5765295"/>
            <a:ext cx="128059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1598553" y="5765295"/>
            <a:ext cx="710384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valueOf()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3152867" y="5765295"/>
            <a:ext cx="2829553" cy="1767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Calibri"/>
                <a:cs typeface="Calibri"/>
              </a:rPr>
              <a:t>Returns the primitive value of an array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4389022" cy="432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b="1" spc="10" dirty="0">
                <a:solidFill>
                  <a:srgbClr val="00B0F0"/>
                </a:solidFill>
                <a:latin typeface="Arial"/>
                <a:cs typeface="Arial"/>
              </a:rPr>
              <a:t>Array concat() and length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2" y="2680718"/>
            <a:ext cx="3351898" cy="7376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&lt;html&gt;&lt;body&gt;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&lt;pre&gt;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&lt;script type="text/javascript"&gt;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var fruits = new Array( "apple", "orange");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var veges = new Array( "carrot", "lettuce", "spinach");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3" y="3558542"/>
            <a:ext cx="2236000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var shopping = fruits.concat(veges);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3" y="3848102"/>
            <a:ext cx="4074360" cy="4450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document.writeln("Shopping list of "+shopping.length+" items:");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document.writeln(shopping);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document.writeln("");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1443" y="4433319"/>
            <a:ext cx="3067711" cy="1030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document.writeln("Using for loop to list items:");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document.writeln("&lt;ul&gt;");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for(var i=0; i&lt;shopping.length; i++)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document.writeln("&lt;li&gt;"+shopping[i]+"&lt;/li&gt;");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document.writeln("&lt;/ul&gt;");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3" y="5600703"/>
            <a:ext cx="1048872" cy="4450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&lt;/script&gt;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&lt;/pre&gt;</a:t>
            </a:r>
            <a:endParaRPr sz="1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7A22D"/>
                </a:solidFill>
                <a:latin typeface="Calibri"/>
                <a:cs typeface="Calibri"/>
              </a:rPr>
              <a:t>&lt;/body&gt;&lt;/html&gt;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3" y="2712719"/>
            <a:ext cx="3276600" cy="3447287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056831" y="2250757"/>
            <a:ext cx="2959988" cy="384429"/>
          </a:xfrm>
          <a:custGeom>
            <a:avLst/>
            <a:gdLst/>
            <a:ahLst/>
            <a:cxnLst/>
            <a:rect l="l" t="t" r="r" b="b"/>
            <a:pathLst>
              <a:path w="2959988" h="384429">
                <a:moveTo>
                  <a:pt x="4763" y="4763"/>
                </a:moveTo>
                <a:lnTo>
                  <a:pt x="2955227" y="4763"/>
                </a:lnTo>
                <a:lnTo>
                  <a:pt x="2955227" y="379667"/>
                </a:lnTo>
                <a:lnTo>
                  <a:pt x="4763" y="379667"/>
                </a:lnTo>
                <a:lnTo>
                  <a:pt x="4763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3159140" y="2365707"/>
            <a:ext cx="2820561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concat() – combines arrays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80634" y="6213157"/>
            <a:ext cx="2883789" cy="384429"/>
          </a:xfrm>
          <a:custGeom>
            <a:avLst/>
            <a:gdLst/>
            <a:ahLst/>
            <a:cxnLst/>
            <a:rect l="l" t="t" r="r" b="b"/>
            <a:pathLst>
              <a:path w="2883789" h="384429">
                <a:moveTo>
                  <a:pt x="4763" y="4762"/>
                </a:moveTo>
                <a:lnTo>
                  <a:pt x="2879027" y="4762"/>
                </a:lnTo>
                <a:lnTo>
                  <a:pt x="2879027" y="379667"/>
                </a:lnTo>
                <a:lnTo>
                  <a:pt x="4763" y="379667"/>
                </a:lnTo>
                <a:lnTo>
                  <a:pt x="4763" y="4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3082939" y="6328110"/>
            <a:ext cx="2744977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length – gives array length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94993" y="2633472"/>
            <a:ext cx="841248" cy="917448"/>
          </a:xfrm>
          <a:custGeom>
            <a:avLst/>
            <a:gdLst/>
            <a:ahLst/>
            <a:cxnLst/>
            <a:rect l="l" t="t" r="r" b="b"/>
            <a:pathLst>
              <a:path w="841248" h="917448">
                <a:moveTo>
                  <a:pt x="841249" y="6096"/>
                </a:moveTo>
                <a:lnTo>
                  <a:pt x="45720" y="874776"/>
                </a:lnTo>
                <a:lnTo>
                  <a:pt x="39625" y="874776"/>
                </a:lnTo>
                <a:lnTo>
                  <a:pt x="39625" y="868679"/>
                </a:lnTo>
                <a:lnTo>
                  <a:pt x="835153" y="0"/>
                </a:lnTo>
                <a:lnTo>
                  <a:pt x="841249" y="0"/>
                </a:lnTo>
                <a:lnTo>
                  <a:pt x="841249" y="6096"/>
                </a:lnTo>
                <a:close/>
                <a:moveTo>
                  <a:pt x="79249" y="886967"/>
                </a:moveTo>
                <a:lnTo>
                  <a:pt x="0" y="917448"/>
                </a:lnTo>
                <a:lnTo>
                  <a:pt x="24385" y="8351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4610" y="4084320"/>
            <a:ext cx="411480" cy="2139696"/>
          </a:xfrm>
          <a:custGeom>
            <a:avLst/>
            <a:gdLst/>
            <a:ahLst/>
            <a:cxnLst/>
            <a:rect l="l" t="t" r="r" b="b"/>
            <a:pathLst>
              <a:path w="411480" h="2139696">
                <a:moveTo>
                  <a:pt x="399288" y="2133599"/>
                </a:moveTo>
                <a:lnTo>
                  <a:pt x="30480" y="64007"/>
                </a:lnTo>
                <a:lnTo>
                  <a:pt x="33528" y="57912"/>
                </a:lnTo>
                <a:lnTo>
                  <a:pt x="39624" y="60960"/>
                </a:lnTo>
                <a:lnTo>
                  <a:pt x="411480" y="2133599"/>
                </a:lnTo>
                <a:lnTo>
                  <a:pt x="405383" y="2139696"/>
                </a:lnTo>
                <a:lnTo>
                  <a:pt x="399288" y="2133599"/>
                </a:lnTo>
                <a:close/>
                <a:moveTo>
                  <a:pt x="0" y="82295"/>
                </a:moveTo>
                <a:lnTo>
                  <a:pt x="24383" y="0"/>
                </a:lnTo>
                <a:lnTo>
                  <a:pt x="76200" y="670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2227854" cy="464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solidFill>
                  <a:srgbClr val="00B0F0"/>
                </a:solidFill>
                <a:latin typeface="Arial"/>
                <a:cs typeface="Arial"/>
              </a:rPr>
              <a:t>Math Object</a:t>
            </a:r>
            <a:endParaRPr sz="30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8002431" cy="10363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32021"/>
                </a:solidFill>
                <a:latin typeface="Calibri"/>
                <a:cs typeface="Calibri"/>
              </a:rPr>
              <a:t>• JavaScript provides built in mathematical methods through its</a:t>
            </a:r>
            <a:endParaRPr sz="2300">
              <a:latin typeface="Calibri"/>
              <a:cs typeface="Calibri"/>
            </a:endParaRPr>
          </a:p>
          <a:p>
            <a:pPr marL="274318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Math objects.  The math methods are applied in the following</a:t>
            </a:r>
            <a:endParaRPr sz="2400">
              <a:latin typeface="Calibri"/>
              <a:cs typeface="Calibri"/>
            </a:endParaRPr>
          </a:p>
          <a:p>
            <a:pPr marL="274318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manner,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2" y="3474722"/>
            <a:ext cx="3567800" cy="2694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b="1" spc="10" dirty="0">
                <a:solidFill>
                  <a:srgbClr val="E8752D"/>
                </a:solidFill>
                <a:latin typeface="Arial"/>
                <a:cs typeface="Arial"/>
              </a:rPr>
              <a:t>SinOfAngle = Math.sin(Angle);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2" y="3889251"/>
            <a:ext cx="473358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Some important methods are Math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1442" y="4395219"/>
            <a:ext cx="1971373" cy="6047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b="1" spc="10" dirty="0">
                <a:solidFill>
                  <a:srgbClr val="E8752D"/>
                </a:solidFill>
                <a:latin typeface="Arial"/>
                <a:cs typeface="Arial"/>
              </a:rPr>
              <a:t>Math.abs(value)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10" b="1" spc="10" dirty="0">
                <a:solidFill>
                  <a:srgbClr val="E8752D"/>
                </a:solidFill>
                <a:latin typeface="Arial"/>
                <a:cs typeface="Arial"/>
              </a:rPr>
              <a:t>Math.sin(value)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2" y="4395219"/>
            <a:ext cx="6047296" cy="9400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286891">
              <a:lnSpc>
                <a:spcPct val="100000"/>
              </a:lnSpc>
            </a:pPr>
            <a:r>
              <a:rPr sz="2200" b="1" spc="10" dirty="0">
                <a:solidFill>
                  <a:srgbClr val="E8752D"/>
                </a:solidFill>
                <a:latin typeface="Arial"/>
                <a:cs typeface="Arial"/>
              </a:rPr>
              <a:t>(absolute value)</a:t>
            </a:r>
            <a:endParaRPr sz="2200">
              <a:latin typeface="Arial"/>
              <a:cs typeface="Arial"/>
            </a:endParaRPr>
          </a:p>
          <a:p>
            <a:pPr marL="2286903">
              <a:lnSpc>
                <a:spcPct val="100000"/>
              </a:lnSpc>
            </a:pPr>
            <a:r>
              <a:rPr sz="2200" b="1" spc="10" dirty="0">
                <a:solidFill>
                  <a:srgbClr val="E8752D"/>
                </a:solidFill>
                <a:latin typeface="Arial"/>
                <a:cs typeface="Arial"/>
              </a:rPr>
              <a:t>(sine of angle value)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60" b="1" spc="10" dirty="0">
                <a:solidFill>
                  <a:srgbClr val="E8752D"/>
                </a:solidFill>
                <a:latin typeface="Arial"/>
                <a:cs typeface="Arial"/>
              </a:rPr>
              <a:t>Math.round(value) (round value to nearest integer)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81442" y="5398012"/>
            <a:ext cx="2132783" cy="6047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E8752D"/>
                </a:solidFill>
                <a:latin typeface="Arial"/>
                <a:cs typeface="Arial"/>
              </a:rPr>
              <a:t>Math.ceil(value)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50" b="1" spc="10" dirty="0">
                <a:solidFill>
                  <a:srgbClr val="E8752D"/>
                </a:solidFill>
                <a:latin typeface="Arial"/>
                <a:cs typeface="Arial"/>
              </a:rPr>
              <a:t>Math.floor(value)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068095" y="5398012"/>
            <a:ext cx="3516447" cy="6047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E8752D"/>
                </a:solidFill>
                <a:latin typeface="Arial"/>
                <a:cs typeface="Arial"/>
              </a:rPr>
              <a:t>(round up to next integer)</a:t>
            </a:r>
            <a:endParaRPr sz="2200">
              <a:latin typeface="Arial"/>
              <a:cs typeface="Arial"/>
            </a:endParaRPr>
          </a:p>
          <a:p>
            <a:pPr marL="116">
              <a:lnSpc>
                <a:spcPct val="100000"/>
              </a:lnSpc>
            </a:pPr>
            <a:r>
              <a:rPr sz="1960" b="1" spc="10" dirty="0">
                <a:solidFill>
                  <a:srgbClr val="E8752D"/>
                </a:solidFill>
                <a:latin typeface="Arial"/>
                <a:cs typeface="Arial"/>
              </a:rPr>
              <a:t>(round down to next integer).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2617063" cy="464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solidFill>
                  <a:srgbClr val="00B0F0"/>
                </a:solidFill>
                <a:latin typeface="Arial"/>
                <a:cs typeface="Arial"/>
              </a:rPr>
              <a:t>Math Methods</a:t>
            </a:r>
            <a:endParaRPr sz="3000">
              <a:solidFill>
                <a:srgbClr val="00B0F0"/>
              </a:solidFill>
              <a:latin typeface="Arial"/>
              <a:cs typeface="Arial"/>
            </a:endParaRPr>
          </a:p>
        </p:txBody>
      </p:sp>
      <p:pic>
        <p:nvPicPr>
          <p:cNvPr id="10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5" y="2368295"/>
            <a:ext cx="5824728" cy="41696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2776722" cy="4416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b="1" spc="10" dirty="0">
                <a:solidFill>
                  <a:srgbClr val="00B0F0"/>
                </a:solidFill>
                <a:latin typeface="Arial"/>
                <a:cs typeface="Arial"/>
              </a:rPr>
              <a:t>Math Constants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pic>
        <p:nvPicPr>
          <p:cNvPr id="11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97" y="2712720"/>
            <a:ext cx="7156703" cy="31028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4366901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Global Numeric Functions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720675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isFinite() - determines if a value is a finite, legal number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2" y="2669287"/>
            <a:ext cx="1468620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isFinite(1.23);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2" y="2974088"/>
            <a:ext cx="1742374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isFinite(“hello”);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3429002"/>
            <a:ext cx="744466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isNaN() - determines whether a value is an illegal number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2" y="3861056"/>
            <a:ext cx="1304399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isNan(1.23);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81442" y="4165857"/>
            <a:ext cx="1608855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isNaN(“hello”);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24242" y="4623819"/>
            <a:ext cx="720704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parseFloat() - parses string and returns floating number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81442" y="5055874"/>
            <a:ext cx="2029477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parseFloat(“1.23”);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24242" y="5513836"/>
            <a:ext cx="155113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parseInt()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152894" y="5513836"/>
            <a:ext cx="469545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Parses a string and returns an integer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781442" y="5945890"/>
            <a:ext cx="1859186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parseInt(“1234”);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52231" y="2555557"/>
            <a:ext cx="1256157" cy="323469"/>
          </a:xfrm>
          <a:custGeom>
            <a:avLst/>
            <a:gdLst/>
            <a:ahLst/>
            <a:cxnLst/>
            <a:rect l="l" t="t" r="r" b="b"/>
            <a:pathLst>
              <a:path w="1256157" h="323469">
                <a:moveTo>
                  <a:pt x="4762" y="4763"/>
                </a:moveTo>
                <a:lnTo>
                  <a:pt x="1251395" y="4763"/>
                </a:lnTo>
                <a:lnTo>
                  <a:pt x="1251395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4454541" y="2652847"/>
            <a:ext cx="1101537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52231" y="2936557"/>
            <a:ext cx="1326261" cy="323469"/>
          </a:xfrm>
          <a:custGeom>
            <a:avLst/>
            <a:gdLst/>
            <a:ahLst/>
            <a:cxnLst/>
            <a:rect l="l" t="t" r="r" b="b"/>
            <a:pathLst>
              <a:path w="1326261" h="323469">
                <a:moveTo>
                  <a:pt x="4762" y="4763"/>
                </a:moveTo>
                <a:lnTo>
                  <a:pt x="1321498" y="4763"/>
                </a:lnTo>
                <a:lnTo>
                  <a:pt x="1321498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4454541" y="3033847"/>
            <a:ext cx="1168593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52231" y="3774757"/>
            <a:ext cx="1326261" cy="323469"/>
          </a:xfrm>
          <a:custGeom>
            <a:avLst/>
            <a:gdLst/>
            <a:ahLst/>
            <a:cxnLst/>
            <a:rect l="l" t="t" r="r" b="b"/>
            <a:pathLst>
              <a:path w="1326261" h="323469">
                <a:moveTo>
                  <a:pt x="4762" y="4763"/>
                </a:moveTo>
                <a:lnTo>
                  <a:pt x="1321498" y="4763"/>
                </a:lnTo>
                <a:lnTo>
                  <a:pt x="1321498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4454541" y="3872048"/>
            <a:ext cx="1168593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52231" y="4155757"/>
            <a:ext cx="1256157" cy="323469"/>
          </a:xfrm>
          <a:custGeom>
            <a:avLst/>
            <a:gdLst/>
            <a:ahLst/>
            <a:cxnLst/>
            <a:rect l="l" t="t" r="r" b="b"/>
            <a:pathLst>
              <a:path w="1256157" h="323469">
                <a:moveTo>
                  <a:pt x="4762" y="4763"/>
                </a:moveTo>
                <a:lnTo>
                  <a:pt x="1251395" y="4763"/>
                </a:lnTo>
                <a:lnTo>
                  <a:pt x="1251395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4454541" y="4253048"/>
            <a:ext cx="1101537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352231" y="4993957"/>
            <a:ext cx="1265301" cy="323468"/>
          </a:xfrm>
          <a:custGeom>
            <a:avLst/>
            <a:gdLst/>
            <a:ahLst/>
            <a:cxnLst/>
            <a:rect l="l" t="t" r="r" b="b"/>
            <a:pathLst>
              <a:path w="1265301" h="323468">
                <a:moveTo>
                  <a:pt x="4762" y="4763"/>
                </a:moveTo>
                <a:lnTo>
                  <a:pt x="1260539" y="4763"/>
                </a:lnTo>
                <a:lnTo>
                  <a:pt x="1260539" y="318706"/>
                </a:lnTo>
                <a:lnTo>
                  <a:pt x="4762" y="318706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4454540" y="5091249"/>
            <a:ext cx="1110681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1.23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352231" y="5832157"/>
            <a:ext cx="1317117" cy="323469"/>
          </a:xfrm>
          <a:custGeom>
            <a:avLst/>
            <a:gdLst/>
            <a:ahLst/>
            <a:cxnLst/>
            <a:rect l="l" t="t" r="r" b="b"/>
            <a:pathLst>
              <a:path w="1317117" h="323469">
                <a:moveTo>
                  <a:pt x="4762" y="4762"/>
                </a:moveTo>
                <a:lnTo>
                  <a:pt x="1312355" y="4762"/>
                </a:lnTo>
                <a:lnTo>
                  <a:pt x="1312355" y="318706"/>
                </a:lnTo>
                <a:lnTo>
                  <a:pt x="4762" y="318706"/>
                </a:lnTo>
                <a:lnTo>
                  <a:pt x="4762" y="4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4454540" y="5929449"/>
            <a:ext cx="1159448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1234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4426533" cy="432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b="1" spc="10" dirty="0">
                <a:solidFill>
                  <a:srgbClr val="00B0F0"/>
                </a:solidFill>
                <a:latin typeface="Arial"/>
                <a:cs typeface="Arial"/>
              </a:rPr>
              <a:t>Number Object Functions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2" y="2230375"/>
            <a:ext cx="2051502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num = 123.456;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4242" y="2688337"/>
            <a:ext cx="7975151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32021"/>
                </a:solidFill>
                <a:latin typeface="Calibri"/>
                <a:cs typeface="Calibri"/>
              </a:rPr>
              <a:t>• toExponential(x) - converts number to exponential form. num</a:t>
            </a:r>
            <a:endParaRPr sz="2300">
              <a:latin typeface="Calibri"/>
              <a:cs typeface="Calibri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is optional and specifies # of digits after decimal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2" y="3486152"/>
            <a:ext cx="2248446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num.toExponential();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1442" y="3790952"/>
            <a:ext cx="2379552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num.toExponential(1);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24242" y="4245867"/>
            <a:ext cx="7082006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toFixed(x) - formats number with x digits after decimal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81442" y="4677921"/>
            <a:ext cx="1706292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num.toFixed(2);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24242" y="5135884"/>
            <a:ext cx="589442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toPrecision(x) - formats a number to x length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81442" y="5567938"/>
            <a:ext cx="2099623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num.toPrecision(4);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14231" y="3393757"/>
            <a:ext cx="1862709" cy="323469"/>
          </a:xfrm>
          <a:custGeom>
            <a:avLst/>
            <a:gdLst/>
            <a:ahLst/>
            <a:cxnLst/>
            <a:rect l="l" t="t" r="r" b="b"/>
            <a:pathLst>
              <a:path w="1862709" h="323469">
                <a:moveTo>
                  <a:pt x="4762" y="4763"/>
                </a:moveTo>
                <a:lnTo>
                  <a:pt x="1857946" y="4763"/>
                </a:lnTo>
                <a:lnTo>
                  <a:pt x="1857946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16541" y="3491048"/>
            <a:ext cx="1705040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1.23456e+2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114231" y="3774757"/>
            <a:ext cx="1469517" cy="323469"/>
          </a:xfrm>
          <a:custGeom>
            <a:avLst/>
            <a:gdLst/>
            <a:ahLst/>
            <a:cxnLst/>
            <a:rect l="l" t="t" r="r" b="b"/>
            <a:pathLst>
              <a:path w="1469517" h="323469">
                <a:moveTo>
                  <a:pt x="4762" y="4763"/>
                </a:moveTo>
                <a:lnTo>
                  <a:pt x="1464755" y="4763"/>
                </a:lnTo>
                <a:lnTo>
                  <a:pt x="1464755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5216541" y="3872048"/>
            <a:ext cx="1311848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1.2e+2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14231" y="4612957"/>
            <a:ext cx="1463421" cy="323468"/>
          </a:xfrm>
          <a:custGeom>
            <a:avLst/>
            <a:gdLst/>
            <a:ahLst/>
            <a:cxnLst/>
            <a:rect l="l" t="t" r="r" b="b"/>
            <a:pathLst>
              <a:path w="1463421" h="323468">
                <a:moveTo>
                  <a:pt x="4762" y="4763"/>
                </a:moveTo>
                <a:lnTo>
                  <a:pt x="1458658" y="4763"/>
                </a:lnTo>
                <a:lnTo>
                  <a:pt x="1458658" y="318706"/>
                </a:lnTo>
                <a:lnTo>
                  <a:pt x="4762" y="318706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216541" y="4710249"/>
            <a:ext cx="1308799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123.45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14231" y="5527357"/>
            <a:ext cx="1365885" cy="323469"/>
          </a:xfrm>
          <a:custGeom>
            <a:avLst/>
            <a:gdLst/>
            <a:ahLst/>
            <a:cxnLst/>
            <a:rect l="l" t="t" r="r" b="b"/>
            <a:pathLst>
              <a:path w="1365885" h="323469">
                <a:moveTo>
                  <a:pt x="4762" y="4762"/>
                </a:moveTo>
                <a:lnTo>
                  <a:pt x="1361123" y="4762"/>
                </a:lnTo>
                <a:lnTo>
                  <a:pt x="1361123" y="318706"/>
                </a:lnTo>
                <a:lnTo>
                  <a:pt x="4762" y="318706"/>
                </a:lnTo>
                <a:lnTo>
                  <a:pt x="4762" y="4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5216541" y="5624649"/>
            <a:ext cx="1208216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Returns: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123.4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2476960" cy="432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b="1" spc="10" dirty="0">
                <a:solidFill>
                  <a:srgbClr val="00B0F0"/>
                </a:solidFill>
                <a:latin typeface="Arial"/>
                <a:cs typeface="Arial"/>
              </a:rPr>
              <a:t>Strings Object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40281"/>
            <a:ext cx="560393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String objects are used to manipulate text.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4242" y="2822449"/>
            <a:ext cx="457591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Example of how to create a string: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2" y="3324608"/>
            <a:ext cx="2566122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first_name = “John”;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3712466"/>
            <a:ext cx="236955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length property: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2" y="4214625"/>
            <a:ext cx="3976946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document.writeln(first_name.length);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4242" y="4602483"/>
            <a:ext cx="328980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Method toUpperCase():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2" y="5104642"/>
            <a:ext cx="4824371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document.writeln(first_name.toUpperCase());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24242" y="5489452"/>
            <a:ext cx="3280597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Method toLowerCase():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81442" y="5991610"/>
            <a:ext cx="4815172" cy="2529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document.writeln(first_name.toLowerCase());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476431" y="4079557"/>
            <a:ext cx="1143382" cy="384429"/>
          </a:xfrm>
          <a:custGeom>
            <a:avLst/>
            <a:gdLst/>
            <a:ahLst/>
            <a:cxnLst/>
            <a:rect l="l" t="t" r="r" b="b"/>
            <a:pathLst>
              <a:path w="1143382" h="384429">
                <a:moveTo>
                  <a:pt x="4762" y="4763"/>
                </a:moveTo>
                <a:lnTo>
                  <a:pt x="1138619" y="4763"/>
                </a:lnTo>
                <a:lnTo>
                  <a:pt x="1138619" y="379667"/>
                </a:lnTo>
                <a:lnTo>
                  <a:pt x="4762" y="37966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7578743" y="4194508"/>
            <a:ext cx="1004570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Output: </a:t>
            </a:r>
            <a:r>
              <a:rPr sz="1800" b="1" spc="10" dirty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476431" y="4993957"/>
            <a:ext cx="1652397" cy="384429"/>
          </a:xfrm>
          <a:custGeom>
            <a:avLst/>
            <a:gdLst/>
            <a:ahLst/>
            <a:cxnLst/>
            <a:rect l="l" t="t" r="r" b="b"/>
            <a:pathLst>
              <a:path w="1652397" h="384429">
                <a:moveTo>
                  <a:pt x="4762" y="4763"/>
                </a:moveTo>
                <a:lnTo>
                  <a:pt x="1647635" y="4763"/>
                </a:lnTo>
                <a:lnTo>
                  <a:pt x="1647635" y="379667"/>
                </a:lnTo>
                <a:lnTo>
                  <a:pt x="4762" y="37966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7578743" y="5108909"/>
            <a:ext cx="1511928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Output: </a:t>
            </a:r>
            <a:r>
              <a:rPr sz="1800" b="1" spc="10" dirty="0">
                <a:solidFill>
                  <a:srgbClr val="232021"/>
                </a:solidFill>
                <a:latin typeface="Arial"/>
                <a:cs typeface="Arial"/>
              </a:rPr>
              <a:t>JOHN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476431" y="5832157"/>
            <a:ext cx="1499997" cy="384429"/>
          </a:xfrm>
          <a:custGeom>
            <a:avLst/>
            <a:gdLst/>
            <a:ahLst/>
            <a:cxnLst/>
            <a:rect l="l" t="t" r="r" b="b"/>
            <a:pathLst>
              <a:path w="1499997" h="384429">
                <a:moveTo>
                  <a:pt x="4762" y="4762"/>
                </a:moveTo>
                <a:lnTo>
                  <a:pt x="1495235" y="4762"/>
                </a:lnTo>
                <a:lnTo>
                  <a:pt x="1495235" y="379667"/>
                </a:lnTo>
                <a:lnTo>
                  <a:pt x="4762" y="379667"/>
                </a:lnTo>
                <a:lnTo>
                  <a:pt x="4762" y="4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7578743" y="5947110"/>
            <a:ext cx="1361573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Output: </a:t>
            </a:r>
            <a:r>
              <a:rPr sz="1800" b="1" spc="10" dirty="0">
                <a:solidFill>
                  <a:srgbClr val="232021"/>
                </a:solidFill>
                <a:latin typeface="Arial"/>
                <a:cs typeface="Arial"/>
              </a:rPr>
              <a:t>john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149768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324242" y="1491235"/>
            <a:ext cx="2088072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This Lecture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2" y="2380489"/>
            <a:ext cx="286740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Functions continued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3145538"/>
            <a:ext cx="210762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Inbuilt objects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2" y="3621026"/>
            <a:ext cx="203132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067940" y="3621026"/>
            <a:ext cx="3286094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Math, String, Array, Number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24242" y="4175763"/>
            <a:ext cx="296578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Debugging JavaScript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4230645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Strings Object Continued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2" y="2205991"/>
            <a:ext cx="2566122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var first_name = “John”;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4242" y="2630426"/>
            <a:ext cx="5865463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charAt(index) returns character at the index: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2" y="3028952"/>
            <a:ext cx="4211894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document.writeln(first_name.charAt(2);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3453387"/>
            <a:ext cx="707568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concat(str) returns copy of given string joined with str: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2" y="3851912"/>
            <a:ext cx="4625848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document.writeln(first_name.concat(“ny”));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4242" y="4273299"/>
            <a:ext cx="6880778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replace(str1, str2) – replaces substring str1 with str2: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2" y="4675635"/>
            <a:ext cx="5273121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7A22D"/>
                </a:solidFill>
                <a:latin typeface="Calibri"/>
                <a:cs typeface="Calibri"/>
              </a:rPr>
              <a:t>document.write(</a:t>
            </a: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first_name</a:t>
            </a:r>
            <a:r>
              <a:rPr sz="2200" spc="10" dirty="0">
                <a:solidFill>
                  <a:srgbClr val="D7A22D"/>
                </a:solidFill>
                <a:latin typeface="Calibri"/>
                <a:cs typeface="Calibri"/>
              </a:rPr>
              <a:t>.replace("hn","e"))</a:t>
            </a: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24242" y="5123692"/>
            <a:ext cx="7551687" cy="633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32021"/>
                </a:solidFill>
                <a:latin typeface="Calibri"/>
                <a:cs typeface="Calibri"/>
              </a:rPr>
              <a:t>• substr(start,len) – extracts substring of len characters long</a:t>
            </a:r>
            <a:endParaRPr sz="2300">
              <a:latin typeface="Calibri"/>
              <a:cs typeface="Calibri"/>
            </a:endParaRPr>
          </a:p>
          <a:p>
            <a:pPr marL="274318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starting at index start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81442" y="5855212"/>
            <a:ext cx="4538552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7A22D"/>
                </a:solidFill>
                <a:latin typeface="Calibri"/>
                <a:cs typeface="Calibri"/>
              </a:rPr>
              <a:t>document.write(</a:t>
            </a: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first_name</a:t>
            </a:r>
            <a:r>
              <a:rPr sz="2200" spc="10" dirty="0">
                <a:solidFill>
                  <a:srgbClr val="D7A22D"/>
                </a:solidFill>
                <a:latin typeface="Calibri"/>
                <a:cs typeface="Calibri"/>
              </a:rPr>
              <a:t>.substr(1,2))</a:t>
            </a:r>
            <a:r>
              <a:rPr sz="2000" spc="10" dirty="0">
                <a:solidFill>
                  <a:srgbClr val="D7A22D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781231" y="3774757"/>
            <a:ext cx="1463421" cy="323469"/>
          </a:xfrm>
          <a:custGeom>
            <a:avLst/>
            <a:gdLst/>
            <a:ahLst/>
            <a:cxnLst/>
            <a:rect l="l" t="t" r="r" b="b"/>
            <a:pathLst>
              <a:path w="1463421" h="323469">
                <a:moveTo>
                  <a:pt x="4762" y="4763"/>
                </a:moveTo>
                <a:lnTo>
                  <a:pt x="1458658" y="4763"/>
                </a:lnTo>
                <a:lnTo>
                  <a:pt x="1458658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7883543" y="3872048"/>
            <a:ext cx="1308799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Output: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Johnny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86031" y="4612957"/>
            <a:ext cx="1137285" cy="323468"/>
          </a:xfrm>
          <a:custGeom>
            <a:avLst/>
            <a:gdLst/>
            <a:ahLst/>
            <a:cxnLst/>
            <a:rect l="l" t="t" r="r" b="b"/>
            <a:pathLst>
              <a:path w="1137285" h="323468">
                <a:moveTo>
                  <a:pt x="4762" y="4763"/>
                </a:moveTo>
                <a:lnTo>
                  <a:pt x="1132523" y="4763"/>
                </a:lnTo>
                <a:lnTo>
                  <a:pt x="1132523" y="318706"/>
                </a:lnTo>
                <a:lnTo>
                  <a:pt x="4762" y="318706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8188343" y="4710249"/>
            <a:ext cx="982664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Output: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Joe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162231" y="5679757"/>
            <a:ext cx="1048894" cy="323469"/>
          </a:xfrm>
          <a:custGeom>
            <a:avLst/>
            <a:gdLst/>
            <a:ahLst/>
            <a:cxnLst/>
            <a:rect l="l" t="t" r="r" b="b"/>
            <a:pathLst>
              <a:path w="1048894" h="323469">
                <a:moveTo>
                  <a:pt x="4762" y="4762"/>
                </a:moveTo>
                <a:lnTo>
                  <a:pt x="1044131" y="4762"/>
                </a:lnTo>
                <a:lnTo>
                  <a:pt x="1044131" y="318706"/>
                </a:lnTo>
                <a:lnTo>
                  <a:pt x="4762" y="318706"/>
                </a:lnTo>
                <a:lnTo>
                  <a:pt x="4762" y="4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8264543" y="5777049"/>
            <a:ext cx="894856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Output: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oh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238431" y="2936557"/>
            <a:ext cx="942213" cy="323469"/>
          </a:xfrm>
          <a:custGeom>
            <a:avLst/>
            <a:gdLst/>
            <a:ahLst/>
            <a:cxnLst/>
            <a:rect l="l" t="t" r="r" b="b"/>
            <a:pathLst>
              <a:path w="942213" h="323469">
                <a:moveTo>
                  <a:pt x="4762" y="4763"/>
                </a:moveTo>
                <a:lnTo>
                  <a:pt x="937451" y="4763"/>
                </a:lnTo>
                <a:lnTo>
                  <a:pt x="937451" y="318707"/>
                </a:lnTo>
                <a:lnTo>
                  <a:pt x="4762" y="31870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8340743" y="3033847"/>
            <a:ext cx="785128" cy="163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232021"/>
                </a:solidFill>
                <a:latin typeface="Arial"/>
                <a:cs typeface="Arial"/>
              </a:rPr>
              <a:t>Output: </a:t>
            </a:r>
            <a:r>
              <a:rPr sz="1400" b="1" spc="10" dirty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3784690" cy="4416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b="1" spc="10" dirty="0">
                <a:solidFill>
                  <a:srgbClr val="00B0F0"/>
                </a:solidFill>
                <a:latin typeface="Arial"/>
                <a:cs typeface="Arial"/>
              </a:rPr>
              <a:t>Other String Methods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181607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98552" y="2181607"/>
            <a:ext cx="1138274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charCodeAt()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52949" y="2181607"/>
            <a:ext cx="4916645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Returns the Unicode of the character at the specified index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2526031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98552" y="2526031"/>
            <a:ext cx="1378911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fromCharCode()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152794" y="2526031"/>
            <a:ext cx="3213930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Converts Unicode values to characters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24242" y="2867408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98552" y="2867408"/>
            <a:ext cx="811878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indexOf()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152689" y="2867408"/>
            <a:ext cx="569254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Returns position of first found occurrence of specified value in string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24242" y="3211832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98552" y="3211832"/>
            <a:ext cx="1107527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lastIndexOf()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152683" y="3211832"/>
            <a:ext cx="565600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Returns position of last found occurrence of specified value in string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24242" y="3553208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598552" y="3553208"/>
            <a:ext cx="690201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match()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152932" y="3553208"/>
            <a:ext cx="5257878" cy="3992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Searches for match between regular expression and string, and</a:t>
            </a:r>
            <a:endParaRPr sz="1600">
              <a:latin typeface="Calibri"/>
              <a:cs typeface="Calibri"/>
            </a:endParaRPr>
          </a:p>
          <a:p>
            <a:pPr marL="109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returns the matches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324242" y="4092704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98552" y="4092704"/>
            <a:ext cx="708588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search()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153030" y="4092704"/>
            <a:ext cx="5684504" cy="3992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Searches for a match between a regular expression and a string, and</a:t>
            </a:r>
            <a:endParaRPr sz="1600">
              <a:latin typeface="Calibri"/>
              <a:cs typeface="Calibri"/>
            </a:endParaRPr>
          </a:p>
          <a:p>
            <a:pPr marL="1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returns the position of the match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324242" y="4632201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598551" y="4632201"/>
            <a:ext cx="525512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slice()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152833" y="4632201"/>
            <a:ext cx="4165962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Extracts a part of a string and returns a new string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324241" y="4973577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598551" y="4973577"/>
            <a:ext cx="513128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split()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3152643" y="4973577"/>
            <a:ext cx="3340691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Splits a string into an array of substrings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324241" y="5318001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598551" y="5318001"/>
            <a:ext cx="92770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substring()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3152694" y="5318001"/>
            <a:ext cx="5633767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Extracts the characters from a string, between two specified indices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24241" y="5659378"/>
            <a:ext cx="147929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text 1"/>
          <p:cNvSpPr txBox="1"/>
          <p:nvPr/>
        </p:nvSpPr>
        <p:spPr>
          <a:xfrm>
            <a:off x="1598551" y="5659378"/>
            <a:ext cx="809000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valueOf()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5" name="text 1"/>
          <p:cNvSpPr txBox="1"/>
          <p:nvPr/>
        </p:nvSpPr>
        <p:spPr>
          <a:xfrm>
            <a:off x="3152858" y="5659378"/>
            <a:ext cx="3738857" cy="204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Calibri"/>
                <a:cs typeface="Calibri"/>
              </a:rPr>
              <a:t>Returns the primitive value of a String object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96850"/>
            <a:ext cx="9713172" cy="60960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List of Exercises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187450"/>
            <a:ext cx="10270953" cy="56323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1. Write a JavaScript function to move an array element from one position to another.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Test Data: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console.log(move([10, 20, 30, 40, 50], 0, 2));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[20, 30, 10, 40, 50]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console.log(move([10, 20, 30, 40, 50], -1, -2));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[10, 20, 30, 50, 40]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2. Write a JavaScript function to generate an array between two integers of 1 step length.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Test 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 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console.log(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rangeBetwee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(4, 7));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[4, 5, 6, 7]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console.log(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rangeBetwee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(-4, 7));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[-4, -3, -2, -1, 0, 1, 2, 3, 4, 5, 6, 7]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3. Write a JavaScript program to find the most frequent item of an 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Sample 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 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 arr1=[3, 'a', 'a', 'a', 2, 3, 'a', 3, 'a', 2, 4, 9, 3];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Sample 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Consolas" pitchFamily="49" charset="0"/>
              </a:rPr>
              <a:t> : a ( 5 times 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501650"/>
            <a:ext cx="9713172" cy="56404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Pre-lab Viva Questions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317500" y="1308636"/>
            <a:ext cx="9601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some of the JavaScript features.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advantages of using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disadvantages of using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JavaScript a case-sensitive language?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can you create an Object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can you read properties of an Object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can you create an Array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read elements of an array in JavaScript?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a named function in JavaScript? How to define a named function?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149768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3766737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JavaScript References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24279"/>
            <a:ext cx="1655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98552" y="2224279"/>
            <a:ext cx="7413041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HTML, XHTML and XML (3rd edition - comprehensive), by Patrick Carey, Course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Technology.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4232" y="2940560"/>
            <a:ext cx="1655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98541" y="2940560"/>
            <a:ext cx="7485811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New Perspectives on JavaScript, by Patrick Carey, Frank Canovatchel - in reserve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Calibri"/>
                <a:cs typeface="Calibri"/>
              </a:rPr>
              <a:t>collection.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24242" y="3685034"/>
            <a:ext cx="568034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</a:t>
            </a:r>
            <a:r>
              <a:rPr sz="2400" spc="10" dirty="0">
                <a:solidFill>
                  <a:srgbClr val="D7A22D"/>
                </a:solidFill>
                <a:latin typeface="Calibri"/>
                <a:cs typeface="Calibri"/>
              </a:rPr>
              <a:t>http://www.w3schools.com/js/js_intro.asp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8557" y="3947159"/>
            <a:ext cx="5340095" cy="18288"/>
          </a:xfrm>
          <a:custGeom>
            <a:avLst/>
            <a:gdLst/>
            <a:ahLst/>
            <a:cxnLst/>
            <a:rect l="l" t="t" r="r" b="b"/>
            <a:pathLst>
              <a:path w="5340095" h="18288">
                <a:moveTo>
                  <a:pt x="0" y="0"/>
                </a:moveTo>
                <a:lnTo>
                  <a:pt x="5340095" y="0"/>
                </a:lnTo>
                <a:lnTo>
                  <a:pt x="5340095" y="18289"/>
                </a:lnTo>
                <a:lnTo>
                  <a:pt x="0" y="18289"/>
                </a:lnTo>
                <a:lnTo>
                  <a:pt x="0" y="0"/>
                </a:lnTo>
                <a:close/>
              </a:path>
            </a:pathLst>
          </a:custGeom>
          <a:solidFill>
            <a:srgbClr val="D8A5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774700" y="5073650"/>
            <a:ext cx="967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pc="30" dirty="0" smtClean="0">
                <a:solidFill>
                  <a:srgbClr val="FF0000"/>
                </a:solidFill>
                <a:cs typeface="Arial"/>
              </a:rPr>
              <a:t>YouTube Video Lecturers: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://www.youtube.com/watch?v=xpZLS6R91rQ&amp;list=PLr6-GrHUlVf96NLj3PQq-tmEB6woZjwEl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149768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7070269" cy="432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b="1" spc="10" dirty="0">
                <a:solidFill>
                  <a:srgbClr val="00B0F0"/>
                </a:solidFill>
                <a:latin typeface="Arial"/>
                <a:cs typeface="Arial"/>
              </a:rPr>
              <a:t>Creating a Function to Perform an Action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40281"/>
            <a:ext cx="410201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Syntax of a JavaScript 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67955" y="2746250"/>
            <a:ext cx="4351576" cy="6047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solidFill>
                  <a:srgbClr val="C24D2F"/>
                </a:solidFill>
                <a:latin typeface="Calibri"/>
                <a:cs typeface="Calibri"/>
              </a:rPr>
              <a:t>function </a:t>
            </a:r>
            <a:r>
              <a:rPr sz="1960" i="1" spc="10" dirty="0">
                <a:solidFill>
                  <a:srgbClr val="C24D2F"/>
                </a:solidFill>
                <a:latin typeface="Arial"/>
                <a:cs typeface="Arial"/>
              </a:rPr>
              <a:t>function_name</a:t>
            </a:r>
            <a:r>
              <a:rPr sz="1960" spc="10" dirty="0">
                <a:solidFill>
                  <a:srgbClr val="C24D2F"/>
                </a:solidFill>
                <a:latin typeface="Calibri"/>
                <a:cs typeface="Calibri"/>
              </a:rPr>
              <a:t>(</a:t>
            </a:r>
            <a:r>
              <a:rPr sz="1960" i="1" spc="10" dirty="0">
                <a:solidFill>
                  <a:srgbClr val="C24D2F"/>
                </a:solidFill>
                <a:latin typeface="Arial"/>
                <a:cs typeface="Arial"/>
              </a:rPr>
              <a:t>parameters</a:t>
            </a:r>
            <a:r>
              <a:rPr sz="1960" spc="10" dirty="0">
                <a:solidFill>
                  <a:srgbClr val="C24D2F"/>
                </a:solidFill>
                <a:latin typeface="Calibri"/>
                <a:cs typeface="Calibri"/>
              </a:rPr>
              <a:t>){</a:t>
            </a:r>
            <a:endParaRPr sz="1900">
              <a:latin typeface="Calibri"/>
              <a:cs typeface="Calibri"/>
            </a:endParaRPr>
          </a:p>
          <a:p>
            <a:pPr marL="362576">
              <a:lnSpc>
                <a:spcPct val="100000"/>
              </a:lnSpc>
            </a:pPr>
            <a:r>
              <a:rPr sz="2200" i="1" spc="10" dirty="0">
                <a:solidFill>
                  <a:srgbClr val="C24D2F"/>
                </a:solidFill>
                <a:latin typeface="Arial"/>
                <a:cs typeface="Arial"/>
              </a:rPr>
              <a:t>JavaScript commands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67957" y="3413763"/>
            <a:ext cx="151508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C24D2F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3828290"/>
            <a:ext cx="248346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Calling a 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67815" y="4334259"/>
            <a:ext cx="3921594" cy="2694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i="1" spc="10" dirty="0">
                <a:solidFill>
                  <a:srgbClr val="C24D2F"/>
                </a:solidFill>
                <a:latin typeface="Arial"/>
                <a:cs typeface="Arial"/>
              </a:rPr>
              <a:t>function_name(parameter values)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149768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6460423" cy="432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b="1" spc="10" dirty="0">
                <a:solidFill>
                  <a:srgbClr val="00B0F0"/>
                </a:solidFill>
                <a:latin typeface="Arial"/>
                <a:cs typeface="Arial"/>
              </a:rPr>
              <a:t>Creating a Function to Return a Value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420350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For a function to return a 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2" y="2673098"/>
            <a:ext cx="203132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67940" y="2673098"/>
            <a:ext cx="3967080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It must include a return statement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3157730"/>
            <a:ext cx="530358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Syntax of a function that returns a 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67955" y="3663698"/>
            <a:ext cx="4436111" cy="9509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solidFill>
                  <a:srgbClr val="C24D2F"/>
                </a:solidFill>
                <a:latin typeface="Calibri"/>
                <a:cs typeface="Calibri"/>
              </a:rPr>
              <a:t>function function_name(parameters) {</a:t>
            </a:r>
            <a:endParaRPr sz="2000">
              <a:latin typeface="Calibri"/>
              <a:cs typeface="Calibri"/>
            </a:endParaRPr>
          </a:p>
          <a:p>
            <a:pPr marL="362711">
              <a:lnSpc>
                <a:spcPct val="100000"/>
              </a:lnSpc>
            </a:pPr>
            <a:r>
              <a:rPr sz="2200" spc="10" dirty="0">
                <a:solidFill>
                  <a:srgbClr val="C24D2F"/>
                </a:solidFill>
                <a:latin typeface="Calibri"/>
                <a:cs typeface="Calibri"/>
              </a:rPr>
              <a:t>JavaScript commands</a:t>
            </a:r>
            <a:endParaRPr sz="2200">
              <a:latin typeface="Calibri"/>
              <a:cs typeface="Calibri"/>
            </a:endParaRPr>
          </a:p>
          <a:p>
            <a:pPr marL="362711">
              <a:lnSpc>
                <a:spcPct val="100000"/>
              </a:lnSpc>
            </a:pPr>
            <a:r>
              <a:rPr sz="2200" spc="10" dirty="0">
                <a:solidFill>
                  <a:srgbClr val="C24D2F"/>
                </a:solidFill>
                <a:latin typeface="Calibri"/>
                <a:cs typeface="Calibri"/>
              </a:rPr>
              <a:t>return value;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67955" y="4669539"/>
            <a:ext cx="151508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C24D2F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149768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4871995" cy="3895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232021"/>
                </a:solidFill>
                <a:latin typeface="Arial"/>
                <a:cs typeface="Arial"/>
              </a:rPr>
              <a:t>JavaScript Function Example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76843" y="2147317"/>
            <a:ext cx="1455496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&lt;head&gt;</a:t>
            </a:r>
            <a:endParaRPr sz="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&lt;script type="text/javascript"&gt;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180476" y="2476501"/>
            <a:ext cx="743141" cy="11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var curMax = 0;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80476" y="2695958"/>
            <a:ext cx="1018014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function product(a,b)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34046" y="2915414"/>
            <a:ext cx="776568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var result = a*b;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return result;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180476" y="3131822"/>
            <a:ext cx="62578" cy="11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180476" y="3351278"/>
            <a:ext cx="850446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function sum(a,b)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534046" y="3570735"/>
            <a:ext cx="776568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var result = a+b;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return result;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207908" y="3790191"/>
            <a:ext cx="62578" cy="11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180476" y="4009648"/>
            <a:ext cx="1094223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function updateMax(a)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534047" y="4229104"/>
            <a:ext cx="695160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if (a &gt; curMax)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637679" y="4448560"/>
            <a:ext cx="565727" cy="11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curMax = a;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534046" y="4558289"/>
            <a:ext cx="62578" cy="11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3076844" y="4668017"/>
            <a:ext cx="443483" cy="3322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3632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&lt;/script&gt;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&lt;/head&gt;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3076844" y="5103882"/>
            <a:ext cx="1455495" cy="4450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&lt;body&gt;</a:t>
            </a:r>
            <a:endParaRPr sz="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809" spc="10" dirty="0">
                <a:solidFill>
                  <a:srgbClr val="D7A22D"/>
                </a:solidFill>
                <a:latin typeface="Calibri"/>
                <a:cs typeface="Calibri"/>
              </a:rPr>
              <a:t>&lt;script type="text/javascript"&gt;</a:t>
            </a:r>
            <a:endParaRPr sz="800">
              <a:latin typeface="Calibri"/>
              <a:cs typeface="Calibri"/>
            </a:endParaRPr>
          </a:p>
          <a:p>
            <a:pPr marL="103632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var num1 = 2;</a:t>
            </a:r>
            <a:endParaRPr sz="900">
              <a:latin typeface="Calibri"/>
              <a:cs typeface="Calibri"/>
            </a:endParaRPr>
          </a:p>
          <a:p>
            <a:pPr marL="103632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var num2 = 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3076844" y="5542794"/>
            <a:ext cx="57247" cy="11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3180476" y="5652523"/>
            <a:ext cx="3867027" cy="5547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document.writeln(“Product of “+num1+” and “num2+” = “+product(num1,num2));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document.writeln(“Sum of “+num1+” and “num2+” = “+sum(num1,num2));</a:t>
            </a:r>
            <a:endParaRPr sz="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updateMax(num1);</a:t>
            </a:r>
            <a:endParaRPr sz="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updateMax(num2);</a:t>
            </a:r>
            <a:endParaRPr sz="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document.writeln(“Current max number i= “+curMax);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3076844" y="6310892"/>
            <a:ext cx="443483" cy="225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70" spc="10" dirty="0">
                <a:solidFill>
                  <a:srgbClr val="D7A22D"/>
                </a:solidFill>
                <a:latin typeface="Calibri"/>
                <a:cs typeface="Calibri"/>
              </a:rPr>
              <a:t>&lt;/script&gt;</a:t>
            </a:r>
            <a:endParaRPr sz="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7A22D"/>
                </a:solidFill>
                <a:latin typeface="Calibri"/>
                <a:cs typeface="Calibri"/>
              </a:rPr>
              <a:t>&lt;/body&gt;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93" y="3474719"/>
            <a:ext cx="2667000" cy="19049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28631" y="2250757"/>
            <a:ext cx="2905125" cy="844677"/>
          </a:xfrm>
          <a:custGeom>
            <a:avLst/>
            <a:gdLst/>
            <a:ahLst/>
            <a:cxnLst/>
            <a:rect l="l" t="t" r="r" b="b"/>
            <a:pathLst>
              <a:path w="2905125" h="844677">
                <a:moveTo>
                  <a:pt x="4762" y="4763"/>
                </a:moveTo>
                <a:lnTo>
                  <a:pt x="2900363" y="4763"/>
                </a:lnTo>
                <a:lnTo>
                  <a:pt x="2900363" y="839915"/>
                </a:lnTo>
                <a:lnTo>
                  <a:pt x="4762" y="839915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6130942" y="2358830"/>
            <a:ext cx="1469958" cy="1889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Global variable: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130942" y="2602670"/>
            <a:ext cx="2476905" cy="1889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Can be accessed from any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6130942" y="2846511"/>
            <a:ext cx="1854005" cy="1889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JavaScript on page.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52193" y="2401824"/>
            <a:ext cx="1987296" cy="192024"/>
          </a:xfrm>
          <a:custGeom>
            <a:avLst/>
            <a:gdLst/>
            <a:ahLst/>
            <a:cxnLst/>
            <a:rect l="l" t="t" r="r" b="b"/>
            <a:pathLst>
              <a:path w="1987296" h="192024">
                <a:moveTo>
                  <a:pt x="1981200" y="12192"/>
                </a:moveTo>
                <a:lnTo>
                  <a:pt x="64008" y="158496"/>
                </a:lnTo>
                <a:lnTo>
                  <a:pt x="57912" y="155448"/>
                </a:lnTo>
                <a:lnTo>
                  <a:pt x="64008" y="149351"/>
                </a:lnTo>
                <a:lnTo>
                  <a:pt x="1981200" y="0"/>
                </a:lnTo>
                <a:lnTo>
                  <a:pt x="1987297" y="6096"/>
                </a:lnTo>
                <a:lnTo>
                  <a:pt x="1981200" y="12192"/>
                </a:lnTo>
                <a:close/>
                <a:moveTo>
                  <a:pt x="79249" y="192024"/>
                </a:moveTo>
                <a:lnTo>
                  <a:pt x="0" y="158496"/>
                </a:lnTo>
                <a:lnTo>
                  <a:pt x="73152" y="1158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5634" y="3622357"/>
            <a:ext cx="1685924" cy="1088517"/>
          </a:xfrm>
          <a:custGeom>
            <a:avLst/>
            <a:gdLst/>
            <a:ahLst/>
            <a:cxnLst/>
            <a:rect l="l" t="t" r="r" b="b"/>
            <a:pathLst>
              <a:path w="1685924" h="1088517">
                <a:moveTo>
                  <a:pt x="4763" y="4763"/>
                </a:moveTo>
                <a:lnTo>
                  <a:pt x="1681163" y="4763"/>
                </a:lnTo>
                <a:lnTo>
                  <a:pt x="1681163" y="1083755"/>
                </a:lnTo>
                <a:lnTo>
                  <a:pt x="4763" y="1083755"/>
                </a:lnTo>
                <a:lnTo>
                  <a:pt x="4763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1177933" y="3730431"/>
            <a:ext cx="1469960" cy="1889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Local variables;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1177933" y="3974272"/>
            <a:ext cx="1425350" cy="1889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Same name 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177933" y="4218112"/>
            <a:ext cx="1007775" cy="1889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in different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1177933" y="4465000"/>
            <a:ext cx="927417" cy="1889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functions.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5149" y="3017520"/>
            <a:ext cx="917444" cy="612648"/>
          </a:xfrm>
          <a:custGeom>
            <a:avLst/>
            <a:gdLst/>
            <a:ahLst/>
            <a:cxnLst/>
            <a:rect l="l" t="t" r="r" b="b"/>
            <a:pathLst>
              <a:path w="917444" h="612648">
                <a:moveTo>
                  <a:pt x="0" y="606551"/>
                </a:moveTo>
                <a:lnTo>
                  <a:pt x="862581" y="30480"/>
                </a:lnTo>
                <a:lnTo>
                  <a:pt x="868676" y="33528"/>
                </a:lnTo>
                <a:lnTo>
                  <a:pt x="868676" y="39624"/>
                </a:lnTo>
                <a:lnTo>
                  <a:pt x="6096" y="612648"/>
                </a:lnTo>
                <a:lnTo>
                  <a:pt x="0" y="612648"/>
                </a:lnTo>
                <a:lnTo>
                  <a:pt x="0" y="606551"/>
                </a:lnTo>
                <a:close/>
                <a:moveTo>
                  <a:pt x="832100" y="9144"/>
                </a:moveTo>
                <a:lnTo>
                  <a:pt x="917444" y="0"/>
                </a:lnTo>
                <a:lnTo>
                  <a:pt x="874773" y="731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0701" y="3611880"/>
            <a:ext cx="768092" cy="246888"/>
          </a:xfrm>
          <a:custGeom>
            <a:avLst/>
            <a:gdLst/>
            <a:ahLst/>
            <a:cxnLst/>
            <a:rect l="l" t="t" r="r" b="b"/>
            <a:pathLst>
              <a:path w="768092" h="246888">
                <a:moveTo>
                  <a:pt x="6096" y="237744"/>
                </a:moveTo>
                <a:lnTo>
                  <a:pt x="707133" y="27432"/>
                </a:lnTo>
                <a:lnTo>
                  <a:pt x="713229" y="33528"/>
                </a:lnTo>
                <a:lnTo>
                  <a:pt x="707133" y="36576"/>
                </a:lnTo>
                <a:lnTo>
                  <a:pt x="6096" y="246888"/>
                </a:lnTo>
                <a:lnTo>
                  <a:pt x="0" y="243840"/>
                </a:lnTo>
                <a:lnTo>
                  <a:pt x="6096" y="237744"/>
                </a:lnTo>
                <a:close/>
                <a:moveTo>
                  <a:pt x="682748" y="0"/>
                </a:moveTo>
                <a:lnTo>
                  <a:pt x="768092" y="15240"/>
                </a:lnTo>
                <a:lnTo>
                  <a:pt x="707133" y="731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0793" y="2481072"/>
            <a:ext cx="1755648" cy="1984248"/>
          </a:xfrm>
          <a:custGeom>
            <a:avLst/>
            <a:gdLst/>
            <a:ahLst/>
            <a:cxnLst/>
            <a:rect l="l" t="t" r="r" b="b"/>
            <a:pathLst>
              <a:path w="1755648" h="1984248">
                <a:moveTo>
                  <a:pt x="1755649" y="6096"/>
                </a:moveTo>
                <a:lnTo>
                  <a:pt x="45721" y="1938528"/>
                </a:lnTo>
                <a:lnTo>
                  <a:pt x="39624" y="1941576"/>
                </a:lnTo>
                <a:lnTo>
                  <a:pt x="39624" y="1932432"/>
                </a:lnTo>
                <a:lnTo>
                  <a:pt x="1749553" y="0"/>
                </a:lnTo>
                <a:lnTo>
                  <a:pt x="1755649" y="0"/>
                </a:lnTo>
                <a:lnTo>
                  <a:pt x="1755649" y="6096"/>
                </a:lnTo>
                <a:close/>
                <a:moveTo>
                  <a:pt x="79249" y="1953768"/>
                </a:moveTo>
                <a:lnTo>
                  <a:pt x="0" y="1984248"/>
                </a:lnTo>
                <a:lnTo>
                  <a:pt x="21337" y="19019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7154" y="3087624"/>
            <a:ext cx="856488" cy="2977895"/>
          </a:xfrm>
          <a:custGeom>
            <a:avLst/>
            <a:gdLst/>
            <a:ahLst/>
            <a:cxnLst/>
            <a:rect l="l" t="t" r="r" b="b"/>
            <a:pathLst>
              <a:path w="856488" h="2977895">
                <a:moveTo>
                  <a:pt x="856488" y="6096"/>
                </a:moveTo>
                <a:lnTo>
                  <a:pt x="36575" y="2916936"/>
                </a:lnTo>
                <a:lnTo>
                  <a:pt x="30480" y="2919983"/>
                </a:lnTo>
                <a:lnTo>
                  <a:pt x="27432" y="2916936"/>
                </a:lnTo>
                <a:lnTo>
                  <a:pt x="847344" y="6096"/>
                </a:lnTo>
                <a:lnTo>
                  <a:pt x="853439" y="0"/>
                </a:lnTo>
                <a:lnTo>
                  <a:pt x="856488" y="6096"/>
                </a:lnTo>
                <a:close/>
                <a:moveTo>
                  <a:pt x="73151" y="2913888"/>
                </a:moveTo>
                <a:lnTo>
                  <a:pt x="15239" y="2977895"/>
                </a:lnTo>
                <a:lnTo>
                  <a:pt x="0" y="28956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4017767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JavaScript Control Flow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756686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The previous  lecture has briefly touched on the JavaScript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98561" y="2606042"/>
            <a:ext cx="270263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Control Flow, namely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2" y="3108962"/>
            <a:ext cx="203132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67940" y="3108962"/>
            <a:ext cx="2711269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Conditional statements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38643" y="3501392"/>
            <a:ext cx="1377706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 if, if else 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38643" y="3867152"/>
            <a:ext cx="948977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 switch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2" y="4175763"/>
            <a:ext cx="203132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67940" y="4175763"/>
            <a:ext cx="2267383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Iteration or looping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38643" y="4568193"/>
            <a:ext cx="584319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 for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38643" y="4933953"/>
            <a:ext cx="841316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 while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3160160" cy="418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solidFill>
                  <a:srgbClr val="00B0F0"/>
                </a:solidFill>
                <a:latin typeface="Arial"/>
                <a:cs typeface="Arial"/>
              </a:rPr>
              <a:t>JavaScript Objects</a:t>
            </a:r>
            <a:endParaRPr sz="27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310994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In-built Global Objects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2" y="2673098"/>
            <a:ext cx="203132" cy="6156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67940" y="2673098"/>
            <a:ext cx="6055660" cy="6156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Math, String, Array, Number (Rest of this lecture)</a:t>
            </a:r>
            <a:endParaRPr sz="2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232021"/>
                </a:solidFill>
                <a:latin typeface="Calibri"/>
                <a:cs typeface="Calibri"/>
              </a:rPr>
              <a:t>Date, RegExp, navigator, Event, screen (Next lecture)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2" y="3419858"/>
            <a:ext cx="530259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Document Objects (Subsequent lecture)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97" y="3977639"/>
            <a:ext cx="6480048" cy="2773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2759282" cy="455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b="1" spc="10" dirty="0">
                <a:solidFill>
                  <a:srgbClr val="00B0F0"/>
                </a:solidFill>
                <a:latin typeface="Arial"/>
                <a:cs typeface="Arial"/>
              </a:rPr>
              <a:t>Window Object</a:t>
            </a:r>
            <a:endParaRPr sz="29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237233"/>
            <a:ext cx="778028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• Window is the root class, so no need to explicitly specify 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98561" y="2606042"/>
            <a:ext cx="454263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class before calling the its functions.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1" y="3185162"/>
            <a:ext cx="8142400" cy="670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232021"/>
                </a:solidFill>
                <a:latin typeface="Calibri"/>
                <a:cs typeface="Calibri"/>
              </a:rPr>
              <a:t>• There are a set of functions that can create pop-up windows to</a:t>
            </a:r>
            <a:endParaRPr sz="2300">
              <a:latin typeface="Calibri"/>
              <a:cs typeface="Calibri"/>
            </a:endParaRPr>
          </a:p>
          <a:p>
            <a:pPr marL="27433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issue warnings, confirm information and request for user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98572" y="3919731"/>
            <a:ext cx="450678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232021"/>
                </a:solidFill>
                <a:latin typeface="Calibri"/>
                <a:cs typeface="Calibri"/>
              </a:rPr>
              <a:t>input. See last lecture for examples.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2" y="4425699"/>
            <a:ext cx="1428010" cy="6156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C24D2F"/>
                </a:solidFill>
                <a:latin typeface="Calibri"/>
                <a:cs typeface="Calibri"/>
              </a:rPr>
              <a:t>– </a:t>
            </a:r>
            <a:r>
              <a:rPr sz="2200" b="1" spc="10" dirty="0">
                <a:solidFill>
                  <a:srgbClr val="C24D2F"/>
                </a:solidFill>
                <a:latin typeface="Arial"/>
                <a:cs typeface="Arial"/>
              </a:rPr>
              <a:t>alert()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C24D2F"/>
                </a:solidFill>
                <a:latin typeface="Calibri"/>
                <a:cs typeface="Calibri"/>
              </a:rPr>
              <a:t>– </a:t>
            </a:r>
            <a:r>
              <a:rPr sz="2200" b="1" spc="10" dirty="0">
                <a:solidFill>
                  <a:srgbClr val="C24D2F"/>
                </a:solidFill>
                <a:latin typeface="Arial"/>
                <a:cs typeface="Arial"/>
              </a:rPr>
              <a:t>confirm()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81442" y="5093212"/>
            <a:ext cx="203132" cy="280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C24D2F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67953" y="5093212"/>
            <a:ext cx="1115382" cy="2694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b="1" spc="10" dirty="0">
                <a:solidFill>
                  <a:srgbClr val="C24D2F"/>
                </a:solidFill>
                <a:latin typeface="Arial"/>
                <a:cs typeface="Arial"/>
              </a:rPr>
              <a:t>prompt()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461402" y="6720083"/>
            <a:ext cx="253433" cy="196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1956816"/>
            <a:ext cx="8290557" cy="97535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256419" y="1974341"/>
            <a:ext cx="8252456" cy="41148"/>
          </a:xfrm>
          <a:custGeom>
            <a:avLst/>
            <a:gdLst/>
            <a:ahLst/>
            <a:cxnLst/>
            <a:rect l="l" t="t" r="r" b="b"/>
            <a:pathLst>
              <a:path w="8252456" h="41148">
                <a:moveTo>
                  <a:pt x="19050" y="19050"/>
                </a:moveTo>
                <a:lnTo>
                  <a:pt x="8233406" y="22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324242" y="1491235"/>
            <a:ext cx="1016304" cy="464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solidFill>
                  <a:srgbClr val="00B0F0"/>
                </a:solidFill>
                <a:latin typeface="Arial"/>
                <a:cs typeface="Arial"/>
              </a:rPr>
              <a:t>Array</a:t>
            </a:r>
            <a:endParaRPr sz="30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2" y="2181607"/>
            <a:ext cx="183265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98552" y="2181607"/>
            <a:ext cx="7247223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Allows one to use one variable to hold more than one value at a time.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2" y="2608328"/>
            <a:ext cx="1429339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  Instead of: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44739" y="3032000"/>
            <a:ext cx="2033109" cy="502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var fruit1 = “apple”;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var fruit2 = “orange”;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44739" y="3580640"/>
            <a:ext cx="206932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var fruit3 = “banana”;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4242" y="3922017"/>
            <a:ext cx="1844128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  One can write: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44738" y="4281681"/>
            <a:ext cx="2362347" cy="7772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var fruits = new Array();  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fruits[0] = “apple”;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fruits[1] = “orange”;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982100" y="4281681"/>
            <a:ext cx="265188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// create a new array 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981524" y="4556002"/>
            <a:ext cx="1420268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// first item</a:t>
            </a:r>
            <a:endParaRPr sz="1800">
              <a:latin typeface="Calibri"/>
              <a:cs typeface="Calibri"/>
            </a:endParaRPr>
          </a:p>
          <a:p>
            <a:pPr marL="275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// second item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44738" y="5104642"/>
            <a:ext cx="195348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fruits[2] = “banana”;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981445" y="5104642"/>
            <a:ext cx="120658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7A22D"/>
                </a:solidFill>
                <a:latin typeface="Calibri"/>
                <a:cs typeface="Calibri"/>
              </a:rPr>
              <a:t>// third item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24242" y="5449066"/>
            <a:ext cx="183265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598552" y="5449066"/>
            <a:ext cx="6329251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This allows one to use for loops to iterate through whole list.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324242" y="5875786"/>
            <a:ext cx="183264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598551" y="5875786"/>
            <a:ext cx="6007613" cy="252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232021"/>
                </a:solidFill>
                <a:latin typeface="Calibri"/>
                <a:cs typeface="Calibri"/>
              </a:rPr>
              <a:t>Extremely useful if list is very long (eg 10’s or 100’s items)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14431" y="2784157"/>
            <a:ext cx="1359789" cy="384429"/>
          </a:xfrm>
          <a:custGeom>
            <a:avLst/>
            <a:gdLst/>
            <a:ahLst/>
            <a:cxnLst/>
            <a:rect l="l" t="t" r="r" b="b"/>
            <a:pathLst>
              <a:path w="1359789" h="384429">
                <a:moveTo>
                  <a:pt x="4762" y="4763"/>
                </a:moveTo>
                <a:lnTo>
                  <a:pt x="1355027" y="4763"/>
                </a:lnTo>
                <a:lnTo>
                  <a:pt x="1355027" y="379667"/>
                </a:lnTo>
                <a:lnTo>
                  <a:pt x="4762" y="37966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6816742" y="2899107"/>
            <a:ext cx="1220973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array 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14431" y="3317557"/>
            <a:ext cx="2399157" cy="384429"/>
          </a:xfrm>
          <a:custGeom>
            <a:avLst/>
            <a:gdLst/>
            <a:ahLst/>
            <a:cxnLst/>
            <a:rect l="l" t="t" r="r" b="b"/>
            <a:pathLst>
              <a:path w="2399157" h="384429">
                <a:moveTo>
                  <a:pt x="4762" y="4763"/>
                </a:moveTo>
                <a:lnTo>
                  <a:pt x="2394394" y="4763"/>
                </a:lnTo>
                <a:lnTo>
                  <a:pt x="2394394" y="379667"/>
                </a:lnTo>
                <a:lnTo>
                  <a:pt x="4762" y="379667"/>
                </a:lnTo>
                <a:lnTo>
                  <a:pt x="4762" y="4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6816742" y="3432508"/>
            <a:ext cx="2263391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232021"/>
                </a:solidFill>
                <a:latin typeface="Arial"/>
                <a:cs typeface="Arial"/>
              </a:rPr>
              <a:t>array index starts at 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09197" y="3014472"/>
            <a:ext cx="3813044" cy="1310640"/>
          </a:xfrm>
          <a:custGeom>
            <a:avLst/>
            <a:gdLst/>
            <a:ahLst/>
            <a:cxnLst/>
            <a:rect l="l" t="t" r="r" b="b"/>
            <a:pathLst>
              <a:path w="3813044" h="1310640">
                <a:moveTo>
                  <a:pt x="3809996" y="6096"/>
                </a:moveTo>
                <a:lnTo>
                  <a:pt x="60960" y="1283208"/>
                </a:lnTo>
                <a:lnTo>
                  <a:pt x="54864" y="1280160"/>
                </a:lnTo>
                <a:lnTo>
                  <a:pt x="57912" y="1274064"/>
                </a:lnTo>
                <a:lnTo>
                  <a:pt x="3806949" y="0"/>
                </a:lnTo>
                <a:lnTo>
                  <a:pt x="3813044" y="0"/>
                </a:lnTo>
                <a:lnTo>
                  <a:pt x="3809996" y="6096"/>
                </a:lnTo>
                <a:close/>
                <a:moveTo>
                  <a:pt x="85344" y="1310640"/>
                </a:moveTo>
                <a:lnTo>
                  <a:pt x="0" y="1298448"/>
                </a:lnTo>
                <a:lnTo>
                  <a:pt x="60960" y="1237488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9197" y="3544824"/>
            <a:ext cx="3813044" cy="1088136"/>
          </a:xfrm>
          <a:custGeom>
            <a:avLst/>
            <a:gdLst/>
            <a:ahLst/>
            <a:cxnLst/>
            <a:rect l="l" t="t" r="r" b="b"/>
            <a:pathLst>
              <a:path w="3813044" h="1088136">
                <a:moveTo>
                  <a:pt x="3809996" y="9144"/>
                </a:moveTo>
                <a:lnTo>
                  <a:pt x="60960" y="1060704"/>
                </a:lnTo>
                <a:lnTo>
                  <a:pt x="57912" y="1057656"/>
                </a:lnTo>
                <a:lnTo>
                  <a:pt x="60960" y="1051560"/>
                </a:lnTo>
                <a:lnTo>
                  <a:pt x="3809996" y="0"/>
                </a:lnTo>
                <a:lnTo>
                  <a:pt x="3813044" y="6096"/>
                </a:lnTo>
                <a:lnTo>
                  <a:pt x="3809996" y="9144"/>
                </a:lnTo>
                <a:close/>
                <a:moveTo>
                  <a:pt x="82296" y="1088136"/>
                </a:moveTo>
                <a:lnTo>
                  <a:pt x="0" y="1072896"/>
                </a:lnTo>
                <a:lnTo>
                  <a:pt x="64008" y="101498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SlidesCarnival_001</Template>
  <TotalTime>20</TotalTime>
  <Words>1652</Words>
  <Application>Microsoft Office PowerPoint</Application>
  <PresentationFormat>Custom</PresentationFormat>
  <Paragraphs>367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Cordelia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List of Exercises</vt:lpstr>
      <vt:lpstr>Pre-lab Viva Questions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2018-12-26T10:01:26Z</dcterms:created>
  <dcterms:modified xsi:type="dcterms:W3CDTF">2018-12-28T15:29:42Z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2018-12-26T00:00:00Z</vt:filetime>
  </property>
  <property fmtid="{D5CDD505-2E9C-101B-9397-08002B2CF9AE}" pid="3" name="LastSaved">
    <vt:filetime>2018-12-26T00:00:00Z</vt:filetime>
  </property>
</Properties>
</file>