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4" r:id="rId11"/>
    <p:sldId id="275" r:id="rId12"/>
    <p:sldId id="273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1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70204" y="1541730"/>
            <a:ext cx="6388140" cy="1752700"/>
          </a:xfrm>
          <a:prstGeom prst="rect">
            <a:avLst/>
          </a:prstGeom>
        </p:spPr>
        <p:txBody>
          <a:bodyPr spcFirstLastPara="1" wrap="square" lIns="101866" tIns="101866" rIns="101866" bIns="101866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700" b="1">
                <a:solidFill>
                  <a:srgbClr val="0091EA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87391" y="7026610"/>
            <a:ext cx="139590" cy="1438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99816" y="6390640"/>
            <a:ext cx="139590" cy="1438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710503" y="5210564"/>
            <a:ext cx="83490" cy="860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544758" y="7454928"/>
            <a:ext cx="139590" cy="1438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269448" y="717856"/>
            <a:ext cx="139590" cy="1438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37599" y="3823279"/>
            <a:ext cx="139590" cy="1438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3027" y="897057"/>
            <a:ext cx="139590" cy="1438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8957" y="1518522"/>
            <a:ext cx="279180" cy="28764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914950" y="5624847"/>
            <a:ext cx="209220" cy="2159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684345" y="6408614"/>
            <a:ext cx="209220" cy="2159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5944" y="2256345"/>
            <a:ext cx="83490" cy="860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11856" y="307498"/>
            <a:ext cx="279180" cy="28764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48825" y="2838419"/>
            <a:ext cx="83490" cy="860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698745" y="538138"/>
            <a:ext cx="83490" cy="8602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502136" y="6944433"/>
            <a:ext cx="279180" cy="28798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866" tIns="101866" rIns="101866" bIns="1018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320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5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5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pPr marL="25400">
                <a:lnSpc>
                  <a:spcPts val="16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4768" y="465606"/>
            <a:ext cx="8328870" cy="106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66" tIns="101866" rIns="101866" bIns="101866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4768" y="1906569"/>
            <a:ext cx="8328870" cy="540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66" tIns="101866" rIns="101866" bIns="101866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244822" y="7177552"/>
            <a:ext cx="603570" cy="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66" tIns="101866" rIns="101866" bIns="101866" anchor="t" anchorCtr="0">
            <a:noAutofit/>
          </a:bodyPr>
          <a:lstStyle>
            <a:lvl1pPr lvl="0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4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pZLS6R91rQ&amp;list=PLr6-GrHUlVf96NLj3PQq-tmEB6woZjw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57203"/>
            <a:ext cx="9144000" cy="97917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1436373"/>
            <a:ext cx="9144000" cy="97917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685803" y="3505202"/>
            <a:ext cx="3421193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40" b="1" spc="10" smtClean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3540" b="1" spc="1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sz="3540" b="1" spc="10" smtClean="0">
                <a:solidFill>
                  <a:srgbClr val="FF0000"/>
                </a:solidFill>
                <a:latin typeface="Calibri"/>
                <a:cs typeface="Calibri"/>
              </a:rPr>
              <a:t>Technologies</a:t>
            </a:r>
            <a:endParaRPr lang="en-US" sz="3540" b="1" spc="1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lang="en-US" sz="3540" b="1" spc="10" dirty="0" smtClean="0">
                <a:solidFill>
                  <a:srgbClr val="FF0000"/>
                </a:solidFill>
                <a:latin typeface="Calibri"/>
                <a:cs typeface="Calibri"/>
              </a:rPr>
              <a:t>Lab-V</a:t>
            </a:r>
            <a:endParaRPr sz="350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09602" y="4800602"/>
            <a:ext cx="5306389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0000"/>
                </a:solidFill>
                <a:latin typeface="Calibri"/>
                <a:cs typeface="Calibri"/>
              </a:rPr>
              <a:t>Client‐side Form Validation using JavaScript</a:t>
            </a:r>
            <a:endParaRPr sz="230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71" y="202477"/>
            <a:ext cx="9136380" cy="62701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List of Exercises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" y="1221379"/>
            <a:ext cx="9653605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1. J</a:t>
            </a:r>
            <a:r>
              <a:rPr lang="en-US" sz="2000" dirty="0" smtClean="0"/>
              <a:t>ava </a:t>
            </a:r>
            <a:r>
              <a:rPr lang="en-US" sz="2000" dirty="0"/>
              <a:t>script program to validate registration page containing the fields like name,  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password </a:t>
            </a:r>
            <a:r>
              <a:rPr lang="en-US" sz="2000" dirty="0"/>
              <a:t>and e-mail.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21" y="515983"/>
            <a:ext cx="9136380" cy="58016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Pre-lab Viva Questions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98646" y="1346026"/>
            <a:ext cx="9031057" cy="427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some of the JavaScript features.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advantages of using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disadvantages of using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JavaScript a case-sensitive language?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can you create an Object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can you read properties of an Object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can you create an Array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read elements of an array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a named function in JavaScript? How to define a named function?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374622" y="6912088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460" y="2012725"/>
            <a:ext cx="7798244" cy="1003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1812" y="2030751"/>
            <a:ext cx="7762405" cy="42324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460" y="2012725"/>
            <a:ext cx="7798244" cy="1003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81812" y="2030751"/>
            <a:ext cx="7762405" cy="42324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245608" y="1533842"/>
            <a:ext cx="3766737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JavaScript References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45607" y="2287830"/>
            <a:ext cx="11669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3626" y="2287830"/>
            <a:ext cx="7492564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HTML, XHTML and XML (3rd edition - comprehensive), by Patrick Carey, Course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Technology.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45598" y="3024578"/>
            <a:ext cx="11669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03616" y="3024576"/>
            <a:ext cx="7545976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New Perspectives on JavaScript, by Patrick Carey, Frank Canovatchel - in reserve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collection.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45606" y="3790320"/>
            <a:ext cx="562089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</a:t>
            </a:r>
            <a:r>
              <a:rPr sz="2400" spc="10" dirty="0">
                <a:solidFill>
                  <a:srgbClr val="D7A22D"/>
                </a:solidFill>
                <a:latin typeface="Calibri"/>
                <a:cs typeface="Calibri"/>
              </a:rPr>
              <a:t>http://www.w3schools.com/js/js_intro.asp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3633" y="4059937"/>
            <a:ext cx="5022987" cy="18811"/>
          </a:xfrm>
          <a:custGeom>
            <a:avLst/>
            <a:gdLst/>
            <a:ahLst/>
            <a:cxnLst/>
            <a:rect l="l" t="t" r="r" b="b"/>
            <a:pathLst>
              <a:path w="5340095" h="18288">
                <a:moveTo>
                  <a:pt x="0" y="0"/>
                </a:moveTo>
                <a:lnTo>
                  <a:pt x="5340095" y="0"/>
                </a:lnTo>
                <a:lnTo>
                  <a:pt x="5340095" y="18289"/>
                </a:lnTo>
                <a:lnTo>
                  <a:pt x="0" y="18289"/>
                </a:lnTo>
                <a:lnTo>
                  <a:pt x="0" y="0"/>
                </a:lnTo>
                <a:close/>
              </a:path>
            </a:pathLst>
          </a:custGeom>
          <a:solidFill>
            <a:srgbClr val="D8A5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066800" y="50292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30" dirty="0" smtClean="0">
                <a:solidFill>
                  <a:srgbClr val="FF0000"/>
                </a:solidFill>
                <a:cs typeface="Arial"/>
              </a:rPr>
              <a:t>YouTube Video Lecturers: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https://www.youtube.com/watch?v=xpZLS6R91rQ&amp;list=PLr6-GrHUlVf96NLj3PQq-tmEB6woZjwEl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44" y="1598104"/>
            <a:ext cx="4475071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b="1" spc="10" dirty="0">
                <a:solidFill>
                  <a:srgbClr val="00B0F0"/>
                </a:solidFill>
                <a:latin typeface="Calibri"/>
                <a:cs typeface="Calibri"/>
              </a:rPr>
              <a:t>Recall how to create forms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463042" y="2494983"/>
            <a:ext cx="167995" cy="2800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037" y="2860729"/>
            <a:ext cx="786754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Calibri"/>
                <a:cs typeface="Calibri"/>
              </a:rPr>
              <a:t>&lt;body&gt;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042" y="3043604"/>
            <a:ext cx="167995" cy="2800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463039" y="3409380"/>
            <a:ext cx="5597366" cy="29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b="1" spc="10" dirty="0">
                <a:solidFill>
                  <a:srgbClr val="9B2D1F"/>
                </a:solidFill>
                <a:latin typeface="Calibri"/>
                <a:cs typeface="Calibri"/>
              </a:rPr>
              <a:t>&lt;form name=“myform" id=“myform" method="post" 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48759" y="3592255"/>
            <a:ext cx="4168385" cy="29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b="1" spc="10" dirty="0">
                <a:solidFill>
                  <a:srgbClr val="9B2D1F"/>
                </a:solidFill>
                <a:latin typeface="Calibri"/>
                <a:cs typeface="Calibri"/>
              </a:rPr>
              <a:t>action=“http://some_server_address"&gt; 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62988" y="3958005"/>
            <a:ext cx="2677656" cy="29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b="1" spc="10" dirty="0">
                <a:latin typeface="Calibri"/>
                <a:cs typeface="Calibri"/>
              </a:rPr>
              <a:t>… normal HTML plus eg …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89533" y="4323778"/>
            <a:ext cx="3455113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B2D1F"/>
                </a:solidFill>
                <a:latin typeface="Calibri"/>
                <a:cs typeface="Calibri"/>
              </a:rPr>
              <a:t>i     t t      "   di  "          “b   kCh  i   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704331" y="4323779"/>
            <a:ext cx="172996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B2D1F"/>
                </a:solidFill>
                <a:latin typeface="Calibri"/>
                <a:cs typeface="Calibri"/>
              </a:rPr>
              <a:t>"    l     “b    k"     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386823" y="4323782"/>
            <a:ext cx="103875" cy="284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b="1" spc="10" dirty="0">
                <a:solidFill>
                  <a:srgbClr val="9B2D1F"/>
                </a:solidFill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1463042" y="4323780"/>
            <a:ext cx="6133923" cy="29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b="1" spc="10" dirty="0">
                <a:solidFill>
                  <a:srgbClr val="9B2D1F"/>
                </a:solidFill>
                <a:latin typeface="Calibri"/>
                <a:cs typeface="Calibri"/>
              </a:rPr>
              <a:t>&lt;input type="radio" name=“bookChoice" value=“book" /&gt; 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463036" y="4506655"/>
            <a:ext cx="167995" cy="2800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solidFill>
                  <a:srgbClr val="9B2D1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463036" y="4872400"/>
            <a:ext cx="875561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9B2D1F"/>
                </a:solidFill>
                <a:latin typeface="Calibri"/>
                <a:cs typeface="Calibri"/>
              </a:rPr>
              <a:t>&lt;/form&gt;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1463042" y="5238178"/>
            <a:ext cx="239809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Calibri"/>
                <a:cs typeface="Calibri"/>
              </a:rPr>
              <a:t>… 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463039" y="5603928"/>
            <a:ext cx="897040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Calibri"/>
                <a:cs typeface="Calibri"/>
              </a:rPr>
              <a:t>&lt;/body&gt;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463042" y="5969679"/>
            <a:ext cx="167995" cy="2800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b="1" spc="1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6331458"/>
            <a:ext cx="9144000" cy="983742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1143764" y="6829612"/>
            <a:ext cx="91051" cy="21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b="1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872" y="6870195"/>
            <a:ext cx="1853184" cy="347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39" y="1598107"/>
            <a:ext cx="1892826" cy="4785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b="1" spc="10" dirty="0">
                <a:solidFill>
                  <a:srgbClr val="00B0F0"/>
                </a:solidFill>
                <a:latin typeface="Calibri"/>
                <a:cs typeface="Calibri"/>
              </a:rPr>
              <a:t>Input types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42" y="2308860"/>
            <a:ext cx="244425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  &lt;input type=“  ” 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391662" y="2308865"/>
            <a:ext cx="140744" cy="3370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latin typeface="Calibri"/>
                <a:cs typeface="Calibri"/>
              </a:rPr>
              <a:t>&gt;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05839" y="2308860"/>
            <a:ext cx="2496837" cy="3508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Calibri"/>
                <a:cs typeface="Calibri"/>
              </a:rPr>
              <a:t>•  &lt;input type=  …   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5839" y="2857500"/>
            <a:ext cx="78572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 text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68601" y="2857502"/>
            <a:ext cx="4600298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 (=default) is a one‐line text input box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005839" y="3406142"/>
            <a:ext cx="4230902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button, checkbox, file, radio etc 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5839" y="3954782"/>
            <a:ext cx="3562257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reset and submit (buttons)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005839" y="4503423"/>
            <a:ext cx="1372042" cy="7155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Calibri"/>
                <a:cs typeface="Calibri"/>
              </a:rPr>
              <a:t>• textareas </a:t>
            </a:r>
            <a:endParaRPr sz="2200">
              <a:latin typeface="Calibri"/>
              <a:cs typeface="Calibri"/>
            </a:endParaRPr>
          </a:p>
          <a:p>
            <a:pPr marL="27508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form.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437638" y="4503422"/>
            <a:ext cx="6495368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 and selection are other possible input elements in a 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6331458"/>
            <a:ext cx="9144000" cy="983742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872" y="6870195"/>
            <a:ext cx="1853184" cy="347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39" y="1598107"/>
            <a:ext cx="5840317" cy="4785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b="1" spc="10" dirty="0">
                <a:solidFill>
                  <a:srgbClr val="00B0F0"/>
                </a:solidFill>
                <a:latin typeface="Calibri"/>
                <a:cs typeface="Calibri"/>
              </a:rPr>
              <a:t>Client‐side validation ‐  Advantages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922" y="2345436"/>
            <a:ext cx="185628" cy="3462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Calibri"/>
                <a:cs typeface="Calibri"/>
              </a:rPr>
              <a:t>U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85063" y="2345436"/>
            <a:ext cx="327685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   f   db   k      th  i  i     t     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05839" y="2345438"/>
            <a:ext cx="4718792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User needs feedback on their inputs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5840" y="2930652"/>
            <a:ext cx="7462236" cy="7248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spc="10" dirty="0">
                <a:latin typeface="Calibri"/>
                <a:cs typeface="Calibri"/>
              </a:rPr>
              <a:t>•  Checks done on their computer (as opposed to those done </a:t>
            </a:r>
            <a:endParaRPr sz="2300">
              <a:latin typeface="Calibri"/>
              <a:cs typeface="Calibri"/>
            </a:endParaRPr>
          </a:p>
          <a:p>
            <a:pPr marL="27508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when the data reaches a server) are called “client  side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280921" y="3296413"/>
            <a:ext cx="6901120" cy="7340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">
              <a:lnSpc>
                <a:spcPct val="100000"/>
              </a:lnSpc>
            </a:pPr>
            <a:r>
              <a:rPr sz="2370" spc="10" dirty="0">
                <a:latin typeface="Calibri"/>
                <a:cs typeface="Calibri"/>
              </a:rPr>
              <a:t>when the data reaches a server) are called    client‐side 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validation”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5839" y="4247390"/>
            <a:ext cx="4703211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This is quicker (no network transfer)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05839" y="4247390"/>
            <a:ext cx="4703211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This is quicker (no network transfer)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5839" y="4832604"/>
            <a:ext cx="80406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 This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78506" y="4832606"/>
            <a:ext cx="2472472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 reduces server load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005839" y="5417820"/>
            <a:ext cx="80406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 This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78510" y="5417822"/>
            <a:ext cx="5296963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 can more easily indicate where the error is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05839" y="6003036"/>
            <a:ext cx="80406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 This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778508" y="6003038"/>
            <a:ext cx="6335004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 can be done in real‐time (as user fills in each input)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143764" y="6829612"/>
            <a:ext cx="91051" cy="21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b="1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39" y="1598107"/>
            <a:ext cx="7282956" cy="4785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b="1" spc="10" dirty="0">
                <a:solidFill>
                  <a:srgbClr val="00B0F0"/>
                </a:solidFill>
                <a:latin typeface="Calibri"/>
                <a:cs typeface="Calibri"/>
              </a:rPr>
              <a:t>Client‐side validation – What can we check?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922" y="2345436"/>
            <a:ext cx="314605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Ch    k th  t        i  di     t    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37632" y="2345436"/>
            <a:ext cx="124264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 l ft bl    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05840" y="2345438"/>
            <a:ext cx="5725285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Check that required inputs are not left blank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5841" y="2930652"/>
            <a:ext cx="7336367" cy="7248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spc="10" dirty="0">
                <a:latin typeface="Calibri"/>
                <a:cs typeface="Calibri"/>
              </a:rPr>
              <a:t>•  Check that dates, post‐codes, credit card numbers, phone </a:t>
            </a:r>
            <a:endParaRPr sz="2300">
              <a:latin typeface="Calibri"/>
              <a:cs typeface="Calibri"/>
            </a:endParaRPr>
          </a:p>
          <a:p>
            <a:pPr marL="27508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numbers  emails etc are in correct format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280924" y="3296414"/>
            <a:ext cx="5083379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numbers, emails etc are in correct format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5842" y="3881628"/>
            <a:ext cx="7840031" cy="7248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spc="10" dirty="0">
                <a:latin typeface="Calibri"/>
                <a:cs typeface="Calibri"/>
              </a:rPr>
              <a:t>•  Fill‐in derived information, such as total amount of order with </a:t>
            </a:r>
            <a:endParaRPr sz="2300">
              <a:latin typeface="Calibri"/>
              <a:cs typeface="Calibri"/>
            </a:endParaRPr>
          </a:p>
          <a:p>
            <a:pPr marL="275082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various items  various quantities and extras (eg tax and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280924" y="4247388"/>
            <a:ext cx="6983771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various items, various quantities and extras (eg tax and 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shipping)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5839" y="5198366"/>
            <a:ext cx="7314310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Do some initial processing  such as removing spaces from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005842" y="5198364"/>
            <a:ext cx="7301551" cy="7248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spc="10" dirty="0">
                <a:latin typeface="Calibri"/>
                <a:cs typeface="Calibri"/>
              </a:rPr>
              <a:t>•  Do some initial processing, such as removing spaces from </a:t>
            </a:r>
            <a:endParaRPr sz="2300">
              <a:latin typeface="Calibri"/>
              <a:cs typeface="Calibri"/>
            </a:endParaRPr>
          </a:p>
          <a:p>
            <a:pPr marL="27508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numbers, putting usernames in upper case, etc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5840" y="6149342"/>
            <a:ext cx="5995296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Guide the order of the user filling in the inputs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8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6331458"/>
            <a:ext cx="9144000" cy="983742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81683" y="6149342"/>
            <a:ext cx="5707716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Guide the order of the user filling in the inputs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39" y="1598104"/>
            <a:ext cx="3334824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b="1" spc="10" dirty="0">
                <a:solidFill>
                  <a:srgbClr val="00B0F0"/>
                </a:solidFill>
                <a:latin typeface="Calibri"/>
                <a:cs typeface="Calibri"/>
              </a:rPr>
              <a:t>Referencing a Form 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39" y="2308250"/>
            <a:ext cx="137601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    th  t </a:t>
            </a:r>
            <a:r>
              <a:rPr sz="2400" spc="10" dirty="0">
                <a:latin typeface="Courier New"/>
                <a:cs typeface="Courier New"/>
              </a:rPr>
              <a:t>&lt;f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085084" y="2308250"/>
            <a:ext cx="31515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spc="10" dirty="0">
                <a:latin typeface="Courier New"/>
                <a:cs typeface="Courier New"/>
              </a:rPr>
              <a:t>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125974" y="2308250"/>
            <a:ext cx="360739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”  </a:t>
            </a:r>
            <a:r>
              <a:rPr sz="2400" spc="10" dirty="0">
                <a:latin typeface="Courier New"/>
                <a:cs typeface="Courier New"/>
              </a:rPr>
              <a:t>id </a:t>
            </a: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spc="10" dirty="0">
                <a:latin typeface="Courier New"/>
                <a:cs typeface="Courier New"/>
              </a:rPr>
              <a:t>fid</a:t>
            </a:r>
            <a:r>
              <a:rPr sz="2400" spc="10" dirty="0">
                <a:latin typeface="Calibri"/>
                <a:cs typeface="Calibri"/>
              </a:rPr>
              <a:t>”     </a:t>
            </a:r>
            <a:r>
              <a:rPr sz="2400" spc="10" dirty="0">
                <a:latin typeface="Courier New"/>
                <a:cs typeface="Courier New"/>
              </a:rPr>
              <a:t>&gt; </a:t>
            </a:r>
            <a:r>
              <a:rPr sz="2400" spc="10" dirty="0">
                <a:latin typeface="Calibri"/>
                <a:cs typeface="Calibri"/>
              </a:rPr>
              <a:t>i   th   fi   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005841" y="2308250"/>
            <a:ext cx="787106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Say that </a:t>
            </a:r>
            <a:r>
              <a:rPr sz="2400" spc="10" dirty="0">
                <a:latin typeface="Courier New"/>
                <a:cs typeface="Courier New"/>
              </a:rPr>
              <a:t>&lt;form name=</a:t>
            </a: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spc="10" dirty="0">
                <a:latin typeface="Courier New"/>
                <a:cs typeface="Courier New"/>
              </a:rPr>
              <a:t>fname</a:t>
            </a:r>
            <a:r>
              <a:rPr sz="2400" spc="10" dirty="0">
                <a:latin typeface="Calibri"/>
                <a:cs typeface="Calibri"/>
              </a:rPr>
              <a:t>”  </a:t>
            </a:r>
            <a:r>
              <a:rPr sz="2400" spc="10" dirty="0">
                <a:latin typeface="Courier New"/>
                <a:cs typeface="Courier New"/>
              </a:rPr>
              <a:t>id=</a:t>
            </a: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spc="10" dirty="0">
                <a:latin typeface="Courier New"/>
                <a:cs typeface="Courier New"/>
              </a:rPr>
              <a:t>fid</a:t>
            </a:r>
            <a:r>
              <a:rPr sz="2400" spc="10" dirty="0">
                <a:latin typeface="Calibri"/>
                <a:cs typeface="Calibri"/>
              </a:rPr>
              <a:t>”  …</a:t>
            </a:r>
            <a:r>
              <a:rPr sz="2400" spc="10" dirty="0">
                <a:latin typeface="Courier New"/>
                <a:cs typeface="Courier New"/>
              </a:rPr>
              <a:t>&gt; </a:t>
            </a:r>
            <a:r>
              <a:rPr sz="2400" spc="10" dirty="0">
                <a:latin typeface="Calibri"/>
                <a:cs typeface="Calibri"/>
              </a:rPr>
              <a:t>is the first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5839" y="2711196"/>
            <a:ext cx="8095550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and only form. Then the form itself can be referenced via any of 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the following: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005839" y="4206392"/>
            <a:ext cx="29700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• document fname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05839" y="4206392"/>
            <a:ext cx="29700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• document.fname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05840" y="4791611"/>
            <a:ext cx="3496470" cy="364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latin typeface="Courier New"/>
                <a:cs typeface="Courier New"/>
              </a:rPr>
              <a:t>• document.forms[0]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005841" y="5380638"/>
            <a:ext cx="4120359" cy="364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latin typeface="Courier New"/>
                <a:cs typeface="Courier New"/>
              </a:rPr>
              <a:t>• document.forms[</a:t>
            </a:r>
            <a:r>
              <a:rPr sz="2370" spc="10" dirty="0">
                <a:latin typeface="Calibri"/>
                <a:cs typeface="Calibri"/>
              </a:rPr>
              <a:t>“</a:t>
            </a:r>
            <a:r>
              <a:rPr sz="2370" spc="10" dirty="0">
                <a:latin typeface="Courier New"/>
                <a:cs typeface="Courier New"/>
              </a:rPr>
              <a:t>fid</a:t>
            </a:r>
            <a:r>
              <a:rPr sz="2370" spc="10" dirty="0">
                <a:latin typeface="Calibri"/>
                <a:cs typeface="Calibri"/>
              </a:rPr>
              <a:t>”</a:t>
            </a:r>
            <a:r>
              <a:rPr sz="2370" spc="10" dirty="0">
                <a:latin typeface="Courier New"/>
                <a:cs typeface="Courier New"/>
              </a:rPr>
              <a:t>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5842" y="5965852"/>
            <a:ext cx="5677195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ourier New"/>
                <a:cs typeface="Courier New"/>
              </a:rPr>
              <a:t>• document.getElementById(</a:t>
            </a:r>
            <a:r>
              <a:rPr sz="2340" spc="10" dirty="0">
                <a:latin typeface="Calibri"/>
                <a:cs typeface="Calibri"/>
              </a:rPr>
              <a:t>“</a:t>
            </a:r>
            <a:r>
              <a:rPr sz="2340" spc="10" dirty="0">
                <a:latin typeface="Courier New"/>
                <a:cs typeface="Courier New"/>
              </a:rPr>
              <a:t>fid</a:t>
            </a:r>
            <a:r>
              <a:rPr sz="2340" spc="10" dirty="0">
                <a:latin typeface="Calibri"/>
                <a:cs typeface="Calibri"/>
              </a:rPr>
              <a:t>”</a:t>
            </a:r>
            <a:r>
              <a:rPr sz="2340" spc="10" dirty="0">
                <a:latin typeface="Courier New"/>
                <a:cs typeface="Courier New"/>
              </a:rPr>
              <a:t>)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6331458"/>
            <a:ext cx="9144000" cy="983742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872" y="6870195"/>
            <a:ext cx="1853184" cy="3474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43" y="1598104"/>
            <a:ext cx="4592347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b="1" spc="10" dirty="0">
                <a:solidFill>
                  <a:srgbClr val="00B0F0"/>
                </a:solidFill>
                <a:latin typeface="Calibri"/>
                <a:cs typeface="Calibri"/>
              </a:rPr>
              <a:t>Referencing Form Elements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39" y="2329243"/>
            <a:ext cx="4378314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The first element in the form “fname”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005843" y="2329246"/>
            <a:ext cx="4319067" cy="3293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latin typeface="Calibri"/>
                <a:cs typeface="Calibri"/>
              </a:rPr>
              <a:t>The first element in the form “fname” 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5833" y="2842772"/>
            <a:ext cx="5414303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&lt;input name=</a:t>
            </a:r>
            <a:r>
              <a:rPr sz="2200" spc="10" dirty="0">
                <a:latin typeface="Calibri"/>
                <a:cs typeface="Calibri"/>
              </a:rPr>
              <a:t>“</a:t>
            </a:r>
            <a:r>
              <a:rPr sz="2200" spc="10" dirty="0">
                <a:latin typeface="Courier New"/>
                <a:cs typeface="Courier New"/>
              </a:rPr>
              <a:t>elname</a:t>
            </a:r>
            <a:r>
              <a:rPr sz="2200" spc="10" dirty="0">
                <a:latin typeface="Calibri"/>
                <a:cs typeface="Calibri"/>
              </a:rPr>
              <a:t>”   </a:t>
            </a:r>
            <a:r>
              <a:rPr sz="2200" spc="10" dirty="0">
                <a:latin typeface="Courier New"/>
                <a:cs typeface="Courier New"/>
              </a:rPr>
              <a:t>id=</a:t>
            </a:r>
            <a:r>
              <a:rPr sz="2200" spc="10" dirty="0">
                <a:latin typeface="Calibri"/>
                <a:cs typeface="Calibri"/>
              </a:rPr>
              <a:t>“</a:t>
            </a:r>
            <a:r>
              <a:rPr sz="2200" spc="10" dirty="0">
                <a:latin typeface="Courier New"/>
                <a:cs typeface="Courier New"/>
              </a:rPr>
              <a:t>elid</a:t>
            </a:r>
            <a:r>
              <a:rPr sz="2200" spc="10" dirty="0">
                <a:latin typeface="Calibri"/>
                <a:cs typeface="Calibri"/>
              </a:rPr>
              <a:t>”  …  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211063" y="2842772"/>
            <a:ext cx="171201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05840" y="3413572"/>
            <a:ext cx="1917384" cy="3293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latin typeface="Calibri"/>
                <a:cs typeface="Calibri"/>
              </a:rPr>
              <a:t>is referenced via: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005842" y="4448294"/>
            <a:ext cx="359521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document.fname.elname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5841" y="4984753"/>
            <a:ext cx="4451219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document.fname.elements[0]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3" y="5334000"/>
            <a:ext cx="9144000" cy="979932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005839" y="5524999"/>
            <a:ext cx="5204630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document.fname.elements[</a:t>
            </a:r>
            <a:r>
              <a:rPr sz="2200" spc="10" dirty="0">
                <a:latin typeface="Calibri"/>
                <a:cs typeface="Calibri"/>
              </a:rPr>
              <a:t>“</a:t>
            </a:r>
            <a:r>
              <a:rPr sz="2200" spc="10" dirty="0">
                <a:latin typeface="Courier New"/>
                <a:cs typeface="Courier New"/>
              </a:rPr>
              <a:t>elid</a:t>
            </a:r>
            <a:r>
              <a:rPr sz="2200" spc="10" dirty="0">
                <a:latin typeface="Calibri"/>
                <a:cs typeface="Calibri"/>
              </a:rPr>
              <a:t>”</a:t>
            </a:r>
            <a:r>
              <a:rPr sz="2200" spc="10" dirty="0"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05811" y="6061447"/>
            <a:ext cx="5204630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document.getElementById(</a:t>
            </a:r>
            <a:r>
              <a:rPr sz="2200" spc="10" dirty="0">
                <a:latin typeface="Calibri"/>
                <a:cs typeface="Calibri"/>
              </a:rPr>
              <a:t>“</a:t>
            </a:r>
            <a:r>
              <a:rPr sz="2200" spc="10" dirty="0">
                <a:latin typeface="Courier New"/>
                <a:cs typeface="Courier New"/>
              </a:rPr>
              <a:t>elid</a:t>
            </a:r>
            <a:r>
              <a:rPr sz="2200" spc="10" dirty="0">
                <a:latin typeface="Calibri"/>
                <a:cs typeface="Calibri"/>
              </a:rPr>
              <a:t>”</a:t>
            </a:r>
            <a:r>
              <a:rPr sz="2200" spc="1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872" y="6870195"/>
            <a:ext cx="1853184" cy="347471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2517646" y="6061443"/>
            <a:ext cx="2396810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/>
                <a:cs typeface="Courier New"/>
              </a:rPr>
              <a:t>      </a:t>
            </a:r>
            <a:r>
              <a:rPr sz="2200" spc="10">
                <a:latin typeface="Courier New"/>
                <a:cs typeface="Courier New"/>
              </a:rPr>
              <a:t> </a:t>
            </a:r>
            <a:r>
              <a:rPr sz="2200" spc="10" dirty="0">
                <a:latin typeface="Courier New"/>
                <a:cs typeface="Courier New"/>
              </a:rPr>
              <a:t>       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100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39" y="1598107"/>
            <a:ext cx="4495974" cy="4785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b="1" spc="10" dirty="0">
                <a:solidFill>
                  <a:srgbClr val="00B0F0"/>
                </a:solidFill>
                <a:latin typeface="Calibri"/>
                <a:cs typeface="Calibri"/>
              </a:rPr>
              <a:t>Useful Validation functions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921" y="2345436"/>
            <a:ext cx="88421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I     t    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291333" y="2345436"/>
            <a:ext cx="407066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l           t    t  d      t i       f   h     t     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05842" y="2345438"/>
            <a:ext cx="6177653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•  Input values are treated as strings of characters.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5842" y="2930652"/>
            <a:ext cx="46968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 If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924" y="2930652"/>
            <a:ext cx="792101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69927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 numbers are needed then we must use JavaScript to convert 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the string to a number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280923" y="3296414"/>
            <a:ext cx="2803011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the string to a number.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5842" y="3881627"/>
            <a:ext cx="76591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• The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41171" y="3881629"/>
            <a:ext cx="4769447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 built‐in </a:t>
            </a:r>
            <a:r>
              <a:rPr sz="2340" spc="10" dirty="0">
                <a:solidFill>
                  <a:srgbClr val="9B2D1F"/>
                </a:solidFill>
                <a:latin typeface="Calibri"/>
                <a:cs typeface="Calibri"/>
              </a:rPr>
              <a:t>parseFloat() </a:t>
            </a:r>
            <a:r>
              <a:rPr sz="2340" spc="10" dirty="0">
                <a:latin typeface="Calibri"/>
                <a:cs typeface="Calibri"/>
              </a:rPr>
              <a:t>method does this.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2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005839" y="4466847"/>
            <a:ext cx="444545" cy="364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latin typeface="Calibri"/>
                <a:cs typeface="Calibri"/>
              </a:rPr>
              <a:t>Eg, 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63042" y="4969954"/>
            <a:ext cx="5336333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B2D1F"/>
                </a:solidFill>
                <a:latin typeface="Calibri"/>
                <a:cs typeface="Calibri"/>
              </a:rPr>
              <a:t>priceval = parseFloat(document.fname.price.value);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63042" y="5274755"/>
            <a:ext cx="5044843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9B2D1F"/>
                </a:solidFill>
                <a:latin typeface="Calibri"/>
                <a:cs typeface="Calibri"/>
              </a:rPr>
              <a:t>qtyval    parseFloat(document fname qty value);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463037" y="5274755"/>
            <a:ext cx="4958152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B2D1F"/>
                </a:solidFill>
                <a:latin typeface="Calibri"/>
                <a:cs typeface="Calibri"/>
              </a:rPr>
              <a:t>qtyval = parseFloat(document.fname.qty.value);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63038" y="5579552"/>
            <a:ext cx="2358466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9B2D1F"/>
                </a:solidFill>
                <a:latin typeface="Calibri"/>
                <a:cs typeface="Calibri"/>
              </a:rPr>
              <a:t>total = priceval*qtyval;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2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6331458"/>
            <a:ext cx="9144000" cy="983742"/>
          </a:xfrm>
          <a:prstGeom prst="rect">
            <a:avLst/>
          </a:prstGeom>
        </p:spPr>
      </p:pic>
      <p:pic>
        <p:nvPicPr>
          <p:cNvPr id="2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872" y="6870195"/>
            <a:ext cx="1853184" cy="3474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107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57837" y="2081787"/>
            <a:ext cx="8215122" cy="39624"/>
          </a:xfrm>
          <a:custGeom>
            <a:avLst/>
            <a:gdLst/>
            <a:ahLst/>
            <a:cxnLst/>
            <a:rect l="l" t="t" r="r" b="b"/>
            <a:pathLst>
              <a:path w="8215122" h="39624">
                <a:moveTo>
                  <a:pt x="0" y="0"/>
                </a:moveTo>
                <a:lnTo>
                  <a:pt x="8215122" y="1523"/>
                </a:lnTo>
                <a:lnTo>
                  <a:pt x="8215122" y="39624"/>
                </a:lnTo>
                <a:lnTo>
                  <a:pt x="0" y="381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05839" y="1598104"/>
            <a:ext cx="2944332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b="1" spc="10" dirty="0">
                <a:solidFill>
                  <a:srgbClr val="00B0F0"/>
                </a:solidFill>
                <a:latin typeface="Calibri"/>
                <a:cs typeface="Calibri"/>
              </a:rPr>
              <a:t>String Operations</a:t>
            </a:r>
            <a:endParaRPr sz="31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40" y="2307145"/>
            <a:ext cx="5712398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•  These are commonly needed in validation tests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2414781"/>
            <a:ext cx="9144000" cy="979931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005839" y="2307148"/>
            <a:ext cx="5624360" cy="3293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latin typeface="Calibri"/>
                <a:cs typeface="Calibri"/>
              </a:rPr>
              <a:t>•  These are commonly needed in validation tests.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5834" y="2810077"/>
            <a:ext cx="5368777" cy="3293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latin typeface="Calibri"/>
                <a:cs typeface="Calibri"/>
              </a:rPr>
              <a:t>Eg, test if two strings are equal or not equal (!=)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5841" y="3312985"/>
            <a:ext cx="4787849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if (document fname elname value    “no”)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3393949"/>
            <a:ext cx="9144000" cy="979932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05840" y="3312985"/>
            <a:ext cx="481407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if (document.fname.elname.value==“no”)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5839" y="3815908"/>
            <a:ext cx="188834" cy="324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9B2D1F"/>
                </a:solidFill>
                <a:latin typeface="Calibri"/>
                <a:cs typeface="Calibri"/>
              </a:rPr>
              <a:t>…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923" y="4318825"/>
            <a:ext cx="1309333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Fi  dl    th    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759986" y="4318825"/>
            <a:ext cx="70692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f     t i 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40351" y="4318825"/>
            <a:ext cx="1321516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t i    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l    th    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810247" y="4318828"/>
            <a:ext cx="134332" cy="3154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solidFill>
                  <a:srgbClr val="9B2D1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4373118"/>
            <a:ext cx="9144000" cy="979932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005839" y="4318828"/>
            <a:ext cx="4893776" cy="3293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40" spc="10" dirty="0">
                <a:latin typeface="Calibri"/>
                <a:cs typeface="Calibri"/>
              </a:rPr>
              <a:t>•  Find length of a string: </a:t>
            </a:r>
            <a:r>
              <a:rPr sz="2140" i="1" spc="10" dirty="0">
                <a:solidFill>
                  <a:srgbClr val="9B2D1F"/>
                </a:solidFill>
                <a:latin typeface="Calibri"/>
                <a:cs typeface="Calibri"/>
              </a:rPr>
              <a:t>mystring</a:t>
            </a:r>
            <a:r>
              <a:rPr sz="2140" spc="10" dirty="0">
                <a:solidFill>
                  <a:srgbClr val="9B2D1F"/>
                </a:solidFill>
                <a:latin typeface="Calibri"/>
                <a:cs typeface="Calibri"/>
              </a:rPr>
              <a:t>.length&gt;3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05839" y="4821745"/>
            <a:ext cx="1181990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• Convert 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181617" y="4821745"/>
            <a:ext cx="5571782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 a string to uppercase: </a:t>
            </a: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mystring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.toUpperCase ( ) 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55165" y="5324668"/>
            <a:ext cx="62197" cy="3154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solidFill>
                  <a:srgbClr val="9B2D1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899411" y="5324668"/>
            <a:ext cx="73418" cy="287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70" spc="10" dirty="0">
                <a:solidFill>
                  <a:srgbClr val="9B2D1F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054604" y="5324665"/>
            <a:ext cx="362600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d  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92040" y="5324668"/>
            <a:ext cx="124714" cy="324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Calibri"/>
                <a:cs typeface="Calibri"/>
              </a:rPr>
              <a:t>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785114" y="5324668"/>
            <a:ext cx="143950" cy="324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Calibri"/>
                <a:cs typeface="Calibri"/>
              </a:rPr>
              <a:t>b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3" y="5352288"/>
            <a:ext cx="9144000" cy="979932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1005841" y="5324665"/>
            <a:ext cx="5651291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•  </a:t>
            </a: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mystring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.slice ( </a:t>
            </a: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start 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, </a:t>
            </a: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end  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)  </a:t>
            </a:r>
            <a:r>
              <a:rPr sz="2200" spc="10" dirty="0">
                <a:latin typeface="Calibri"/>
                <a:cs typeface="Calibri"/>
              </a:rPr>
              <a:t>makes a substring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005840" y="5827595"/>
            <a:ext cx="7779758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•  </a:t>
            </a: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mystring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.charAt ( </a:t>
            </a:r>
            <a:r>
              <a:rPr sz="2200" i="1" spc="10" dirty="0">
                <a:solidFill>
                  <a:srgbClr val="9B2D1F"/>
                </a:solidFill>
                <a:latin typeface="Calibri"/>
                <a:cs typeface="Calibri"/>
              </a:rPr>
              <a:t>index </a:t>
            </a:r>
            <a:r>
              <a:rPr sz="2200" spc="10" dirty="0">
                <a:solidFill>
                  <a:srgbClr val="9B2D1F"/>
                </a:solidFill>
                <a:latin typeface="Calibri"/>
                <a:cs typeface="Calibri"/>
              </a:rPr>
              <a:t>) </a:t>
            </a:r>
            <a:r>
              <a:rPr sz="2200" spc="10" dirty="0">
                <a:latin typeface="Calibri"/>
                <a:cs typeface="Calibri"/>
              </a:rPr>
              <a:t>finds a character at the indexed location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5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7872" y="6870195"/>
            <a:ext cx="1853184" cy="347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SlidesCarnival_001</Template>
  <TotalTime>16</TotalTime>
  <Words>416</Words>
  <Application>Microsoft Office PowerPoint</Application>
  <PresentationFormat>Custom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Cordelia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List of Exercises</vt:lpstr>
      <vt:lpstr>Pre-lab Viva Questions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2018-12-26T14:05:14Z</dcterms:created>
  <dcterms:modified xsi:type="dcterms:W3CDTF">2018-12-28T15:30:57Z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2018-12-26T00:00:00Z</vt:filetime>
  </property>
  <property fmtid="{D5CDD505-2E9C-101B-9397-08002B2CF9AE}" pid="3" name="LastSaved">
    <vt:filetime>2018-12-26T00:00:00Z</vt:filetime>
  </property>
</Properties>
</file>