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4" r:id="rId7"/>
    <p:sldId id="262" r:id="rId8"/>
    <p:sldId id="265" r:id="rId9"/>
    <p:sldId id="263" r:id="rId10"/>
    <p:sldId id="268" r:id="rId11"/>
    <p:sldId id="269" r:id="rId12"/>
    <p:sldId id="266"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5994"/>
  </p:normalViewPr>
  <p:slideViewPr>
    <p:cSldViewPr snapToGrid="0">
      <p:cViewPr varScale="1">
        <p:scale>
          <a:sx n="117" d="100"/>
          <a:sy n="117" d="100"/>
        </p:scale>
        <p:origin x="4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6BAF-90E3-526D-38E8-398C99FD44E3}"/>
              </a:ext>
            </a:extLst>
          </p:cNvPr>
          <p:cNvSpPr>
            <a:spLocks noGrp="1"/>
          </p:cNvSpPr>
          <p:nvPr>
            <p:ph type="ctrTitle"/>
          </p:nvPr>
        </p:nvSpPr>
        <p:spPr/>
        <p:txBody>
          <a:bodyPr/>
          <a:lstStyle/>
          <a:p>
            <a:r>
              <a:rPr lang="en-IN" sz="1800" b="1" dirty="0">
                <a:effectLst/>
                <a:latin typeface="Arial" panose="020B0604020202020204" pitchFamily="34" charset="0"/>
              </a:rPr>
              <a:t>          IE 551: ADV TOPICS: STATISTICS FOR MACHINE LEARNING</a:t>
            </a:r>
            <a:br>
              <a:rPr lang="en-IN" dirty="0"/>
            </a:br>
            <a:r>
              <a:rPr lang="en-IN" dirty="0"/>
              <a:t>        </a:t>
            </a:r>
            <a:r>
              <a:rPr lang="en-IN" sz="1800" b="1" dirty="0">
                <a:effectLst/>
                <a:latin typeface="Arial" panose="020B0604020202020204" pitchFamily="34" charset="0"/>
              </a:rPr>
              <a:t>PROJECT 2: RECIPE RECOMMENDATION SYSTEM </a:t>
            </a:r>
            <a:br>
              <a:rPr lang="en-IN" dirty="0"/>
            </a:br>
            <a:endParaRPr lang="en-US" dirty="0"/>
          </a:p>
        </p:txBody>
      </p:sp>
      <p:sp>
        <p:nvSpPr>
          <p:cNvPr id="3" name="Subtitle 2">
            <a:extLst>
              <a:ext uri="{FF2B5EF4-FFF2-40B4-BE49-F238E27FC236}">
                <a16:creationId xmlns:a16="http://schemas.microsoft.com/office/drawing/2014/main" id="{13181711-37DA-E106-82C3-00272B23BEA0}"/>
              </a:ext>
            </a:extLst>
          </p:cNvPr>
          <p:cNvSpPr>
            <a:spLocks noGrp="1"/>
          </p:cNvSpPr>
          <p:nvPr>
            <p:ph type="subTitle" idx="1"/>
          </p:nvPr>
        </p:nvSpPr>
        <p:spPr/>
        <p:txBody>
          <a:bodyPr/>
          <a:lstStyle/>
          <a:p>
            <a:r>
              <a:rPr lang="en-IN" sz="1800" b="1" dirty="0">
                <a:effectLst/>
                <a:latin typeface="Arial" panose="020B0604020202020204" pitchFamily="34" charset="0"/>
              </a:rPr>
              <a:t>Group Members:</a:t>
            </a:r>
            <a:br>
              <a:rPr lang="en-IN" sz="1800" b="1" dirty="0">
                <a:effectLst/>
                <a:latin typeface="Arial" panose="020B0604020202020204" pitchFamily="34" charset="0"/>
              </a:rPr>
            </a:br>
            <a:r>
              <a:rPr lang="en-IN" sz="1800" b="1" dirty="0">
                <a:effectLst/>
                <a:latin typeface="Arial" panose="020B0604020202020204" pitchFamily="34" charset="0"/>
              </a:rPr>
              <a:t>NAME: </a:t>
            </a:r>
            <a:r>
              <a:rPr lang="en-IN" sz="1800" dirty="0">
                <a:effectLst/>
                <a:latin typeface="ArialMT"/>
              </a:rPr>
              <a:t>SRI HARSHA SAMAYAMANTHULA </a:t>
            </a:r>
            <a:r>
              <a:rPr lang="en-IN" sz="1800" b="1" dirty="0">
                <a:effectLst/>
                <a:latin typeface="Arial" panose="020B0604020202020204" pitchFamily="34" charset="0"/>
              </a:rPr>
              <a:t>NETID: </a:t>
            </a:r>
            <a:r>
              <a:rPr lang="en-IN" sz="1800" dirty="0">
                <a:effectLst/>
                <a:latin typeface="ArialMT"/>
              </a:rPr>
              <a:t>ss4305 </a:t>
            </a:r>
            <a:endParaRPr lang="en-IN" dirty="0"/>
          </a:p>
          <a:p>
            <a:r>
              <a:rPr lang="en-IN" sz="1800" b="1" dirty="0">
                <a:effectLst/>
                <a:latin typeface="Arial" panose="020B0604020202020204" pitchFamily="34" charset="0"/>
              </a:rPr>
              <a:t>NAME: </a:t>
            </a:r>
            <a:r>
              <a:rPr lang="en-IN" sz="1800" dirty="0">
                <a:effectLst/>
                <a:latin typeface="ArialMT"/>
              </a:rPr>
              <a:t>SAI RAM BALU </a:t>
            </a:r>
            <a:r>
              <a:rPr lang="en-IN" sz="1800" b="1" dirty="0">
                <a:effectLst/>
                <a:latin typeface="Arial" panose="020B0604020202020204" pitchFamily="34" charset="0"/>
              </a:rPr>
              <a:t>NETID: </a:t>
            </a:r>
            <a:r>
              <a:rPr lang="en-IN" sz="1800" dirty="0">
                <a:effectLst/>
                <a:latin typeface="ArialMT"/>
              </a:rPr>
              <a:t>sb2310 </a:t>
            </a:r>
            <a:endParaRPr lang="en-IN" dirty="0"/>
          </a:p>
          <a:p>
            <a:endParaRPr lang="en-US" dirty="0"/>
          </a:p>
        </p:txBody>
      </p:sp>
    </p:spTree>
    <p:extLst>
      <p:ext uri="{BB962C8B-B14F-4D97-AF65-F5344CB8AC3E}">
        <p14:creationId xmlns:p14="http://schemas.microsoft.com/office/powerpoint/2010/main" val="421842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menu on a black background&#10;&#10;Description automatically generated">
            <a:extLst>
              <a:ext uri="{FF2B5EF4-FFF2-40B4-BE49-F238E27FC236}">
                <a16:creationId xmlns:a16="http://schemas.microsoft.com/office/drawing/2014/main" id="{ED609F05-4EE1-B780-821A-DEA43247E196}"/>
              </a:ext>
            </a:extLst>
          </p:cNvPr>
          <p:cNvPicPr>
            <a:picLocks noChangeAspect="1"/>
          </p:cNvPicPr>
          <p:nvPr/>
        </p:nvPicPr>
        <p:blipFill>
          <a:blip r:embed="rId2"/>
          <a:stretch>
            <a:fillRect/>
          </a:stretch>
        </p:blipFill>
        <p:spPr>
          <a:xfrm>
            <a:off x="1115616" y="1331975"/>
            <a:ext cx="3292524" cy="1646261"/>
          </a:xfrm>
          <a:prstGeom prst="rect">
            <a:avLst/>
          </a:prstGeom>
        </p:spPr>
      </p:pic>
      <p:cxnSp>
        <p:nvCxnSpPr>
          <p:cNvPr id="9" name="Straight Connector 8">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alculator&#10;&#10;Description automatically generated">
            <a:extLst>
              <a:ext uri="{FF2B5EF4-FFF2-40B4-BE49-F238E27FC236}">
                <a16:creationId xmlns:a16="http://schemas.microsoft.com/office/drawing/2014/main" id="{3A941EB5-18C6-F44B-C8AD-B8387212D8C1}"/>
              </a:ext>
            </a:extLst>
          </p:cNvPr>
          <p:cNvPicPr>
            <a:picLocks noChangeAspect="1"/>
          </p:cNvPicPr>
          <p:nvPr/>
        </p:nvPicPr>
        <p:blipFill>
          <a:blip r:embed="rId3"/>
          <a:stretch>
            <a:fillRect/>
          </a:stretch>
        </p:blipFill>
        <p:spPr>
          <a:xfrm>
            <a:off x="1129115" y="3871868"/>
            <a:ext cx="3279025" cy="1655907"/>
          </a:xfrm>
          <a:prstGeom prst="rect">
            <a:avLst/>
          </a:prstGeom>
        </p:spPr>
      </p:pic>
      <p:cxnSp>
        <p:nvCxnSpPr>
          <p:cNvPr id="14" name="Straight Connector 10">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Content Placeholder 4" descr="A screenshot of a computer&#10;&#10;Description automatically generated">
            <a:extLst>
              <a:ext uri="{FF2B5EF4-FFF2-40B4-BE49-F238E27FC236}">
                <a16:creationId xmlns:a16="http://schemas.microsoft.com/office/drawing/2014/main" id="{49FD24E3-662D-D75B-1114-B9E37EB9C88A}"/>
              </a:ext>
            </a:extLst>
          </p:cNvPr>
          <p:cNvPicPr>
            <a:picLocks noChangeAspect="1"/>
          </p:cNvPicPr>
          <p:nvPr/>
        </p:nvPicPr>
        <p:blipFill>
          <a:blip r:embed="rId4"/>
          <a:stretch>
            <a:fillRect/>
          </a:stretch>
        </p:blipFill>
        <p:spPr>
          <a:xfrm>
            <a:off x="4886676" y="1632399"/>
            <a:ext cx="6184580" cy="3587056"/>
          </a:xfrm>
          <a:prstGeom prst="rect">
            <a:avLst/>
          </a:prstGeom>
        </p:spPr>
      </p:pic>
    </p:spTree>
    <p:extLst>
      <p:ext uri="{BB962C8B-B14F-4D97-AF65-F5344CB8AC3E}">
        <p14:creationId xmlns:p14="http://schemas.microsoft.com/office/powerpoint/2010/main" val="388228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0" name="Round Diagonal Corner Rectangle 6">
            <a:extLst>
              <a:ext uri="{FF2B5EF4-FFF2-40B4-BE49-F238E27FC236}">
                <a16:creationId xmlns:a16="http://schemas.microsoft.com/office/drawing/2014/main" id="{179D851C-8A22-40C2-95AB-87556CF73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87167C05-6114-45E2-AE3D-B77D38988F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computer&#10;&#10;Description automatically generated">
            <a:extLst>
              <a:ext uri="{FF2B5EF4-FFF2-40B4-BE49-F238E27FC236}">
                <a16:creationId xmlns:a16="http://schemas.microsoft.com/office/drawing/2014/main" id="{1969679B-89CC-9F0C-69C9-55D0397C85EE}"/>
              </a:ext>
            </a:extLst>
          </p:cNvPr>
          <p:cNvPicPr>
            <a:picLocks noChangeAspect="1"/>
          </p:cNvPicPr>
          <p:nvPr/>
        </p:nvPicPr>
        <p:blipFill>
          <a:blip r:embed="rId4"/>
          <a:stretch>
            <a:fillRect/>
          </a:stretch>
        </p:blipFill>
        <p:spPr>
          <a:xfrm>
            <a:off x="1302279" y="2129538"/>
            <a:ext cx="4711698" cy="2591433"/>
          </a:xfrm>
          <a:prstGeom prst="rect">
            <a:avLst/>
          </a:prstGeom>
        </p:spPr>
      </p:pic>
      <p:cxnSp>
        <p:nvCxnSpPr>
          <p:cNvPr id="14" name="Straight Connector 13">
            <a:extLst>
              <a:ext uri="{FF2B5EF4-FFF2-40B4-BE49-F238E27FC236}">
                <a16:creationId xmlns:a16="http://schemas.microsoft.com/office/drawing/2014/main" id="{792A6FB2-C222-4C89-B4E3-7F96367DC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9349" y="1416818"/>
            <a:ext cx="0" cy="4019340"/>
          </a:xfrm>
          <a:prstGeom prst="line">
            <a:avLst/>
          </a:prstGeom>
          <a:ln>
            <a:solidFill>
              <a:schemeClr val="accent5">
                <a:lumMod val="40000"/>
                <a:lumOff val="60000"/>
              </a:schemeClr>
            </a:solidFill>
          </a:ln>
        </p:spPr>
        <p:style>
          <a:lnRef idx="1">
            <a:schemeClr val="accent5"/>
          </a:lnRef>
          <a:fillRef idx="0">
            <a:schemeClr val="accent5"/>
          </a:fillRef>
          <a:effectRef idx="0">
            <a:schemeClr val="accent5"/>
          </a:effectRef>
          <a:fontRef idx="minor">
            <a:schemeClr val="tx1"/>
          </a:fontRef>
        </p:style>
      </p:cxnSp>
      <p:pic>
        <p:nvPicPr>
          <p:cNvPr id="5" name="Picture 4" descr="A diagram of a pie chart&#10;&#10;Description automatically generated">
            <a:extLst>
              <a:ext uri="{FF2B5EF4-FFF2-40B4-BE49-F238E27FC236}">
                <a16:creationId xmlns:a16="http://schemas.microsoft.com/office/drawing/2014/main" id="{EA77EA71-6A01-7270-932D-57FD3F323088}"/>
              </a:ext>
            </a:extLst>
          </p:cNvPr>
          <p:cNvPicPr>
            <a:picLocks noChangeAspect="1"/>
          </p:cNvPicPr>
          <p:nvPr/>
        </p:nvPicPr>
        <p:blipFill>
          <a:blip r:embed="rId5"/>
          <a:stretch>
            <a:fillRect/>
          </a:stretch>
        </p:blipFill>
        <p:spPr>
          <a:xfrm>
            <a:off x="6174843" y="2206102"/>
            <a:ext cx="4711698" cy="2438304"/>
          </a:xfrm>
          <a:prstGeom prst="rect">
            <a:avLst/>
          </a:prstGeom>
        </p:spPr>
      </p:pic>
    </p:spTree>
    <p:extLst>
      <p:ext uri="{BB962C8B-B14F-4D97-AF65-F5344CB8AC3E}">
        <p14:creationId xmlns:p14="http://schemas.microsoft.com/office/powerpoint/2010/main" val="181384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B909-13B9-DBAB-309B-6046E6751AF1}"/>
              </a:ext>
            </a:extLst>
          </p:cNvPr>
          <p:cNvSpPr>
            <a:spLocks noGrp="1"/>
          </p:cNvSpPr>
          <p:nvPr>
            <p:ph type="title"/>
          </p:nvPr>
        </p:nvSpPr>
        <p:spPr/>
        <p:txBody>
          <a:bodyPr/>
          <a:lstStyle/>
          <a:p>
            <a:r>
              <a:rPr lang="en-US" dirty="0" err="1"/>
              <a:t>CUSTomised</a:t>
            </a:r>
            <a:r>
              <a:rPr lang="en-US" dirty="0"/>
              <a:t> recipe recommendation</a:t>
            </a:r>
          </a:p>
        </p:txBody>
      </p:sp>
      <p:sp>
        <p:nvSpPr>
          <p:cNvPr id="3" name="Content Placeholder 2">
            <a:extLst>
              <a:ext uri="{FF2B5EF4-FFF2-40B4-BE49-F238E27FC236}">
                <a16:creationId xmlns:a16="http://schemas.microsoft.com/office/drawing/2014/main" id="{5E348CFA-4CEC-65E8-6AEE-73586A4FE6EF}"/>
              </a:ext>
            </a:extLst>
          </p:cNvPr>
          <p:cNvSpPr>
            <a:spLocks noGrp="1"/>
          </p:cNvSpPr>
          <p:nvPr>
            <p:ph idx="1"/>
          </p:nvPr>
        </p:nvSpPr>
        <p:spPr/>
        <p:txBody>
          <a:bodyPr>
            <a:normAutofit lnSpcReduction="10000"/>
          </a:bodyPr>
          <a:lstStyle/>
          <a:p>
            <a:r>
              <a:rPr lang="en-US" dirty="0"/>
              <a:t>This page offers personalized recipes based on user-specified nutrient values. A frontend slider allows users to adjust nutrient amounts such as fats, sodium, proteins, and more. As users set their desired nutrient levels, the system recommends suitable recipes. </a:t>
            </a:r>
          </a:p>
          <a:p>
            <a:r>
              <a:rPr lang="en-US" dirty="0"/>
              <a:t>Additionally, users can enter specific ingredients, ensuring the recommendations align with their preferences while meeting the nutrient criteria. A chart library is utilized to visualize the nutrient content of each recommended recipe through pie charts.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3012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E9256B2-FCF5-6CB0-9400-6DE9A6CCBDFA}"/>
              </a:ext>
            </a:extLst>
          </p:cNvPr>
          <p:cNvPicPr>
            <a:picLocks noChangeAspect="1"/>
          </p:cNvPicPr>
          <p:nvPr/>
        </p:nvPicPr>
        <p:blipFill>
          <a:blip r:embed="rId2"/>
          <a:stretch>
            <a:fillRect/>
          </a:stretch>
        </p:blipFill>
        <p:spPr>
          <a:xfrm>
            <a:off x="708575" y="321734"/>
            <a:ext cx="4924017" cy="2905170"/>
          </a:xfrm>
          <a:prstGeom prst="rect">
            <a:avLst/>
          </a:prstGeom>
        </p:spPr>
      </p:pic>
      <p:pic>
        <p:nvPicPr>
          <p:cNvPr id="5" name="Picture 4" descr="A screenshot of a recipe&#10;&#10;Description automatically generated">
            <a:extLst>
              <a:ext uri="{FF2B5EF4-FFF2-40B4-BE49-F238E27FC236}">
                <a16:creationId xmlns:a16="http://schemas.microsoft.com/office/drawing/2014/main" id="{51B0A24F-2FAE-7ABE-2070-EC69534F3E6C}"/>
              </a:ext>
            </a:extLst>
          </p:cNvPr>
          <p:cNvPicPr>
            <a:picLocks noChangeAspect="1"/>
          </p:cNvPicPr>
          <p:nvPr/>
        </p:nvPicPr>
        <p:blipFill>
          <a:blip r:embed="rId3"/>
          <a:stretch>
            <a:fillRect/>
          </a:stretch>
        </p:blipFill>
        <p:spPr>
          <a:xfrm>
            <a:off x="457201" y="3654686"/>
            <a:ext cx="5426764" cy="2713380"/>
          </a:xfrm>
          <a:prstGeom prst="rect">
            <a:avLst/>
          </a:prstGeom>
        </p:spPr>
      </p:pic>
      <p:sp>
        <p:nvSpPr>
          <p:cNvPr id="12" name="Rectangle 1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graph&#10;&#10;Description automatically generated">
            <a:extLst>
              <a:ext uri="{FF2B5EF4-FFF2-40B4-BE49-F238E27FC236}">
                <a16:creationId xmlns:a16="http://schemas.microsoft.com/office/drawing/2014/main" id="{2FB2A4E5-6D67-663D-A436-DC9068FF4C16}"/>
              </a:ext>
            </a:extLst>
          </p:cNvPr>
          <p:cNvPicPr>
            <a:picLocks noChangeAspect="1"/>
          </p:cNvPicPr>
          <p:nvPr/>
        </p:nvPicPr>
        <p:blipFill>
          <a:blip r:embed="rId4"/>
          <a:stretch>
            <a:fillRect/>
          </a:stretch>
        </p:blipFill>
        <p:spPr>
          <a:xfrm>
            <a:off x="6308034" y="1355576"/>
            <a:ext cx="5426764" cy="4002237"/>
          </a:xfrm>
          <a:prstGeom prst="rect">
            <a:avLst/>
          </a:prstGeom>
        </p:spPr>
      </p:pic>
    </p:spTree>
    <p:extLst>
      <p:ext uri="{BB962C8B-B14F-4D97-AF65-F5344CB8AC3E}">
        <p14:creationId xmlns:p14="http://schemas.microsoft.com/office/powerpoint/2010/main" val="396950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62F8-919E-AB65-0D9B-47E30F925C85}"/>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97ADC56-2858-D06D-DCE9-45BCDC465D83}"/>
              </a:ext>
            </a:extLst>
          </p:cNvPr>
          <p:cNvSpPr>
            <a:spLocks noGrp="1"/>
          </p:cNvSpPr>
          <p:nvPr>
            <p:ph idx="1"/>
          </p:nvPr>
        </p:nvSpPr>
        <p:spPr/>
        <p:txBody>
          <a:bodyPr>
            <a:normAutofit/>
          </a:bodyPr>
          <a:lstStyle/>
          <a:p>
            <a:r>
              <a:rPr lang="en-IN" sz="2000" dirty="0">
                <a:effectLst/>
                <a:latin typeface="Times New Roman" panose="02020603050405020304" pitchFamily="18" charset="0"/>
                <a:cs typeface="Times New Roman" panose="02020603050405020304" pitchFamily="18" charset="0"/>
              </a:rPr>
              <a:t>Many people worldwide are becoming more worried about their health and how they live in today's world. Just avoiding junk food and exercising isn't enough. It's also important to eat a balanced diet. A balanced diet depends on your height, weight, and age. Eating right can help you stay at a healthy weight, reduce the risk of diseases like cancer and heart disease, and improve overall health when combined with exercise. </a:t>
            </a:r>
            <a:endParaRPr lang="en-IN" sz="2000" dirty="0">
              <a:latin typeface="Times New Roman" panose="02020603050405020304" pitchFamily="18" charset="0"/>
              <a:cs typeface="Times New Roman" panose="02020603050405020304" pitchFamily="18" charset="0"/>
            </a:endParaRPr>
          </a:p>
          <a:p>
            <a:r>
              <a:rPr lang="en-IN" sz="2000" dirty="0">
                <a:effectLst/>
                <a:latin typeface="Times New Roman" panose="02020603050405020304" pitchFamily="18" charset="0"/>
                <a:cs typeface="Times New Roman" panose="02020603050405020304" pitchFamily="18" charset="0"/>
              </a:rPr>
              <a:t>However, there aren't many advanced projects for </a:t>
            </a:r>
            <a:r>
              <a:rPr lang="en-IN" sz="2000">
                <a:effectLst/>
                <a:latin typeface="Times New Roman" panose="02020603050405020304" pitchFamily="18" charset="0"/>
                <a:cs typeface="Times New Roman" panose="02020603050405020304" pitchFamily="18" charset="0"/>
              </a:rPr>
              <a:t>recommending </a:t>
            </a:r>
            <a:r>
              <a:rPr lang="en-IN" sz="2000">
                <a:latin typeface="Times New Roman" panose="02020603050405020304" pitchFamily="18" charset="0"/>
                <a:cs typeface="Times New Roman" panose="02020603050405020304" pitchFamily="18" charset="0"/>
              </a:rPr>
              <a:t>recipes</a:t>
            </a:r>
            <a:r>
              <a:rPr lang="en-IN" sz="2000">
                <a:effectLst/>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cs typeface="Times New Roman" panose="02020603050405020304" pitchFamily="18" charset="0"/>
              </a:rPr>
              <a:t>So, We thought of making a recipe recommendation system using machine learning for this purpose. </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333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B257-D223-F81B-8708-B1DB0218FE60}"/>
              </a:ext>
            </a:extLst>
          </p:cNvPr>
          <p:cNvSpPr>
            <a:spLocks noGrp="1"/>
          </p:cNvSpPr>
          <p:nvPr>
            <p:ph type="title"/>
          </p:nvPr>
        </p:nvSpPr>
        <p:spPr/>
        <p:txBody>
          <a:bodyPr/>
          <a:lstStyle/>
          <a:p>
            <a:r>
              <a:rPr lang="en-US" dirty="0"/>
              <a:t>RECIPE recommendation system</a:t>
            </a:r>
          </a:p>
        </p:txBody>
      </p:sp>
      <p:sp>
        <p:nvSpPr>
          <p:cNvPr id="3" name="Content Placeholder 2">
            <a:extLst>
              <a:ext uri="{FF2B5EF4-FFF2-40B4-BE49-F238E27FC236}">
                <a16:creationId xmlns:a16="http://schemas.microsoft.com/office/drawing/2014/main" id="{F0441E8D-207A-70EF-2DE1-04AC39518749}"/>
              </a:ext>
            </a:extLst>
          </p:cNvPr>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Recipe recommendation system plays a crucial role in encouraging healthier eating habits. This engine analyses the nutritional details and ingredient lists of different foods to suggest personalized choices to users. What makes this approach beneficial is its capacity to consider each person's unique dietary needs and tastes, including allergies and food aversions. By offering users customized suggestions, a content-based recommendation system can guide them toward healthier eating decisions, ultimately contributing to improved health.</a:t>
            </a:r>
          </a:p>
          <a:p>
            <a:r>
              <a:rPr lang="en-US" sz="1800" dirty="0">
                <a:latin typeface="Times New Roman" panose="02020603050405020304" pitchFamily="18" charset="0"/>
                <a:cs typeface="Times New Roman" panose="02020603050405020304" pitchFamily="18" charset="0"/>
              </a:rPr>
              <a:t>Furthermore, by suggesting a wide range of nutritious foods, this type of engine can inspire users to explore new food options, reducing the monotony often associated with restrictive diets. This variety helps individuals maintain a balanced diet, which is likely to have a favorable impact on their long-term health and well-being.</a:t>
            </a:r>
          </a:p>
        </p:txBody>
      </p:sp>
    </p:spTree>
    <p:extLst>
      <p:ext uri="{BB962C8B-B14F-4D97-AF65-F5344CB8AC3E}">
        <p14:creationId xmlns:p14="http://schemas.microsoft.com/office/powerpoint/2010/main" val="327017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E8510AD-3172-606A-9D6E-AD1B0633EADD}"/>
              </a:ext>
            </a:extLst>
          </p:cNvPr>
          <p:cNvSpPr>
            <a:spLocks noGrp="1"/>
          </p:cNvSpPr>
          <p:nvPr>
            <p:ph type="title"/>
          </p:nvPr>
        </p:nvSpPr>
        <p:spPr>
          <a:xfrm>
            <a:off x="1141413" y="618518"/>
            <a:ext cx="4459286" cy="1478570"/>
          </a:xfrm>
        </p:spPr>
        <p:txBody>
          <a:bodyPr>
            <a:normAutofit/>
          </a:bodyPr>
          <a:lstStyle/>
          <a:p>
            <a:r>
              <a:rPr lang="en-US" sz="3200"/>
              <a:t>Data description</a:t>
            </a:r>
          </a:p>
        </p:txBody>
      </p:sp>
      <p:sp>
        <p:nvSpPr>
          <p:cNvPr id="3" name="Content Placeholder 2">
            <a:extLst>
              <a:ext uri="{FF2B5EF4-FFF2-40B4-BE49-F238E27FC236}">
                <a16:creationId xmlns:a16="http://schemas.microsoft.com/office/drawing/2014/main" id="{85EF69C6-0AA2-518E-C503-7F868EC0DE0F}"/>
              </a:ext>
            </a:extLst>
          </p:cNvPr>
          <p:cNvSpPr>
            <a:spLocks noGrp="1"/>
          </p:cNvSpPr>
          <p:nvPr>
            <p:ph idx="1"/>
          </p:nvPr>
        </p:nvSpPr>
        <p:spPr>
          <a:xfrm>
            <a:off x="1141412" y="2249487"/>
            <a:ext cx="4459287" cy="3965046"/>
          </a:xfrm>
        </p:spPr>
        <p:txBody>
          <a:bodyPr>
            <a:normAutofit/>
          </a:bodyPr>
          <a:lstStyle/>
          <a:p>
            <a:pPr>
              <a:lnSpc>
                <a:spcPct val="110000"/>
              </a:lnSpc>
            </a:pPr>
            <a:r>
              <a:rPr lang="en-US" sz="1600" dirty="0"/>
              <a:t>The dataset used in this project is scraped from  </a:t>
            </a:r>
            <a:r>
              <a:rPr lang="en-US" sz="1600" dirty="0" err="1"/>
              <a:t>Food.com</a:t>
            </a:r>
            <a:r>
              <a:rPr lang="en-US" sz="1600" dirty="0"/>
              <a:t>, featuring over 500,000 recipes and 1,400,000 reviews. It provides a comprehensive overview of various recipes, complete with details such as cooking and preparation times, ingredients, and nutritional content. The primary focus is on nutritional information, which includes attributes like calories, fat content, saturated fat, cholesterol, sodium, carbohydrates, fiber, sugar, and protein. Given the size of the dataset, it offers a rich source of information for analysis and model building.</a:t>
            </a:r>
          </a:p>
        </p:txBody>
      </p:sp>
      <p:pic>
        <p:nvPicPr>
          <p:cNvPr id="5" name="Picture 4" descr="A screenshot of a computer&#10;&#10;Description automatically generated">
            <a:extLst>
              <a:ext uri="{FF2B5EF4-FFF2-40B4-BE49-F238E27FC236}">
                <a16:creationId xmlns:a16="http://schemas.microsoft.com/office/drawing/2014/main" id="{F820F778-0534-28C5-E789-EA3B46244922}"/>
              </a:ext>
            </a:extLst>
          </p:cNvPr>
          <p:cNvPicPr>
            <a:picLocks noChangeAspect="1"/>
          </p:cNvPicPr>
          <p:nvPr/>
        </p:nvPicPr>
        <p:blipFill>
          <a:blip r:embed="rId4"/>
          <a:stretch>
            <a:fillRect/>
          </a:stretch>
        </p:blipFill>
        <p:spPr>
          <a:xfrm>
            <a:off x="6487804" y="1191491"/>
            <a:ext cx="4672671" cy="424569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99033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939E-1E3A-05AE-A47C-FEE1D7A24FA6}"/>
              </a:ext>
            </a:extLst>
          </p:cNvPr>
          <p:cNvSpPr>
            <a:spLocks noGrp="1"/>
          </p:cNvSpPr>
          <p:nvPr>
            <p:ph type="title"/>
          </p:nvPr>
        </p:nvSpPr>
        <p:spPr>
          <a:xfrm>
            <a:off x="1141412" y="618518"/>
            <a:ext cx="5894387" cy="1478570"/>
          </a:xfrm>
        </p:spPr>
        <p:txBody>
          <a:bodyPr anchor="b">
            <a:normAutofit/>
          </a:bodyPr>
          <a:lstStyle/>
          <a:p>
            <a:r>
              <a:rPr lang="en-IN" sz="3300" b="1" i="0">
                <a:effectLst/>
                <a:latin typeface="Söhne"/>
              </a:rPr>
              <a:t>Data Analysis and Visualization</a:t>
            </a:r>
            <a:br>
              <a:rPr lang="en-IN" sz="3300" b="1" i="0">
                <a:effectLst/>
                <a:latin typeface="Söhne"/>
              </a:rPr>
            </a:br>
            <a:endParaRPr lang="en-US" sz="3300"/>
          </a:p>
        </p:txBody>
      </p:sp>
      <p:sp>
        <p:nvSpPr>
          <p:cNvPr id="3" name="Content Placeholder 2">
            <a:extLst>
              <a:ext uri="{FF2B5EF4-FFF2-40B4-BE49-F238E27FC236}">
                <a16:creationId xmlns:a16="http://schemas.microsoft.com/office/drawing/2014/main" id="{C5CEA92A-210F-CFC7-E28E-F4939C34431F}"/>
              </a:ext>
            </a:extLst>
          </p:cNvPr>
          <p:cNvSpPr>
            <a:spLocks noGrp="1"/>
          </p:cNvSpPr>
          <p:nvPr>
            <p:ph idx="1"/>
          </p:nvPr>
        </p:nvSpPr>
        <p:spPr>
          <a:xfrm>
            <a:off x="1141412" y="2249487"/>
            <a:ext cx="5894388" cy="3541714"/>
          </a:xfrm>
        </p:spPr>
        <p:txBody>
          <a:bodyPr>
            <a:normAutofit/>
          </a:bodyPr>
          <a:lstStyle/>
          <a:p>
            <a:pPr>
              <a:lnSpc>
                <a:spcPct val="110000"/>
              </a:lnSpc>
            </a:pPr>
            <a:r>
              <a:rPr lang="en-US" sz="1700"/>
              <a:t>To understand the distribution of key nutritional attributes in the dataset, we have created a histogram to visualize the frequency of calories across the recipes. This visualization uses bins to categorize the calorie content, allowing us to see where most recipes fall in terms of calorie count. Additionally, we generated a probability plot (also known as a Q-Q plot) to examine how the distribution of calorie content compares with a normal distribution. This provides insights into the skewness or outliers in the data, indicating that some recipes contain significantly higher calorie content than others.</a:t>
            </a:r>
          </a:p>
        </p:txBody>
      </p:sp>
      <p:pic>
        <p:nvPicPr>
          <p:cNvPr id="5" name="Picture 4" descr="A graph with blue bars&#10;&#10;Description automatically generated with medium confidence">
            <a:extLst>
              <a:ext uri="{FF2B5EF4-FFF2-40B4-BE49-F238E27FC236}">
                <a16:creationId xmlns:a16="http://schemas.microsoft.com/office/drawing/2014/main" id="{8121F6E5-5837-E14A-58B3-07D529C410C5}"/>
              </a:ext>
            </a:extLst>
          </p:cNvPr>
          <p:cNvPicPr>
            <a:picLocks noChangeAspect="1"/>
          </p:cNvPicPr>
          <p:nvPr/>
        </p:nvPicPr>
        <p:blipFill rotWithShape="1">
          <a:blip r:embed="rId3"/>
          <a:srcRect t="1080"/>
          <a:stretch/>
        </p:blipFill>
        <p:spPr>
          <a:xfrm>
            <a:off x="7619998" y="780235"/>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6" descr="A graph with a line drawn on it&#10;&#10;Description automatically generated">
            <a:extLst>
              <a:ext uri="{FF2B5EF4-FFF2-40B4-BE49-F238E27FC236}">
                <a16:creationId xmlns:a16="http://schemas.microsoft.com/office/drawing/2014/main" id="{26A8D10E-208C-2656-B6A4-C9716C28560B}"/>
              </a:ext>
            </a:extLst>
          </p:cNvPr>
          <p:cNvPicPr>
            <a:picLocks noChangeAspect="1"/>
          </p:cNvPicPr>
          <p:nvPr/>
        </p:nvPicPr>
        <p:blipFill rotWithShape="1">
          <a:blip r:embed="rId4"/>
          <a:srcRect t="358"/>
          <a:stretch/>
        </p:blipFill>
        <p:spPr>
          <a:xfrm>
            <a:off x="7619998" y="3282697"/>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1168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C948-8D2A-125F-A1AB-DC2F0228A20C}"/>
              </a:ext>
            </a:extLst>
          </p:cNvPr>
          <p:cNvSpPr>
            <a:spLocks noGrp="1"/>
          </p:cNvSpPr>
          <p:nvPr>
            <p:ph type="title"/>
          </p:nvPr>
        </p:nvSpPr>
        <p:spPr/>
        <p:txBody>
          <a:bodyPr/>
          <a:lstStyle/>
          <a:p>
            <a:r>
              <a:rPr lang="en-IN" b="1" i="0" dirty="0">
                <a:solidFill>
                  <a:srgbClr val="ECECEC"/>
                </a:solidFill>
                <a:effectLst/>
                <a:latin typeface="Söhne"/>
              </a:rPr>
              <a:t>Data Transformation</a:t>
            </a:r>
            <a:br>
              <a:rPr lang="en-IN" b="1" i="0" dirty="0">
                <a:solidFill>
                  <a:srgbClr val="ECECEC"/>
                </a:solidFill>
                <a:effectLst/>
                <a:latin typeface="Söhne"/>
              </a:rPr>
            </a:br>
            <a:endParaRPr lang="en-US" dirty="0"/>
          </a:p>
        </p:txBody>
      </p:sp>
      <p:sp>
        <p:nvSpPr>
          <p:cNvPr id="3" name="Content Placeholder 2">
            <a:extLst>
              <a:ext uri="{FF2B5EF4-FFF2-40B4-BE49-F238E27FC236}">
                <a16:creationId xmlns:a16="http://schemas.microsoft.com/office/drawing/2014/main" id="{9AECB226-4384-6B74-7BDC-FF0E0268A490}"/>
              </a:ext>
            </a:extLst>
          </p:cNvPr>
          <p:cNvSpPr>
            <a:spLocks noGrp="1"/>
          </p:cNvSpPr>
          <p:nvPr>
            <p:ph idx="1"/>
          </p:nvPr>
        </p:nvSpPr>
        <p:spPr>
          <a:xfrm>
            <a:off x="1141412" y="2097088"/>
            <a:ext cx="9905999" cy="4412569"/>
          </a:xfrm>
        </p:spPr>
        <p:txBody>
          <a:bodyPr>
            <a:noAutofit/>
          </a:bodyPr>
          <a:lstStyle/>
          <a:p>
            <a:pPr algn="l"/>
            <a:r>
              <a:rPr lang="en-IN" sz="1800" b="0" i="0" dirty="0">
                <a:solidFill>
                  <a:srgbClr val="ECECEC"/>
                </a:solidFill>
                <a:effectLst/>
                <a:latin typeface="Times New Roman" panose="02020603050405020304" pitchFamily="18" charset="0"/>
                <a:cs typeface="Times New Roman" panose="02020603050405020304" pitchFamily="18" charset="0"/>
              </a:rPr>
              <a:t>Given the large number of recipes and varying nutritional content, it was necessary to apply some transformations to the dataset. We filtered the data based on specific nutritional limits to focus on recipes that align with general dietary guidelines. The applied limits were:</a:t>
            </a:r>
          </a:p>
          <a:p>
            <a:pPr algn="l">
              <a:buFont typeface="Arial" panose="020B0604020202020204" pitchFamily="34" charset="0"/>
              <a:buChar char="•"/>
            </a:pPr>
            <a:r>
              <a:rPr lang="en-IN" sz="1800" b="0" i="0" dirty="0">
                <a:solidFill>
                  <a:srgbClr val="ECECEC"/>
                </a:solidFill>
                <a:effectLst/>
                <a:latin typeface="Times New Roman" panose="02020603050405020304" pitchFamily="18" charset="0"/>
                <a:cs typeface="Times New Roman" panose="02020603050405020304" pitchFamily="18" charset="0"/>
              </a:rPr>
              <a:t>Calories: less than 2000, Fat content: less than 100, Saturated fat content: less than 13</a:t>
            </a:r>
          </a:p>
          <a:p>
            <a:pPr algn="l">
              <a:buFont typeface="Arial" panose="020B0604020202020204" pitchFamily="34" charset="0"/>
              <a:buChar char="•"/>
            </a:pPr>
            <a:r>
              <a:rPr lang="en-IN" sz="1800" b="0" i="0" dirty="0">
                <a:solidFill>
                  <a:srgbClr val="ECECEC"/>
                </a:solidFill>
                <a:effectLst/>
                <a:latin typeface="Times New Roman" panose="02020603050405020304" pitchFamily="18" charset="0"/>
                <a:cs typeface="Times New Roman" panose="02020603050405020304" pitchFamily="18" charset="0"/>
              </a:rPr>
              <a:t>Cholesterol content: less than 300, Sodium content: less than 2300, Carbohydrates: less than 325</a:t>
            </a:r>
          </a:p>
          <a:p>
            <a:pPr algn="l">
              <a:buFont typeface="Arial" panose="020B0604020202020204" pitchFamily="34" charset="0"/>
              <a:buChar char="•"/>
            </a:pPr>
            <a:r>
              <a:rPr lang="en-IN" sz="1800" b="0" i="0" dirty="0" err="1">
                <a:solidFill>
                  <a:srgbClr val="ECECEC"/>
                </a:solidFill>
                <a:effectLst/>
                <a:latin typeface="Times New Roman" panose="02020603050405020304" pitchFamily="18" charset="0"/>
                <a:cs typeface="Times New Roman" panose="02020603050405020304" pitchFamily="18" charset="0"/>
              </a:rPr>
              <a:t>Fiber</a:t>
            </a:r>
            <a:r>
              <a:rPr lang="en-IN" sz="1800" b="0" i="0" dirty="0">
                <a:solidFill>
                  <a:srgbClr val="ECECEC"/>
                </a:solidFill>
                <a:effectLst/>
                <a:latin typeface="Times New Roman" panose="02020603050405020304" pitchFamily="18" charset="0"/>
                <a:cs typeface="Times New Roman" panose="02020603050405020304" pitchFamily="18" charset="0"/>
              </a:rPr>
              <a:t> content: less than 40, Sugar content: less than 40, Protein content: less than 200</a:t>
            </a:r>
          </a:p>
          <a:p>
            <a:pPr algn="l"/>
            <a:r>
              <a:rPr lang="en-IN" sz="1800" b="0" i="0" dirty="0">
                <a:solidFill>
                  <a:srgbClr val="ECECEC"/>
                </a:solidFill>
                <a:effectLst/>
                <a:latin typeface="Times New Roman" panose="02020603050405020304" pitchFamily="18" charset="0"/>
                <a:cs typeface="Times New Roman" panose="02020603050405020304" pitchFamily="18" charset="0"/>
              </a:rPr>
              <a:t>By applying these filters, we reduced the dataset to a more manageable subset for further analysis. The filtered data was then standardized using the </a:t>
            </a:r>
            <a:r>
              <a:rPr lang="en-IN" sz="1800" b="0" i="0" dirty="0" err="1">
                <a:solidFill>
                  <a:srgbClr val="ECECEC"/>
                </a:solidFill>
                <a:effectLst/>
                <a:latin typeface="Times New Roman" panose="02020603050405020304" pitchFamily="18" charset="0"/>
                <a:cs typeface="Times New Roman" panose="02020603050405020304" pitchFamily="18" charset="0"/>
              </a:rPr>
              <a:t>StandardScaler</a:t>
            </a:r>
            <a:r>
              <a:rPr lang="en-IN" sz="1800" b="0" i="0" dirty="0">
                <a:solidFill>
                  <a:srgbClr val="ECECEC"/>
                </a:solidFill>
                <a:effectLst/>
                <a:latin typeface="Times New Roman" panose="02020603050405020304" pitchFamily="18" charset="0"/>
                <a:cs typeface="Times New Roman" panose="02020603050405020304" pitchFamily="18" charset="0"/>
              </a:rPr>
              <a:t> to ensure consistent scaling across all attributes.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72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6EB2-3DA9-181C-65B7-24240AEEEBB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E72CC65-A99C-3324-D255-F143F71C4CE9}"/>
              </a:ext>
            </a:extLst>
          </p:cNvPr>
          <p:cNvSpPr>
            <a:spLocks noGrp="1"/>
          </p:cNvSpPr>
          <p:nvPr>
            <p:ph idx="1"/>
          </p:nvPr>
        </p:nvSpPr>
        <p:spPr/>
        <p:txBody>
          <a:bodyPr>
            <a:normAutofit/>
          </a:bodyPr>
          <a:lstStyle/>
          <a:p>
            <a:pPr algn="l"/>
            <a:r>
              <a:rPr lang="en-IN" sz="1800" b="0" i="0" dirty="0">
                <a:solidFill>
                  <a:srgbClr val="ECECEC"/>
                </a:solidFill>
                <a:effectLst/>
                <a:latin typeface="Times New Roman" panose="02020603050405020304" pitchFamily="18" charset="0"/>
                <a:cs typeface="Times New Roman" panose="02020603050405020304" pitchFamily="18" charset="0"/>
              </a:rPr>
              <a:t>The recommendation engine for this project is built using the Nearest </a:t>
            </a:r>
            <a:r>
              <a:rPr lang="en-IN" sz="1800" b="0" i="0" dirty="0" err="1">
                <a:solidFill>
                  <a:srgbClr val="ECECEC"/>
                </a:solidFill>
                <a:effectLst/>
                <a:latin typeface="Times New Roman" panose="02020603050405020304" pitchFamily="18" charset="0"/>
                <a:cs typeface="Times New Roman" panose="02020603050405020304" pitchFamily="18" charset="0"/>
              </a:rPr>
              <a:t>Neighbors</a:t>
            </a:r>
            <a:r>
              <a:rPr lang="en-IN" sz="1800" b="0" i="0" dirty="0">
                <a:solidFill>
                  <a:srgbClr val="ECECEC"/>
                </a:solidFill>
                <a:effectLst/>
                <a:latin typeface="Times New Roman" panose="02020603050405020304" pitchFamily="18" charset="0"/>
                <a:cs typeface="Times New Roman" panose="02020603050405020304" pitchFamily="18" charset="0"/>
              </a:rPr>
              <a:t> algorithm, a type of unsupervised learning used for neighbour searches. Given the dataset size and desired simplicity, I used the brute-force approach with cosine similarity as the metric for measuring distances between recipes. This method is computationally efficient for smaller datasets and provides a straightforward way to identify similar recipes based on their nutritional content.</a:t>
            </a:r>
          </a:p>
          <a:p>
            <a:pPr algn="l"/>
            <a:r>
              <a:rPr lang="en-IN" sz="1800" b="0" i="0" dirty="0">
                <a:solidFill>
                  <a:srgbClr val="ECECEC"/>
                </a:solidFill>
                <a:effectLst/>
                <a:latin typeface="Times New Roman" panose="02020603050405020304" pitchFamily="18" charset="0"/>
                <a:cs typeface="Times New Roman" panose="02020603050405020304" pitchFamily="18" charset="0"/>
              </a:rPr>
              <a:t>To build the recommendation model, I used a pipeline that included the </a:t>
            </a:r>
            <a:r>
              <a:rPr lang="en-IN" sz="1800" b="0" i="0" dirty="0" err="1">
                <a:solidFill>
                  <a:srgbClr val="ECECEC"/>
                </a:solidFill>
                <a:effectLst/>
                <a:latin typeface="Times New Roman" panose="02020603050405020304" pitchFamily="18" charset="0"/>
                <a:cs typeface="Times New Roman" panose="02020603050405020304" pitchFamily="18" charset="0"/>
              </a:rPr>
              <a:t>StandardScaler</a:t>
            </a:r>
            <a:r>
              <a:rPr lang="en-IN" sz="1800" b="0" i="0" dirty="0">
                <a:solidFill>
                  <a:srgbClr val="ECECEC"/>
                </a:solidFill>
                <a:effectLst/>
                <a:latin typeface="Times New Roman" panose="02020603050405020304" pitchFamily="18" charset="0"/>
                <a:cs typeface="Times New Roman" panose="02020603050405020304" pitchFamily="18" charset="0"/>
              </a:rPr>
              <a:t> for data normalization and the </a:t>
            </a:r>
            <a:r>
              <a:rPr lang="en-IN" sz="1800" b="0" i="0" dirty="0" err="1">
                <a:solidFill>
                  <a:srgbClr val="ECECEC"/>
                </a:solidFill>
                <a:effectLst/>
                <a:latin typeface="Times New Roman" panose="02020603050405020304" pitchFamily="18" charset="0"/>
                <a:cs typeface="Times New Roman" panose="02020603050405020304" pitchFamily="18" charset="0"/>
              </a:rPr>
              <a:t>NearestNeighbors</a:t>
            </a:r>
            <a:r>
              <a:rPr lang="en-IN" sz="1800" b="0" i="0" dirty="0">
                <a:solidFill>
                  <a:srgbClr val="ECECEC"/>
                </a:solidFill>
                <a:effectLst/>
                <a:latin typeface="Times New Roman" panose="02020603050405020304" pitchFamily="18" charset="0"/>
                <a:cs typeface="Times New Roman" panose="02020603050405020304" pitchFamily="18" charset="0"/>
              </a:rPr>
              <a:t> algorithm with cosine similarity. The parameters used for this model included a </a:t>
            </a:r>
            <a:r>
              <a:rPr lang="en-IN" sz="1800" b="0" i="0" dirty="0" err="1">
                <a:solidFill>
                  <a:srgbClr val="ECECEC"/>
                </a:solidFill>
                <a:effectLst/>
                <a:latin typeface="Times New Roman" panose="02020603050405020304" pitchFamily="18" charset="0"/>
                <a:cs typeface="Times New Roman" panose="02020603050405020304" pitchFamily="18" charset="0"/>
              </a:rPr>
              <a:t>neighbor</a:t>
            </a:r>
            <a:r>
              <a:rPr lang="en-IN" sz="1800" b="0" i="0" dirty="0">
                <a:solidFill>
                  <a:srgbClr val="ECECEC"/>
                </a:solidFill>
                <a:effectLst/>
                <a:latin typeface="Times New Roman" panose="02020603050405020304" pitchFamily="18" charset="0"/>
                <a:cs typeface="Times New Roman" panose="02020603050405020304" pitchFamily="18" charset="0"/>
              </a:rPr>
              <a:t> count of </a:t>
            </a:r>
            <a:r>
              <a:rPr lang="en-IN" sz="1800" dirty="0">
                <a:solidFill>
                  <a:srgbClr val="ECECEC"/>
                </a:solidFill>
                <a:latin typeface="Times New Roman" panose="02020603050405020304" pitchFamily="18" charset="0"/>
                <a:cs typeface="Times New Roman" panose="02020603050405020304" pitchFamily="18" charset="0"/>
              </a:rPr>
              <a:t>5</a:t>
            </a:r>
            <a:r>
              <a:rPr lang="en-IN" sz="1800" b="0" i="0" dirty="0">
                <a:solidFill>
                  <a:srgbClr val="ECECEC"/>
                </a:solidFill>
                <a:effectLst/>
                <a:latin typeface="Times New Roman" panose="02020603050405020304" pitchFamily="18" charset="0"/>
                <a:cs typeface="Times New Roman" panose="02020603050405020304" pitchFamily="18" charset="0"/>
              </a:rPr>
              <a:t> and no distance information returned. This setup allows for a straightforward computation of the nearest </a:t>
            </a:r>
            <a:r>
              <a:rPr lang="en-IN" sz="1800" b="0" i="0" dirty="0" err="1">
                <a:solidFill>
                  <a:srgbClr val="ECECEC"/>
                </a:solidFill>
                <a:effectLst/>
                <a:latin typeface="Times New Roman" panose="02020603050405020304" pitchFamily="18" charset="0"/>
                <a:cs typeface="Times New Roman" panose="02020603050405020304" pitchFamily="18" charset="0"/>
              </a:rPr>
              <a:t>neighbors</a:t>
            </a:r>
            <a:r>
              <a:rPr lang="en-IN" sz="1800" b="0" i="0" dirty="0">
                <a:solidFill>
                  <a:srgbClr val="ECECEC"/>
                </a:solidFill>
                <a:effectLst/>
                <a:latin typeface="Times New Roman" panose="02020603050405020304" pitchFamily="18" charset="0"/>
                <a:cs typeface="Times New Roman" panose="02020603050405020304" pitchFamily="18" charset="0"/>
              </a:rPr>
              <a:t> for any given input</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761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E56C-4CCB-C77F-286A-8F7215FCD7B4}"/>
              </a:ext>
            </a:extLst>
          </p:cNvPr>
          <p:cNvSpPr>
            <a:spLocks noGrp="1"/>
          </p:cNvSpPr>
          <p:nvPr>
            <p:ph type="title"/>
          </p:nvPr>
        </p:nvSpPr>
        <p:spPr/>
        <p:txBody>
          <a:bodyPr/>
          <a:lstStyle/>
          <a:p>
            <a:r>
              <a:rPr lang="en-US" dirty="0"/>
              <a:t>ONLINE accessibility</a:t>
            </a:r>
          </a:p>
        </p:txBody>
      </p:sp>
      <p:sp>
        <p:nvSpPr>
          <p:cNvPr id="3" name="Content Placeholder 2">
            <a:extLst>
              <a:ext uri="{FF2B5EF4-FFF2-40B4-BE49-F238E27FC236}">
                <a16:creationId xmlns:a16="http://schemas.microsoft.com/office/drawing/2014/main" id="{9520C6FF-12C3-A9BD-408C-24BD8B0488A6}"/>
              </a:ext>
            </a:extLst>
          </p:cNvPr>
          <p:cNvSpPr>
            <a:spLocks noGrp="1"/>
          </p:cNvSpPr>
          <p:nvPr>
            <p:ph idx="1"/>
          </p:nvPr>
        </p:nvSpPr>
        <p:spPr/>
        <p:txBody>
          <a:bodyPr>
            <a:normAutofit fontScale="92500"/>
          </a:bodyPr>
          <a:lstStyle/>
          <a:p>
            <a:r>
              <a:rPr lang="en-US" dirty="0"/>
              <a:t>Once the model was developed, we focused on making our work user-friendly by designing a user interface. To achieve this, we used </a:t>
            </a:r>
            <a:r>
              <a:rPr lang="en-US" dirty="0" err="1"/>
              <a:t>Streamlit</a:t>
            </a:r>
            <a:r>
              <a:rPr lang="en-US" dirty="0"/>
              <a:t>, an open-source platform that allows for rapid prototyping and interactive data-driven applications on the frontend. </a:t>
            </a:r>
          </a:p>
          <a:p>
            <a:r>
              <a:rPr lang="en-US" dirty="0"/>
              <a:t>For the backend, we opted for FASTAPI, a modern framework known for its speed and simplicity. In the backend, we imported the model, and whenever a user requests a recipe recommendation, FASTAPI processes the request, communicates with the model, and generates suggestions based on the user’s input.</a:t>
            </a:r>
          </a:p>
        </p:txBody>
      </p:sp>
    </p:spTree>
    <p:extLst>
      <p:ext uri="{BB962C8B-B14F-4D97-AF65-F5344CB8AC3E}">
        <p14:creationId xmlns:p14="http://schemas.microsoft.com/office/powerpoint/2010/main" val="52665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5C71-4D1C-C6DA-CCA6-BA7C7A0E54B9}"/>
              </a:ext>
            </a:extLst>
          </p:cNvPr>
          <p:cNvSpPr>
            <a:spLocks noGrp="1"/>
          </p:cNvSpPr>
          <p:nvPr>
            <p:ph type="title"/>
          </p:nvPr>
        </p:nvSpPr>
        <p:spPr/>
        <p:txBody>
          <a:bodyPr/>
          <a:lstStyle/>
          <a:p>
            <a:r>
              <a:rPr lang="en-US" dirty="0"/>
              <a:t>Recipe recommendation based on </a:t>
            </a:r>
            <a:r>
              <a:rPr lang="en-US" dirty="0" err="1"/>
              <a:t>bmr</a:t>
            </a:r>
            <a:endParaRPr lang="en-US" dirty="0"/>
          </a:p>
        </p:txBody>
      </p:sp>
      <p:sp>
        <p:nvSpPr>
          <p:cNvPr id="3" name="Content Placeholder 2">
            <a:extLst>
              <a:ext uri="{FF2B5EF4-FFF2-40B4-BE49-F238E27FC236}">
                <a16:creationId xmlns:a16="http://schemas.microsoft.com/office/drawing/2014/main" id="{5B3C111A-3A88-6034-755A-73C5ABF72F7C}"/>
              </a:ext>
            </a:extLst>
          </p:cNvPr>
          <p:cNvSpPr>
            <a:spLocks noGrp="1"/>
          </p:cNvSpPr>
          <p:nvPr>
            <p:ph idx="1"/>
          </p:nvPr>
        </p:nvSpPr>
        <p:spPr/>
        <p:txBody>
          <a:bodyPr>
            <a:normAutofit lnSpcReduction="10000"/>
          </a:bodyPr>
          <a:lstStyle/>
          <a:p>
            <a:r>
              <a:rPr lang="en-US" dirty="0"/>
              <a:t>Our website offers two distinct sections for recipes: the Recipe Recommendation page and the Custom Recipe Recommendation page. On the Recipe Recommendation page, users receive recipe suggestions tailored to their age, gender, height, and weight. </a:t>
            </a:r>
          </a:p>
          <a:p>
            <a:r>
              <a:rPr lang="en-US" dirty="0"/>
              <a:t>To do this, we calculate their Basal Metabolic Rate (BMR) and account for their physical activity levels to estimate daily caloric requirements. Recipes are then recommended based on this calorie estimate and divided according to the preferred number of meals.</a:t>
            </a:r>
          </a:p>
        </p:txBody>
      </p:sp>
    </p:spTree>
    <p:extLst>
      <p:ext uri="{BB962C8B-B14F-4D97-AF65-F5344CB8AC3E}">
        <p14:creationId xmlns:p14="http://schemas.microsoft.com/office/powerpoint/2010/main" val="102211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185</TotalTime>
  <Words>1054</Words>
  <Application>Microsoft Macintosh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ArialMT</vt:lpstr>
      <vt:lpstr>Söhne</vt:lpstr>
      <vt:lpstr>Times New Roman</vt:lpstr>
      <vt:lpstr>Tw Cen MT</vt:lpstr>
      <vt:lpstr>Circuit</vt:lpstr>
      <vt:lpstr>          IE 551: ADV TOPICS: STATISTICS FOR MACHINE LEARNING         PROJECT 2: RECIPE RECOMMENDATION SYSTEM  </vt:lpstr>
      <vt:lpstr>ABSTRACT</vt:lpstr>
      <vt:lpstr>RECIPE recommendation system</vt:lpstr>
      <vt:lpstr>Data description</vt:lpstr>
      <vt:lpstr>Data Analysis and Visualization </vt:lpstr>
      <vt:lpstr>Data Transformation </vt:lpstr>
      <vt:lpstr>methodology</vt:lpstr>
      <vt:lpstr>ONLINE accessibility</vt:lpstr>
      <vt:lpstr>Recipe recommendation based on bmr</vt:lpstr>
      <vt:lpstr>PowerPoint Presentation</vt:lpstr>
      <vt:lpstr>PowerPoint Presentation</vt:lpstr>
      <vt:lpstr>CUSTomised recipe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Harsha Samayamanthula</dc:creator>
  <cp:lastModifiedBy>Sri Harsha Samayamanthula</cp:lastModifiedBy>
  <cp:revision>38</cp:revision>
  <dcterms:created xsi:type="dcterms:W3CDTF">2024-04-20T19:35:16Z</dcterms:created>
  <dcterms:modified xsi:type="dcterms:W3CDTF">2024-05-01T17:51:58Z</dcterms:modified>
</cp:coreProperties>
</file>