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70" r:id="rId15"/>
    <p:sldId id="271" r:id="rId16"/>
    <p:sldId id="273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32716-7E0F-4AD4-B327-16175BF9B1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67D26C-D295-48B3-909C-5EC142C5A2EE}">
      <dgm:prSet/>
      <dgm:spPr/>
      <dgm:t>
        <a:bodyPr/>
        <a:lstStyle/>
        <a:p>
          <a:r>
            <a:rPr lang="en-US"/>
            <a:t>Screenshots of Doctor.Online (Placeholder for UI/Implementation Screenshots)</a:t>
          </a:r>
        </a:p>
      </dgm:t>
    </dgm:pt>
    <dgm:pt modelId="{019C1D9B-4C83-4B30-B9B1-8CCCCEB11290}" type="parTrans" cxnId="{9AD8DD3E-3F2D-4E98-8AEA-4A5C44623965}">
      <dgm:prSet/>
      <dgm:spPr/>
      <dgm:t>
        <a:bodyPr/>
        <a:lstStyle/>
        <a:p>
          <a:endParaRPr lang="en-US"/>
        </a:p>
      </dgm:t>
    </dgm:pt>
    <dgm:pt modelId="{7E5E1688-C3EC-4947-9B01-CE8684FC5007}" type="sibTrans" cxnId="{9AD8DD3E-3F2D-4E98-8AEA-4A5C44623965}">
      <dgm:prSet/>
      <dgm:spPr/>
      <dgm:t>
        <a:bodyPr/>
        <a:lstStyle/>
        <a:p>
          <a:endParaRPr lang="en-US"/>
        </a:p>
      </dgm:t>
    </dgm:pt>
    <dgm:pt modelId="{CC796B87-7452-4C32-B6FF-593F5E85644F}">
      <dgm:prSet/>
      <dgm:spPr/>
      <dgm:t>
        <a:bodyPr/>
        <a:lstStyle/>
        <a:p>
          <a:r>
            <a:rPr lang="en-US"/>
            <a:t>• User Login Interface</a:t>
          </a:r>
        </a:p>
      </dgm:t>
    </dgm:pt>
    <dgm:pt modelId="{6C4369F0-0065-4639-81AE-C361FE14CE1D}" type="parTrans" cxnId="{CD4C89AD-10BA-43CC-A151-7DD53C39093D}">
      <dgm:prSet/>
      <dgm:spPr/>
      <dgm:t>
        <a:bodyPr/>
        <a:lstStyle/>
        <a:p>
          <a:endParaRPr lang="en-US"/>
        </a:p>
      </dgm:t>
    </dgm:pt>
    <dgm:pt modelId="{A4448686-BFF6-45A3-8476-01BD8E3F0F28}" type="sibTrans" cxnId="{CD4C89AD-10BA-43CC-A151-7DD53C39093D}">
      <dgm:prSet/>
      <dgm:spPr/>
      <dgm:t>
        <a:bodyPr/>
        <a:lstStyle/>
        <a:p>
          <a:endParaRPr lang="en-US"/>
        </a:p>
      </dgm:t>
    </dgm:pt>
    <dgm:pt modelId="{137E27F6-F365-4331-ADE0-00B97F485FDA}">
      <dgm:prSet/>
      <dgm:spPr/>
      <dgm:t>
        <a:bodyPr/>
        <a:lstStyle/>
        <a:p>
          <a:r>
            <a:rPr lang="en-US"/>
            <a:t>• Appointment Booking Screen</a:t>
          </a:r>
        </a:p>
      </dgm:t>
    </dgm:pt>
    <dgm:pt modelId="{93506007-83CF-4931-A9D1-FD6117364148}" type="parTrans" cxnId="{A4D324E9-7616-475C-B954-FEA320CDCE8F}">
      <dgm:prSet/>
      <dgm:spPr/>
      <dgm:t>
        <a:bodyPr/>
        <a:lstStyle/>
        <a:p>
          <a:endParaRPr lang="en-US"/>
        </a:p>
      </dgm:t>
    </dgm:pt>
    <dgm:pt modelId="{5D693BB7-45D2-4013-8114-0A78F569D174}" type="sibTrans" cxnId="{A4D324E9-7616-475C-B954-FEA320CDCE8F}">
      <dgm:prSet/>
      <dgm:spPr/>
      <dgm:t>
        <a:bodyPr/>
        <a:lstStyle/>
        <a:p>
          <a:endParaRPr lang="en-US"/>
        </a:p>
      </dgm:t>
    </dgm:pt>
    <dgm:pt modelId="{E5F1F9EF-AD02-45CD-8876-60FC741FFEB3}">
      <dgm:prSet/>
      <dgm:spPr/>
      <dgm:t>
        <a:bodyPr/>
        <a:lstStyle/>
        <a:p>
          <a:r>
            <a:rPr lang="en-US"/>
            <a:t>• Doctor Dashboard</a:t>
          </a:r>
        </a:p>
      </dgm:t>
    </dgm:pt>
    <dgm:pt modelId="{2393C3F4-212F-4CE8-9C5D-BD1122186F77}" type="parTrans" cxnId="{BCA2CDAB-7C49-4F42-9AEC-9AF9420B3003}">
      <dgm:prSet/>
      <dgm:spPr/>
      <dgm:t>
        <a:bodyPr/>
        <a:lstStyle/>
        <a:p>
          <a:endParaRPr lang="en-US"/>
        </a:p>
      </dgm:t>
    </dgm:pt>
    <dgm:pt modelId="{1E1BA90D-E7D2-461C-BB51-5ECBA19A8D43}" type="sibTrans" cxnId="{BCA2CDAB-7C49-4F42-9AEC-9AF9420B3003}">
      <dgm:prSet/>
      <dgm:spPr/>
      <dgm:t>
        <a:bodyPr/>
        <a:lstStyle/>
        <a:p>
          <a:endParaRPr lang="en-US"/>
        </a:p>
      </dgm:t>
    </dgm:pt>
    <dgm:pt modelId="{1E4175D8-B0EE-4061-9E13-5DC73914810A}">
      <dgm:prSet/>
      <dgm:spPr/>
      <dgm:t>
        <a:bodyPr/>
        <a:lstStyle/>
        <a:p>
          <a:r>
            <a:rPr lang="en-US"/>
            <a:t>• Prescription Management</a:t>
          </a:r>
        </a:p>
      </dgm:t>
    </dgm:pt>
    <dgm:pt modelId="{547A66CB-A907-4CA1-894A-D0F9A6477175}" type="parTrans" cxnId="{53550D44-E5CC-45F6-A676-175019488144}">
      <dgm:prSet/>
      <dgm:spPr/>
      <dgm:t>
        <a:bodyPr/>
        <a:lstStyle/>
        <a:p>
          <a:endParaRPr lang="en-US"/>
        </a:p>
      </dgm:t>
    </dgm:pt>
    <dgm:pt modelId="{063E99E4-6786-42BD-8EEE-559834E0404D}" type="sibTrans" cxnId="{53550D44-E5CC-45F6-A676-175019488144}">
      <dgm:prSet/>
      <dgm:spPr/>
      <dgm:t>
        <a:bodyPr/>
        <a:lstStyle/>
        <a:p>
          <a:endParaRPr lang="en-US"/>
        </a:p>
      </dgm:t>
    </dgm:pt>
    <dgm:pt modelId="{53128EA1-5874-4746-90E3-0D1F0A6417AB}" type="pres">
      <dgm:prSet presAssocID="{79732716-7E0F-4AD4-B327-16175BF9B1DF}" presName="root" presStyleCnt="0">
        <dgm:presLayoutVars>
          <dgm:dir/>
          <dgm:resizeHandles val="exact"/>
        </dgm:presLayoutVars>
      </dgm:prSet>
      <dgm:spPr/>
    </dgm:pt>
    <dgm:pt modelId="{8196F3DD-FCEF-410B-8C38-C9ED5192D459}" type="pres">
      <dgm:prSet presAssocID="{6167D26C-D295-48B3-909C-5EC142C5A2EE}" presName="compNode" presStyleCnt="0"/>
      <dgm:spPr/>
    </dgm:pt>
    <dgm:pt modelId="{911A79AA-672A-4055-A54B-0E843EFA9686}" type="pres">
      <dgm:prSet presAssocID="{6167D26C-D295-48B3-909C-5EC142C5A2EE}" presName="bgRect" presStyleLbl="bgShp" presStyleIdx="0" presStyleCnt="5"/>
      <dgm:spPr/>
    </dgm:pt>
    <dgm:pt modelId="{98922F04-DC08-416D-8259-D16B6E753C4A}" type="pres">
      <dgm:prSet presAssocID="{6167D26C-D295-48B3-909C-5EC142C5A2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6877EF8-8546-4A39-BE41-28EEAFAF3679}" type="pres">
      <dgm:prSet presAssocID="{6167D26C-D295-48B3-909C-5EC142C5A2EE}" presName="spaceRect" presStyleCnt="0"/>
      <dgm:spPr/>
    </dgm:pt>
    <dgm:pt modelId="{188AB9F3-B90F-4510-93B7-FAF159007361}" type="pres">
      <dgm:prSet presAssocID="{6167D26C-D295-48B3-909C-5EC142C5A2EE}" presName="parTx" presStyleLbl="revTx" presStyleIdx="0" presStyleCnt="5">
        <dgm:presLayoutVars>
          <dgm:chMax val="0"/>
          <dgm:chPref val="0"/>
        </dgm:presLayoutVars>
      </dgm:prSet>
      <dgm:spPr/>
    </dgm:pt>
    <dgm:pt modelId="{09FCB234-5921-4895-86E5-EE1FD399B606}" type="pres">
      <dgm:prSet presAssocID="{7E5E1688-C3EC-4947-9B01-CE8684FC5007}" presName="sibTrans" presStyleCnt="0"/>
      <dgm:spPr/>
    </dgm:pt>
    <dgm:pt modelId="{61AFA8D9-AA25-4D0E-BA29-FC9AF1234ABD}" type="pres">
      <dgm:prSet presAssocID="{CC796B87-7452-4C32-B6FF-593F5E85644F}" presName="compNode" presStyleCnt="0"/>
      <dgm:spPr/>
    </dgm:pt>
    <dgm:pt modelId="{B0C1A6EB-F648-42EF-93A4-95D515DFB18C}" type="pres">
      <dgm:prSet presAssocID="{CC796B87-7452-4C32-B6FF-593F5E85644F}" presName="bgRect" presStyleLbl="bgShp" presStyleIdx="1" presStyleCnt="5"/>
      <dgm:spPr/>
    </dgm:pt>
    <dgm:pt modelId="{015BB2D0-5EE2-4B50-AC0F-BD2A3BC37E40}" type="pres">
      <dgm:prSet presAssocID="{CC796B87-7452-4C32-B6FF-593F5E8564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23B00A76-87EA-42C7-905B-7A3633846CD2}" type="pres">
      <dgm:prSet presAssocID="{CC796B87-7452-4C32-B6FF-593F5E85644F}" presName="spaceRect" presStyleCnt="0"/>
      <dgm:spPr/>
    </dgm:pt>
    <dgm:pt modelId="{6A687311-C1AE-4B06-8657-C823FA57E5A4}" type="pres">
      <dgm:prSet presAssocID="{CC796B87-7452-4C32-B6FF-593F5E85644F}" presName="parTx" presStyleLbl="revTx" presStyleIdx="1" presStyleCnt="5">
        <dgm:presLayoutVars>
          <dgm:chMax val="0"/>
          <dgm:chPref val="0"/>
        </dgm:presLayoutVars>
      </dgm:prSet>
      <dgm:spPr/>
    </dgm:pt>
    <dgm:pt modelId="{5561D070-7103-4D11-8B0A-8F794B93569F}" type="pres">
      <dgm:prSet presAssocID="{A4448686-BFF6-45A3-8476-01BD8E3F0F28}" presName="sibTrans" presStyleCnt="0"/>
      <dgm:spPr/>
    </dgm:pt>
    <dgm:pt modelId="{CF8E7655-06FF-4B87-B78E-2709720D5C26}" type="pres">
      <dgm:prSet presAssocID="{137E27F6-F365-4331-ADE0-00B97F485FDA}" presName="compNode" presStyleCnt="0"/>
      <dgm:spPr/>
    </dgm:pt>
    <dgm:pt modelId="{0C71B37E-8013-4FF8-BCF7-B343BA4738C2}" type="pres">
      <dgm:prSet presAssocID="{137E27F6-F365-4331-ADE0-00B97F485FDA}" presName="bgRect" presStyleLbl="bgShp" presStyleIdx="2" presStyleCnt="5"/>
      <dgm:spPr/>
    </dgm:pt>
    <dgm:pt modelId="{1727F76F-0D71-4D7F-B513-A92529B1B5E9}" type="pres">
      <dgm:prSet presAssocID="{137E27F6-F365-4331-ADE0-00B97F485F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B0D1AAB-3316-41DD-B64C-145982EC3135}" type="pres">
      <dgm:prSet presAssocID="{137E27F6-F365-4331-ADE0-00B97F485FDA}" presName="spaceRect" presStyleCnt="0"/>
      <dgm:spPr/>
    </dgm:pt>
    <dgm:pt modelId="{7306DBD3-CF2B-4F33-ADC4-BE359D74B9E6}" type="pres">
      <dgm:prSet presAssocID="{137E27F6-F365-4331-ADE0-00B97F485FDA}" presName="parTx" presStyleLbl="revTx" presStyleIdx="2" presStyleCnt="5">
        <dgm:presLayoutVars>
          <dgm:chMax val="0"/>
          <dgm:chPref val="0"/>
        </dgm:presLayoutVars>
      </dgm:prSet>
      <dgm:spPr/>
    </dgm:pt>
    <dgm:pt modelId="{94C45F88-DD08-4F5C-A874-31442E7F5F70}" type="pres">
      <dgm:prSet presAssocID="{5D693BB7-45D2-4013-8114-0A78F569D174}" presName="sibTrans" presStyleCnt="0"/>
      <dgm:spPr/>
    </dgm:pt>
    <dgm:pt modelId="{859E5BAC-0BC9-4F13-BF4C-E230E7402CAA}" type="pres">
      <dgm:prSet presAssocID="{E5F1F9EF-AD02-45CD-8876-60FC741FFEB3}" presName="compNode" presStyleCnt="0"/>
      <dgm:spPr/>
    </dgm:pt>
    <dgm:pt modelId="{1B7840D3-53F3-4958-8B68-F986521DD168}" type="pres">
      <dgm:prSet presAssocID="{E5F1F9EF-AD02-45CD-8876-60FC741FFEB3}" presName="bgRect" presStyleLbl="bgShp" presStyleIdx="3" presStyleCnt="5"/>
      <dgm:spPr/>
    </dgm:pt>
    <dgm:pt modelId="{8D71A72C-E745-46E9-BD04-A2FE2B92A042}" type="pres">
      <dgm:prSet presAssocID="{E5F1F9EF-AD02-45CD-8876-60FC741FFE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8953842-FFC5-4094-9BDE-F9695F0CB86A}" type="pres">
      <dgm:prSet presAssocID="{E5F1F9EF-AD02-45CD-8876-60FC741FFEB3}" presName="spaceRect" presStyleCnt="0"/>
      <dgm:spPr/>
    </dgm:pt>
    <dgm:pt modelId="{183B3775-B8D1-4B76-A344-C9DB3F4E2156}" type="pres">
      <dgm:prSet presAssocID="{E5F1F9EF-AD02-45CD-8876-60FC741FFEB3}" presName="parTx" presStyleLbl="revTx" presStyleIdx="3" presStyleCnt="5">
        <dgm:presLayoutVars>
          <dgm:chMax val="0"/>
          <dgm:chPref val="0"/>
        </dgm:presLayoutVars>
      </dgm:prSet>
      <dgm:spPr/>
    </dgm:pt>
    <dgm:pt modelId="{1E3B9990-F962-43E8-9DEB-A6664662376D}" type="pres">
      <dgm:prSet presAssocID="{1E1BA90D-E7D2-461C-BB51-5ECBA19A8D43}" presName="sibTrans" presStyleCnt="0"/>
      <dgm:spPr/>
    </dgm:pt>
    <dgm:pt modelId="{61EFBF67-E332-46C9-8AA5-B516EDB213A3}" type="pres">
      <dgm:prSet presAssocID="{1E4175D8-B0EE-4061-9E13-5DC73914810A}" presName="compNode" presStyleCnt="0"/>
      <dgm:spPr/>
    </dgm:pt>
    <dgm:pt modelId="{C61B9143-D370-4EB3-B77B-D81601905A33}" type="pres">
      <dgm:prSet presAssocID="{1E4175D8-B0EE-4061-9E13-5DC73914810A}" presName="bgRect" presStyleLbl="bgShp" presStyleIdx="4" presStyleCnt="5"/>
      <dgm:spPr/>
    </dgm:pt>
    <dgm:pt modelId="{21BD5316-6673-4032-97C1-E79C35CA88A0}" type="pres">
      <dgm:prSet presAssocID="{1E4175D8-B0EE-4061-9E13-5DC7391481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EF1F774-C427-40DD-ABA8-24BA9E108A08}" type="pres">
      <dgm:prSet presAssocID="{1E4175D8-B0EE-4061-9E13-5DC73914810A}" presName="spaceRect" presStyleCnt="0"/>
      <dgm:spPr/>
    </dgm:pt>
    <dgm:pt modelId="{8041B94C-A215-4C5B-A339-84186CFB4417}" type="pres">
      <dgm:prSet presAssocID="{1E4175D8-B0EE-4061-9E13-5DC73914810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2BF731A-B006-4401-8B05-EA63F79A5757}" type="presOf" srcId="{E5F1F9EF-AD02-45CD-8876-60FC741FFEB3}" destId="{183B3775-B8D1-4B76-A344-C9DB3F4E2156}" srcOrd="0" destOrd="0" presId="urn:microsoft.com/office/officeart/2018/2/layout/IconVerticalSolidList"/>
    <dgm:cxn modelId="{9AD8DD3E-3F2D-4E98-8AEA-4A5C44623965}" srcId="{79732716-7E0F-4AD4-B327-16175BF9B1DF}" destId="{6167D26C-D295-48B3-909C-5EC142C5A2EE}" srcOrd="0" destOrd="0" parTransId="{019C1D9B-4C83-4B30-B9B1-8CCCCEB11290}" sibTransId="{7E5E1688-C3EC-4947-9B01-CE8684FC5007}"/>
    <dgm:cxn modelId="{53550D44-E5CC-45F6-A676-175019488144}" srcId="{79732716-7E0F-4AD4-B327-16175BF9B1DF}" destId="{1E4175D8-B0EE-4061-9E13-5DC73914810A}" srcOrd="4" destOrd="0" parTransId="{547A66CB-A907-4CA1-894A-D0F9A6477175}" sibTransId="{063E99E4-6786-42BD-8EEE-559834E0404D}"/>
    <dgm:cxn modelId="{71BF6962-216B-41F6-9DDE-2C4127559157}" type="presOf" srcId="{CC796B87-7452-4C32-B6FF-593F5E85644F}" destId="{6A687311-C1AE-4B06-8657-C823FA57E5A4}" srcOrd="0" destOrd="0" presId="urn:microsoft.com/office/officeart/2018/2/layout/IconVerticalSolidList"/>
    <dgm:cxn modelId="{EAA86565-3C61-4EED-AD8F-0084E651D504}" type="presOf" srcId="{1E4175D8-B0EE-4061-9E13-5DC73914810A}" destId="{8041B94C-A215-4C5B-A339-84186CFB4417}" srcOrd="0" destOrd="0" presId="urn:microsoft.com/office/officeart/2018/2/layout/IconVerticalSolidList"/>
    <dgm:cxn modelId="{61540A97-131B-40C1-8BFC-44379207731F}" type="presOf" srcId="{6167D26C-D295-48B3-909C-5EC142C5A2EE}" destId="{188AB9F3-B90F-4510-93B7-FAF159007361}" srcOrd="0" destOrd="0" presId="urn:microsoft.com/office/officeart/2018/2/layout/IconVerticalSolidList"/>
    <dgm:cxn modelId="{BCA2CDAB-7C49-4F42-9AEC-9AF9420B3003}" srcId="{79732716-7E0F-4AD4-B327-16175BF9B1DF}" destId="{E5F1F9EF-AD02-45CD-8876-60FC741FFEB3}" srcOrd="3" destOrd="0" parTransId="{2393C3F4-212F-4CE8-9C5D-BD1122186F77}" sibTransId="{1E1BA90D-E7D2-461C-BB51-5ECBA19A8D43}"/>
    <dgm:cxn modelId="{CD4C89AD-10BA-43CC-A151-7DD53C39093D}" srcId="{79732716-7E0F-4AD4-B327-16175BF9B1DF}" destId="{CC796B87-7452-4C32-B6FF-593F5E85644F}" srcOrd="1" destOrd="0" parTransId="{6C4369F0-0065-4639-81AE-C361FE14CE1D}" sibTransId="{A4448686-BFF6-45A3-8476-01BD8E3F0F28}"/>
    <dgm:cxn modelId="{E6FA7AD0-D3E8-43DC-A1E8-20507332A93A}" type="presOf" srcId="{137E27F6-F365-4331-ADE0-00B97F485FDA}" destId="{7306DBD3-CF2B-4F33-ADC4-BE359D74B9E6}" srcOrd="0" destOrd="0" presId="urn:microsoft.com/office/officeart/2018/2/layout/IconVerticalSolidList"/>
    <dgm:cxn modelId="{A4D324E9-7616-475C-B954-FEA320CDCE8F}" srcId="{79732716-7E0F-4AD4-B327-16175BF9B1DF}" destId="{137E27F6-F365-4331-ADE0-00B97F485FDA}" srcOrd="2" destOrd="0" parTransId="{93506007-83CF-4931-A9D1-FD6117364148}" sibTransId="{5D693BB7-45D2-4013-8114-0A78F569D174}"/>
    <dgm:cxn modelId="{227E17EE-A914-4B55-95CA-D1B8932D735B}" type="presOf" srcId="{79732716-7E0F-4AD4-B327-16175BF9B1DF}" destId="{53128EA1-5874-4746-90E3-0D1F0A6417AB}" srcOrd="0" destOrd="0" presId="urn:microsoft.com/office/officeart/2018/2/layout/IconVerticalSolidList"/>
    <dgm:cxn modelId="{281545E8-3B47-40C5-A20E-769AE407ACC1}" type="presParOf" srcId="{53128EA1-5874-4746-90E3-0D1F0A6417AB}" destId="{8196F3DD-FCEF-410B-8C38-C9ED5192D459}" srcOrd="0" destOrd="0" presId="urn:microsoft.com/office/officeart/2018/2/layout/IconVerticalSolidList"/>
    <dgm:cxn modelId="{7A6FCA4C-5C6F-4ABF-87F2-C66D5C46B612}" type="presParOf" srcId="{8196F3DD-FCEF-410B-8C38-C9ED5192D459}" destId="{911A79AA-672A-4055-A54B-0E843EFA9686}" srcOrd="0" destOrd="0" presId="urn:microsoft.com/office/officeart/2018/2/layout/IconVerticalSolidList"/>
    <dgm:cxn modelId="{8326B64F-C84A-4678-B738-0E6BF8E41367}" type="presParOf" srcId="{8196F3DD-FCEF-410B-8C38-C9ED5192D459}" destId="{98922F04-DC08-416D-8259-D16B6E753C4A}" srcOrd="1" destOrd="0" presId="urn:microsoft.com/office/officeart/2018/2/layout/IconVerticalSolidList"/>
    <dgm:cxn modelId="{99CE61ED-2C5E-4F17-B1BF-28148C5DCAF6}" type="presParOf" srcId="{8196F3DD-FCEF-410B-8C38-C9ED5192D459}" destId="{C6877EF8-8546-4A39-BE41-28EEAFAF3679}" srcOrd="2" destOrd="0" presId="urn:microsoft.com/office/officeart/2018/2/layout/IconVerticalSolidList"/>
    <dgm:cxn modelId="{3BA9D557-2A87-41D5-95D7-1C8EE650970E}" type="presParOf" srcId="{8196F3DD-FCEF-410B-8C38-C9ED5192D459}" destId="{188AB9F3-B90F-4510-93B7-FAF159007361}" srcOrd="3" destOrd="0" presId="urn:microsoft.com/office/officeart/2018/2/layout/IconVerticalSolidList"/>
    <dgm:cxn modelId="{9924267D-499D-4B17-8EA8-4B80BF3556B7}" type="presParOf" srcId="{53128EA1-5874-4746-90E3-0D1F0A6417AB}" destId="{09FCB234-5921-4895-86E5-EE1FD399B606}" srcOrd="1" destOrd="0" presId="urn:microsoft.com/office/officeart/2018/2/layout/IconVerticalSolidList"/>
    <dgm:cxn modelId="{9EA1347A-6A1F-4393-A50D-B7FC2ABFABC9}" type="presParOf" srcId="{53128EA1-5874-4746-90E3-0D1F0A6417AB}" destId="{61AFA8D9-AA25-4D0E-BA29-FC9AF1234ABD}" srcOrd="2" destOrd="0" presId="urn:microsoft.com/office/officeart/2018/2/layout/IconVerticalSolidList"/>
    <dgm:cxn modelId="{00451383-D32A-4F5F-8D33-0EC3130CE515}" type="presParOf" srcId="{61AFA8D9-AA25-4D0E-BA29-FC9AF1234ABD}" destId="{B0C1A6EB-F648-42EF-93A4-95D515DFB18C}" srcOrd="0" destOrd="0" presId="urn:microsoft.com/office/officeart/2018/2/layout/IconVerticalSolidList"/>
    <dgm:cxn modelId="{B4DCB93D-3824-4324-939C-E84183F65F24}" type="presParOf" srcId="{61AFA8D9-AA25-4D0E-BA29-FC9AF1234ABD}" destId="{015BB2D0-5EE2-4B50-AC0F-BD2A3BC37E40}" srcOrd="1" destOrd="0" presId="urn:microsoft.com/office/officeart/2018/2/layout/IconVerticalSolidList"/>
    <dgm:cxn modelId="{F499546B-8A7B-40A6-8210-B2D257DEE569}" type="presParOf" srcId="{61AFA8D9-AA25-4D0E-BA29-FC9AF1234ABD}" destId="{23B00A76-87EA-42C7-905B-7A3633846CD2}" srcOrd="2" destOrd="0" presId="urn:microsoft.com/office/officeart/2018/2/layout/IconVerticalSolidList"/>
    <dgm:cxn modelId="{E2FAC873-5C49-4142-A810-59D38C1974D8}" type="presParOf" srcId="{61AFA8D9-AA25-4D0E-BA29-FC9AF1234ABD}" destId="{6A687311-C1AE-4B06-8657-C823FA57E5A4}" srcOrd="3" destOrd="0" presId="urn:microsoft.com/office/officeart/2018/2/layout/IconVerticalSolidList"/>
    <dgm:cxn modelId="{5F6C7C2E-807F-450C-9106-A4DD875DB94A}" type="presParOf" srcId="{53128EA1-5874-4746-90E3-0D1F0A6417AB}" destId="{5561D070-7103-4D11-8B0A-8F794B93569F}" srcOrd="3" destOrd="0" presId="urn:microsoft.com/office/officeart/2018/2/layout/IconVerticalSolidList"/>
    <dgm:cxn modelId="{BB484976-2BBF-4B15-8314-649465000F77}" type="presParOf" srcId="{53128EA1-5874-4746-90E3-0D1F0A6417AB}" destId="{CF8E7655-06FF-4B87-B78E-2709720D5C26}" srcOrd="4" destOrd="0" presId="urn:microsoft.com/office/officeart/2018/2/layout/IconVerticalSolidList"/>
    <dgm:cxn modelId="{A247A474-45D8-4B81-9F76-6950BB56ACC7}" type="presParOf" srcId="{CF8E7655-06FF-4B87-B78E-2709720D5C26}" destId="{0C71B37E-8013-4FF8-BCF7-B343BA4738C2}" srcOrd="0" destOrd="0" presId="urn:microsoft.com/office/officeart/2018/2/layout/IconVerticalSolidList"/>
    <dgm:cxn modelId="{FC9350B6-2F97-4C55-BADD-C6EFF4431421}" type="presParOf" srcId="{CF8E7655-06FF-4B87-B78E-2709720D5C26}" destId="{1727F76F-0D71-4D7F-B513-A92529B1B5E9}" srcOrd="1" destOrd="0" presId="urn:microsoft.com/office/officeart/2018/2/layout/IconVerticalSolidList"/>
    <dgm:cxn modelId="{664D7FF4-CF65-4867-92D5-4C5C632BF634}" type="presParOf" srcId="{CF8E7655-06FF-4B87-B78E-2709720D5C26}" destId="{EB0D1AAB-3316-41DD-B64C-145982EC3135}" srcOrd="2" destOrd="0" presId="urn:microsoft.com/office/officeart/2018/2/layout/IconVerticalSolidList"/>
    <dgm:cxn modelId="{0E3F6DA3-7B55-4A36-8D60-0A56C23C90B2}" type="presParOf" srcId="{CF8E7655-06FF-4B87-B78E-2709720D5C26}" destId="{7306DBD3-CF2B-4F33-ADC4-BE359D74B9E6}" srcOrd="3" destOrd="0" presId="urn:microsoft.com/office/officeart/2018/2/layout/IconVerticalSolidList"/>
    <dgm:cxn modelId="{4531F61F-AC2B-4B68-BF08-A4A809724BA5}" type="presParOf" srcId="{53128EA1-5874-4746-90E3-0D1F0A6417AB}" destId="{94C45F88-DD08-4F5C-A874-31442E7F5F70}" srcOrd="5" destOrd="0" presId="urn:microsoft.com/office/officeart/2018/2/layout/IconVerticalSolidList"/>
    <dgm:cxn modelId="{5BB95B77-FCE9-466B-9102-AF96C5F4BE7B}" type="presParOf" srcId="{53128EA1-5874-4746-90E3-0D1F0A6417AB}" destId="{859E5BAC-0BC9-4F13-BF4C-E230E7402CAA}" srcOrd="6" destOrd="0" presId="urn:microsoft.com/office/officeart/2018/2/layout/IconVerticalSolidList"/>
    <dgm:cxn modelId="{63D72DA0-2BF5-48B9-A246-EB76D9D35679}" type="presParOf" srcId="{859E5BAC-0BC9-4F13-BF4C-E230E7402CAA}" destId="{1B7840D3-53F3-4958-8B68-F986521DD168}" srcOrd="0" destOrd="0" presId="urn:microsoft.com/office/officeart/2018/2/layout/IconVerticalSolidList"/>
    <dgm:cxn modelId="{C47D2165-6471-4DD7-B83D-231B0B1006D9}" type="presParOf" srcId="{859E5BAC-0BC9-4F13-BF4C-E230E7402CAA}" destId="{8D71A72C-E745-46E9-BD04-A2FE2B92A042}" srcOrd="1" destOrd="0" presId="urn:microsoft.com/office/officeart/2018/2/layout/IconVerticalSolidList"/>
    <dgm:cxn modelId="{F639DD27-3762-4E42-AAA2-AE0B14D6D7B7}" type="presParOf" srcId="{859E5BAC-0BC9-4F13-BF4C-E230E7402CAA}" destId="{58953842-FFC5-4094-9BDE-F9695F0CB86A}" srcOrd="2" destOrd="0" presId="urn:microsoft.com/office/officeart/2018/2/layout/IconVerticalSolidList"/>
    <dgm:cxn modelId="{938B4C9F-0424-4E46-928F-296955406317}" type="presParOf" srcId="{859E5BAC-0BC9-4F13-BF4C-E230E7402CAA}" destId="{183B3775-B8D1-4B76-A344-C9DB3F4E2156}" srcOrd="3" destOrd="0" presId="urn:microsoft.com/office/officeart/2018/2/layout/IconVerticalSolidList"/>
    <dgm:cxn modelId="{A5384EEB-7644-4E31-9CCF-753540D86C90}" type="presParOf" srcId="{53128EA1-5874-4746-90E3-0D1F0A6417AB}" destId="{1E3B9990-F962-43E8-9DEB-A6664662376D}" srcOrd="7" destOrd="0" presId="urn:microsoft.com/office/officeart/2018/2/layout/IconVerticalSolidList"/>
    <dgm:cxn modelId="{D9C5D20F-E5E1-4122-9A2A-0C1989D87488}" type="presParOf" srcId="{53128EA1-5874-4746-90E3-0D1F0A6417AB}" destId="{61EFBF67-E332-46C9-8AA5-B516EDB213A3}" srcOrd="8" destOrd="0" presId="urn:microsoft.com/office/officeart/2018/2/layout/IconVerticalSolidList"/>
    <dgm:cxn modelId="{7FB62CFF-74F1-4135-9263-8E4C1160B471}" type="presParOf" srcId="{61EFBF67-E332-46C9-8AA5-B516EDB213A3}" destId="{C61B9143-D370-4EB3-B77B-D81601905A33}" srcOrd="0" destOrd="0" presId="urn:microsoft.com/office/officeart/2018/2/layout/IconVerticalSolidList"/>
    <dgm:cxn modelId="{7B92C2E7-116C-4922-A8DC-98BA54666363}" type="presParOf" srcId="{61EFBF67-E332-46C9-8AA5-B516EDB213A3}" destId="{21BD5316-6673-4032-97C1-E79C35CA88A0}" srcOrd="1" destOrd="0" presId="urn:microsoft.com/office/officeart/2018/2/layout/IconVerticalSolidList"/>
    <dgm:cxn modelId="{1DBF1AEC-5837-4F69-8A7C-BE5EBFACEEE0}" type="presParOf" srcId="{61EFBF67-E332-46C9-8AA5-B516EDB213A3}" destId="{9EF1F774-C427-40DD-ABA8-24BA9E108A08}" srcOrd="2" destOrd="0" presId="urn:microsoft.com/office/officeart/2018/2/layout/IconVerticalSolidList"/>
    <dgm:cxn modelId="{D0C882E5-F778-4B41-8DBE-4D87EAC6422F}" type="presParOf" srcId="{61EFBF67-E332-46C9-8AA5-B516EDB213A3}" destId="{8041B94C-A215-4C5B-A339-84186CFB44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A79AA-672A-4055-A54B-0E843EFA9686}">
      <dsp:nvSpPr>
        <dsp:cNvPr id="0" name=""/>
        <dsp:cNvSpPr/>
      </dsp:nvSpPr>
      <dsp:spPr>
        <a:xfrm>
          <a:off x="0" y="3198"/>
          <a:ext cx="7213600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22F04-DC08-416D-8259-D16B6E753C4A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AB9F3-B90F-4510-93B7-FAF159007361}">
      <dsp:nvSpPr>
        <dsp:cNvPr id="0" name=""/>
        <dsp:cNvSpPr/>
      </dsp:nvSpPr>
      <dsp:spPr>
        <a:xfrm>
          <a:off x="786764" y="3198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Screenshots of Doctor.Online (Placeholder for UI/Implementation Screenshots)</a:t>
          </a:r>
        </a:p>
      </dsp:txBody>
      <dsp:txXfrm>
        <a:off x="786764" y="3198"/>
        <a:ext cx="6426835" cy="681180"/>
      </dsp:txXfrm>
    </dsp:sp>
    <dsp:sp modelId="{B0C1A6EB-F648-42EF-93A4-95D515DFB18C}">
      <dsp:nvSpPr>
        <dsp:cNvPr id="0" name=""/>
        <dsp:cNvSpPr/>
      </dsp:nvSpPr>
      <dsp:spPr>
        <a:xfrm>
          <a:off x="0" y="854674"/>
          <a:ext cx="7213600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BB2D0-5EE2-4B50-AC0F-BD2A3BC37E40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87311-C1AE-4B06-8657-C823FA57E5A4}">
      <dsp:nvSpPr>
        <dsp:cNvPr id="0" name=""/>
        <dsp:cNvSpPr/>
      </dsp:nvSpPr>
      <dsp:spPr>
        <a:xfrm>
          <a:off x="786764" y="854674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User Login Interface</a:t>
          </a:r>
        </a:p>
      </dsp:txBody>
      <dsp:txXfrm>
        <a:off x="786764" y="854674"/>
        <a:ext cx="6426835" cy="681180"/>
      </dsp:txXfrm>
    </dsp:sp>
    <dsp:sp modelId="{0C71B37E-8013-4FF8-BCF7-B343BA4738C2}">
      <dsp:nvSpPr>
        <dsp:cNvPr id="0" name=""/>
        <dsp:cNvSpPr/>
      </dsp:nvSpPr>
      <dsp:spPr>
        <a:xfrm>
          <a:off x="0" y="1706150"/>
          <a:ext cx="7213600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7F76F-0D71-4D7F-B513-A92529B1B5E9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6DBD3-CF2B-4F33-ADC4-BE359D74B9E6}">
      <dsp:nvSpPr>
        <dsp:cNvPr id="0" name=""/>
        <dsp:cNvSpPr/>
      </dsp:nvSpPr>
      <dsp:spPr>
        <a:xfrm>
          <a:off x="786764" y="1706150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Appointment Booking Screen</a:t>
          </a:r>
        </a:p>
      </dsp:txBody>
      <dsp:txXfrm>
        <a:off x="786764" y="1706150"/>
        <a:ext cx="6426835" cy="681180"/>
      </dsp:txXfrm>
    </dsp:sp>
    <dsp:sp modelId="{1B7840D3-53F3-4958-8B68-F986521DD168}">
      <dsp:nvSpPr>
        <dsp:cNvPr id="0" name=""/>
        <dsp:cNvSpPr/>
      </dsp:nvSpPr>
      <dsp:spPr>
        <a:xfrm>
          <a:off x="0" y="2557626"/>
          <a:ext cx="7213600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1A72C-E745-46E9-BD04-A2FE2B92A042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B3775-B8D1-4B76-A344-C9DB3F4E2156}">
      <dsp:nvSpPr>
        <dsp:cNvPr id="0" name=""/>
        <dsp:cNvSpPr/>
      </dsp:nvSpPr>
      <dsp:spPr>
        <a:xfrm>
          <a:off x="786764" y="2557626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Doctor Dashboard</a:t>
          </a:r>
        </a:p>
      </dsp:txBody>
      <dsp:txXfrm>
        <a:off x="786764" y="2557626"/>
        <a:ext cx="6426835" cy="681180"/>
      </dsp:txXfrm>
    </dsp:sp>
    <dsp:sp modelId="{C61B9143-D370-4EB3-B77B-D81601905A33}">
      <dsp:nvSpPr>
        <dsp:cNvPr id="0" name=""/>
        <dsp:cNvSpPr/>
      </dsp:nvSpPr>
      <dsp:spPr>
        <a:xfrm>
          <a:off x="0" y="3409102"/>
          <a:ext cx="7213600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D5316-6673-4032-97C1-E79C35CA88A0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1B94C-A215-4C5B-A339-84186CFB4417}">
      <dsp:nvSpPr>
        <dsp:cNvPr id="0" name=""/>
        <dsp:cNvSpPr/>
      </dsp:nvSpPr>
      <dsp:spPr>
        <a:xfrm>
          <a:off x="786764" y="3409102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Prescription Management</a:t>
          </a:r>
        </a:p>
      </dsp:txBody>
      <dsp:txXfrm>
        <a:off x="786764" y="3409102"/>
        <a:ext cx="6426835" cy="68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454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0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4740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0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1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8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0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Doctor.Online: Online Healthcare Consultation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 Members:</a:t>
            </a:r>
          </a:p>
          <a:p>
            <a:endParaRPr/>
          </a:p>
          <a:p>
            <a:r>
              <a:t>Tejeswi Devi Priya Pillarisetty – N01654962</a:t>
            </a:r>
          </a:p>
          <a:p>
            <a:r>
              <a:t>SriHarshini Jilloju – N01649103</a:t>
            </a:r>
          </a:p>
          <a:p>
            <a:r>
              <a:t>Linga Sai Srilaxmi – N01653528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Technology Stack:</a:t>
            </a:r>
          </a:p>
          <a:p>
            <a:r>
              <a:rPr dirty="0"/>
              <a:t>• Backend: Spring Boot Microservices, Spring Security, Spring Reactive</a:t>
            </a:r>
          </a:p>
          <a:p>
            <a:r>
              <a:rPr dirty="0"/>
              <a:t>• Deployment: Docker containers, </a:t>
            </a:r>
          </a:p>
          <a:p>
            <a:r>
              <a:rPr dirty="0"/>
              <a:t>• Database: (MySQL/)</a:t>
            </a:r>
          </a:p>
          <a:p>
            <a:r>
              <a:rPr dirty="0"/>
              <a:t>• Optional Integrations: Email/SMS APIs, Analytics tools</a:t>
            </a:r>
          </a:p>
          <a:p>
            <a:endParaRPr dirty="0"/>
          </a:p>
          <a:p>
            <a:r>
              <a:rPr dirty="0"/>
              <a:t>Architecture Benefits:</a:t>
            </a:r>
          </a:p>
          <a:p>
            <a:r>
              <a:rPr dirty="0"/>
              <a:t>• Modular and scalable</a:t>
            </a:r>
          </a:p>
          <a:p>
            <a:r>
              <a:rPr dirty="0"/>
              <a:t>• Secure and cloud-ready</a:t>
            </a:r>
          </a:p>
          <a:p>
            <a:r>
              <a:rPr dirty="0"/>
              <a:t>• Supports real-time data handling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dirty="0"/>
              <a:t>Screenshots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3D507-61D3-B94B-4003-63894D89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19320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152-90FE-DAF4-FC2D-1B8583E4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Screenshots</a:t>
            </a:r>
            <a:endParaRPr lang="en-US" dirty="0"/>
          </a:p>
        </p:txBody>
      </p:sp>
      <p:pic>
        <p:nvPicPr>
          <p:cNvPr id="5" name="Content Placeholder 4" descr="A person in a white coat holding a computer&#10;&#10;AI-generated content may be incorrect.">
            <a:extLst>
              <a:ext uri="{FF2B5EF4-FFF2-40B4-BE49-F238E27FC236}">
                <a16:creationId xmlns:a16="http://schemas.microsoft.com/office/drawing/2014/main" id="{FCC3C667-C889-86CF-C84C-4AFCA893B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46730"/>
            <a:ext cx="6348413" cy="3109152"/>
          </a:xfrm>
        </p:spPr>
      </p:pic>
    </p:spTree>
    <p:extLst>
      <p:ext uri="{BB962C8B-B14F-4D97-AF65-F5344CB8AC3E}">
        <p14:creationId xmlns:p14="http://schemas.microsoft.com/office/powerpoint/2010/main" val="1202282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>
            <a:normAutofit/>
          </a:bodyPr>
          <a:lstStyle/>
          <a:p>
            <a:r>
              <a:rPr lang="en-CA" dirty="0"/>
              <a:t>Screenshots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" name="Content Placeholder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1D46CB-1432-F531-2AAE-21057EEB2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2550289"/>
            <a:ext cx="6446838" cy="3102035"/>
          </a:xfrm>
        </p:spPr>
      </p:pic>
      <p:sp>
        <p:nvSpPr>
          <p:cNvPr id="40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2AF6-09A8-C66B-D2BA-472349AF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Screenshots</a:t>
            </a:r>
            <a:endParaRPr lang="en-US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D29D323-F11E-6D67-F734-7D7E06E11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65115"/>
            <a:ext cx="6348413" cy="3072383"/>
          </a:xfrm>
        </p:spPr>
      </p:pic>
    </p:spTree>
    <p:extLst>
      <p:ext uri="{BB962C8B-B14F-4D97-AF65-F5344CB8AC3E}">
        <p14:creationId xmlns:p14="http://schemas.microsoft.com/office/powerpoint/2010/main" val="158057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8DED-E60D-4911-FF98-28AAFEF4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Screenshots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199385-56EF-705F-EC9F-B7FD16573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55297"/>
            <a:ext cx="6348413" cy="3092019"/>
          </a:xfrm>
        </p:spPr>
      </p:pic>
    </p:spTree>
    <p:extLst>
      <p:ext uri="{BB962C8B-B14F-4D97-AF65-F5344CB8AC3E}">
        <p14:creationId xmlns:p14="http://schemas.microsoft.com/office/powerpoint/2010/main" val="344889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2562-A915-E276-DEF2-DB0758C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Screenshots</a:t>
            </a:r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9ABF25-9292-A0CA-6577-D18278FE1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41216"/>
            <a:ext cx="6348413" cy="2920181"/>
          </a:xfrm>
        </p:spPr>
      </p:pic>
    </p:spTree>
    <p:extLst>
      <p:ext uri="{BB962C8B-B14F-4D97-AF65-F5344CB8AC3E}">
        <p14:creationId xmlns:p14="http://schemas.microsoft.com/office/powerpoint/2010/main" val="10623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Doctor.Online: Transforming Virtual Healthcare</a:t>
            </a:r>
          </a:p>
          <a:p>
            <a:endParaRPr/>
          </a:p>
          <a:p>
            <a:r>
              <a:t>• Addresses critical gaps in healthcare accessibility</a:t>
            </a:r>
          </a:p>
          <a:p>
            <a:r>
              <a:t>• Provides a secure, scalable, and user-friendly platform</a:t>
            </a:r>
          </a:p>
          <a:p>
            <a:r>
              <a:t>• Future-ready with microservices and containerized deployment</a:t>
            </a:r>
          </a:p>
          <a:p>
            <a:endParaRPr/>
          </a:p>
          <a:p>
            <a:r>
              <a:t>Next Steps:</a:t>
            </a:r>
          </a:p>
          <a:p>
            <a:r>
              <a:t>• Complete development of core functionalities</a:t>
            </a:r>
          </a:p>
          <a:p>
            <a:r>
              <a:t>• Test and deploy using Docker and Podman</a:t>
            </a:r>
          </a:p>
          <a:p>
            <a:r>
              <a:t>• Explore optional features for enhanced user experience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Answers</a:t>
            </a:r>
          </a:p>
          <a:p>
            <a:endParaRPr/>
          </a:p>
          <a:p>
            <a:r>
              <a:t>Thank you for your attention!</a:t>
            </a:r>
          </a:p>
          <a:p>
            <a:r>
              <a:t>We’re happy to answer any questions about Doctor.Online.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</a:t>
            </a:r>
          </a:p>
          <a:p>
            <a:r>
              <a:t>Target Audience</a:t>
            </a:r>
          </a:p>
          <a:p>
            <a:r>
              <a:t>Proposed Solution</a:t>
            </a:r>
          </a:p>
          <a:p>
            <a:r>
              <a:t>Project Scope</a:t>
            </a:r>
          </a:p>
          <a:p>
            <a:r>
              <a:t>Class Diagram</a:t>
            </a:r>
          </a:p>
          <a:p>
            <a:r>
              <a:t>Sequence Diagram</a:t>
            </a:r>
          </a:p>
          <a:p>
            <a:r>
              <a:t>Screenshots (Placeholder)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Challenges in Healthcare Access:</a:t>
            </a:r>
          </a:p>
          <a:p>
            <a:endParaRPr/>
          </a:p>
          <a:p>
            <a:r>
              <a:t>• Limited access to quality virtual consultation services.</a:t>
            </a:r>
          </a:p>
          <a:p>
            <a:r>
              <a:t>• Patients struggle with scheduling and managing appointments.</a:t>
            </a:r>
          </a:p>
          <a:p>
            <a:r>
              <a:t>• Doctors face issues with virtual consultation workflows and medical record management.</a:t>
            </a:r>
          </a:p>
          <a:p>
            <a:r>
              <a:t>• Lack of integrated, secure, and scalable platforms for real-time healthcare interactions.</a:t>
            </a:r>
          </a:p>
          <a:p>
            <a:endParaRPr/>
          </a:p>
          <a:p>
            <a:r>
              <a:t>Objective:</a:t>
            </a:r>
          </a:p>
          <a:p>
            <a:r>
              <a:t>Develop a robust platform to streamline virtual consultations with secure data handling and role-based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Who Benefits?</a:t>
            </a:r>
          </a:p>
          <a:p>
            <a:endParaRPr/>
          </a:p>
          <a:p>
            <a:r>
              <a:t>Patients:</a:t>
            </a:r>
          </a:p>
          <a:p>
            <a:r>
              <a:t>• Book, manage, and attend virtual consultations seamlessly.</a:t>
            </a:r>
          </a:p>
          <a:p>
            <a:endParaRPr/>
          </a:p>
          <a:p>
            <a:r>
              <a:t>Doctors:</a:t>
            </a:r>
          </a:p>
          <a:p>
            <a:r>
              <a:t>• Manage availability, conduct consultations, and record diagnoses/prescriptions.</a:t>
            </a:r>
          </a:p>
          <a:p>
            <a:endParaRPr/>
          </a:p>
          <a:p>
            <a:r>
              <a:t>Administrators:</a:t>
            </a:r>
          </a:p>
          <a:p>
            <a:r>
              <a:t>• Oversee platform operations, user management, and ensure compliance/security.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Doctor.Online: A Scalable Healthcare Portal</a:t>
            </a:r>
          </a:p>
          <a:p>
            <a:endParaRPr/>
          </a:p>
          <a:p>
            <a:r>
              <a:t>• Built with Spring Boot Microservices for modularity and scalability.</a:t>
            </a:r>
          </a:p>
          <a:p>
            <a:r>
              <a:t>• Key Features:</a:t>
            </a:r>
          </a:p>
          <a:p>
            <a:r>
              <a:t>  - Role-based authentication/authorization (Admin, Doctor, Patient)</a:t>
            </a:r>
          </a:p>
          <a:p>
            <a:r>
              <a:t>  - Appointment management (booking, updating, canceling)</a:t>
            </a:r>
          </a:p>
          <a:p>
            <a:r>
              <a:t>  - Prescription and diagnosis management</a:t>
            </a:r>
          </a:p>
          <a:p>
            <a:r>
              <a:t>  - Live consultation queue using Spring for reactive data handling</a:t>
            </a:r>
          </a:p>
          <a:p>
            <a:r>
              <a:t>  - Docker container-based deployment for cloud-readiness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Mandatory Core Functionalities:</a:t>
            </a:r>
          </a:p>
          <a:p>
            <a:r>
              <a:t>• Secure user registration and login (Spring Security)</a:t>
            </a:r>
          </a:p>
          <a:p>
            <a:r>
              <a:t>• CRUD operations for appointments</a:t>
            </a:r>
          </a:p>
          <a:p>
            <a:r>
              <a:t>• Prescription and diagnosis module</a:t>
            </a:r>
          </a:p>
          <a:p>
            <a:r>
              <a:t>• Microservices architecture:</a:t>
            </a:r>
          </a:p>
          <a:p>
            <a:r>
              <a:t>  - User Management</a:t>
            </a:r>
          </a:p>
          <a:p>
            <a:r>
              <a:t>  - Appointment Management</a:t>
            </a:r>
          </a:p>
          <a:p>
            <a:r>
              <a:t>  - Prescription Handling</a:t>
            </a:r>
          </a:p>
          <a:p>
            <a:r>
              <a:t>• Docker containerized deployment</a:t>
            </a:r>
          </a:p>
          <a:p>
            <a:endParaRPr/>
          </a:p>
          <a:p>
            <a:r>
              <a:t>Optional Features:</a:t>
            </a:r>
          </a:p>
          <a:p>
            <a:r>
              <a:t>• Email/SMS notifications</a:t>
            </a:r>
          </a:p>
          <a:p>
            <a:r>
              <a:t>• Feedback system for doctors</a:t>
            </a:r>
          </a:p>
          <a:p>
            <a:r>
              <a:t>• Admin analytics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Why Doctor.Online?</a:t>
            </a:r>
          </a:p>
          <a:p>
            <a:endParaRPr/>
          </a:p>
          <a:p>
            <a:r>
              <a:t>Relevance: Meets the growing demand for virtual healthcare services.</a:t>
            </a:r>
          </a:p>
          <a:p>
            <a:endParaRPr/>
          </a:p>
          <a:p>
            <a:r>
              <a:t>Expected Outcomes:</a:t>
            </a:r>
          </a:p>
          <a:p>
            <a:r>
              <a:t>• Reduced operational friction for doctors and patients</a:t>
            </a:r>
          </a:p>
          <a:p>
            <a:r>
              <a:t>• Enhanced accessibility to healthcare services</a:t>
            </a:r>
          </a:p>
          <a:p>
            <a:r>
              <a:t>• Streamlined scheduling and consultation processes</a:t>
            </a:r>
          </a:p>
          <a:p>
            <a:endParaRPr/>
          </a:p>
          <a:p>
            <a:r>
              <a:t>Feasibility:</a:t>
            </a:r>
          </a:p>
          <a:p>
            <a:r>
              <a:t>• Microservices allow incremental development</a:t>
            </a:r>
          </a:p>
          <a:p>
            <a:r>
              <a:t>• Leverages Spring Boot and Podman for scalability and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pic>
        <p:nvPicPr>
          <p:cNvPr id="5" name="Content Placeholder 4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2DE4C689-A4BC-A204-DD51-0EEAF1941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082" y="2160588"/>
            <a:ext cx="2363449" cy="3881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pic>
        <p:nvPicPr>
          <p:cNvPr id="5" name="Content Placeholder 4" descr="A diagram of a application&#10;&#10;AI-generated content may be incorrect.">
            <a:extLst>
              <a:ext uri="{FF2B5EF4-FFF2-40B4-BE49-F238E27FC236}">
                <a16:creationId xmlns:a16="http://schemas.microsoft.com/office/drawing/2014/main" id="{95AC29A9-6C79-0648-6712-8F2E1D120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01400"/>
            <a:ext cx="6348413" cy="279981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529</Words>
  <Application>Microsoft Macintosh PowerPoint</Application>
  <PresentationFormat>On-screen Show (4:3)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Doctor.Online: Online Healthcare Consultation Portal</vt:lpstr>
      <vt:lpstr>Agenda</vt:lpstr>
      <vt:lpstr>Problem Statement</vt:lpstr>
      <vt:lpstr>Target Audience</vt:lpstr>
      <vt:lpstr>Proposed Solution</vt:lpstr>
      <vt:lpstr>Project Scope</vt:lpstr>
      <vt:lpstr>Justification</vt:lpstr>
      <vt:lpstr>Class Diagram</vt:lpstr>
      <vt:lpstr>Sequence Diagram</vt:lpstr>
      <vt:lpstr>Technical Architecture</vt:lpstr>
      <vt:lpstr>Screenshots</vt:lpstr>
      <vt:lpstr>Screenshots</vt:lpstr>
      <vt:lpstr>Screenshots</vt:lpstr>
      <vt:lpstr>Screenshots</vt:lpstr>
      <vt:lpstr>Screenshots</vt:lpstr>
      <vt:lpstr>Screenshots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 Harshini Jilloju</cp:lastModifiedBy>
  <cp:revision>3</cp:revision>
  <dcterms:created xsi:type="dcterms:W3CDTF">2013-01-27T09:14:16Z</dcterms:created>
  <dcterms:modified xsi:type="dcterms:W3CDTF">2025-08-12T16:50:46Z</dcterms:modified>
  <cp:category/>
</cp:coreProperties>
</file>