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Kulim Park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5D1470-76BD-480B-8F48-4A8EE1627D92}">
  <a:tblStyle styleId="{985D1470-76BD-480B-8F48-4A8EE1627D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Harshini Jilloju" userId="e3a62c64ec3c8b34" providerId="LiveId" clId="{77BE6838-B069-4CEA-9477-6E90C842E1A0}"/>
    <pc:docChg chg="custSel modSld">
      <pc:chgData name="Sri Harshini Jilloju" userId="e3a62c64ec3c8b34" providerId="LiveId" clId="{77BE6838-B069-4CEA-9477-6E90C842E1A0}" dt="2022-01-03T07:18:23.071" v="89" actId="207"/>
      <pc:docMkLst>
        <pc:docMk/>
      </pc:docMkLst>
      <pc:sldChg chg="modSp mod">
        <pc:chgData name="Sri Harshini Jilloju" userId="e3a62c64ec3c8b34" providerId="LiveId" clId="{77BE6838-B069-4CEA-9477-6E90C842E1A0}" dt="2022-01-03T06:57:08.026" v="81" actId="20577"/>
        <pc:sldMkLst>
          <pc:docMk/>
          <pc:sldMk cId="0" sldId="265"/>
        </pc:sldMkLst>
        <pc:graphicFrameChg chg="mod modGraphic">
          <ac:chgData name="Sri Harshini Jilloju" userId="e3a62c64ec3c8b34" providerId="LiveId" clId="{77BE6838-B069-4CEA-9477-6E90C842E1A0}" dt="2022-01-03T06:57:08.026" v="81" actId="20577"/>
          <ac:graphicFrameMkLst>
            <pc:docMk/>
            <pc:sldMk cId="0" sldId="265"/>
            <ac:graphicFrameMk id="2" creationId="{27F50486-6D80-4958-85F6-DB1BAFF95B94}"/>
          </ac:graphicFrameMkLst>
        </pc:graphicFrameChg>
        <pc:graphicFrameChg chg="modGraphic">
          <ac:chgData name="Sri Harshini Jilloju" userId="e3a62c64ec3c8b34" providerId="LiveId" clId="{77BE6838-B069-4CEA-9477-6E90C842E1A0}" dt="2022-01-03T06:57:02.828" v="79" actId="20577"/>
          <ac:graphicFrameMkLst>
            <pc:docMk/>
            <pc:sldMk cId="0" sldId="265"/>
            <ac:graphicFrameMk id="163" creationId="{00000000-0000-0000-0000-000000000000}"/>
          </ac:graphicFrameMkLst>
        </pc:graphicFrameChg>
      </pc:sldChg>
      <pc:sldChg chg="modSp mod">
        <pc:chgData name="Sri Harshini Jilloju" userId="e3a62c64ec3c8b34" providerId="LiveId" clId="{77BE6838-B069-4CEA-9477-6E90C842E1A0}" dt="2022-01-03T07:18:23.071" v="89" actId="207"/>
        <pc:sldMkLst>
          <pc:docMk/>
          <pc:sldMk cId="0" sldId="275"/>
        </pc:sldMkLst>
        <pc:spChg chg="mod">
          <ac:chgData name="Sri Harshini Jilloju" userId="e3a62c64ec3c8b34" providerId="LiveId" clId="{77BE6838-B069-4CEA-9477-6E90C842E1A0}" dt="2022-01-03T07:18:23.071" v="89" actId="207"/>
          <ac:spMkLst>
            <pc:docMk/>
            <pc:sldMk cId="0" sldId="275"/>
            <ac:spMk id="2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30157c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9f30157c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f30157c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f30157c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62baba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962baba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62baba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0962baba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62babc4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962babc4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f30157c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f30157c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02900" y="4406300"/>
            <a:ext cx="7433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637092" y="0"/>
            <a:ext cx="1202103" cy="5143502"/>
            <a:chOff x="3475252" y="0"/>
            <a:chExt cx="1202103" cy="5143502"/>
          </a:xfrm>
        </p:grpSpPr>
        <p:sp>
          <p:nvSpPr>
            <p:cNvPr id="82" name="Google Shape;82;p11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763221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3827634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2762745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6327842" y="0"/>
            <a:ext cx="1202103" cy="5143502"/>
            <a:chOff x="3475252" y="0"/>
            <a:chExt cx="1202103" cy="5143502"/>
          </a:xfrm>
        </p:grpSpPr>
        <p:sp>
          <p:nvSpPr>
            <p:cNvPr id="97" name="Google Shape;97;p13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3"/>
          <p:cNvGrpSpPr/>
          <p:nvPr/>
        </p:nvGrpSpPr>
        <p:grpSpPr>
          <a:xfrm>
            <a:off x="6327842" y="0"/>
            <a:ext cx="1202103" cy="5143502"/>
            <a:chOff x="3475252" y="0"/>
            <a:chExt cx="1202103" cy="5143502"/>
          </a:xfrm>
        </p:grpSpPr>
        <p:sp>
          <p:nvSpPr>
            <p:cNvPr id="18" name="Google Shape;18;p3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7544" y="7"/>
            <a:ext cx="2146445" cy="5145755"/>
          </a:xfrm>
          <a:custGeom>
            <a:avLst/>
            <a:gdLst/>
            <a:ahLst/>
            <a:cxnLst/>
            <a:rect l="l" t="t" r="r" b="b"/>
            <a:pathLst>
              <a:path w="1052179" h="2522429" extrusionOk="0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642779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492217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426846" y="3039892"/>
            <a:ext cx="1907388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15075" y="605875"/>
            <a:ext cx="39990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▸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▹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■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●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○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■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●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○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2400"/>
              <a:buFont typeface="Kulim Park"/>
              <a:buChar char="■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699132" y="-1"/>
            <a:ext cx="1172563" cy="3572011"/>
          </a:xfrm>
          <a:custGeom>
            <a:avLst/>
            <a:gdLst/>
            <a:ahLst/>
            <a:cxnLst/>
            <a:rect l="l" t="t" r="r" b="b"/>
            <a:pathLst>
              <a:path w="574786" h="1750986" extrusionOk="0">
                <a:moveTo>
                  <a:pt x="308764" y="0"/>
                </a:moveTo>
                <a:lnTo>
                  <a:pt x="0" y="1750986"/>
                </a:lnTo>
                <a:lnTo>
                  <a:pt x="284240" y="1647520"/>
                </a:lnTo>
                <a:lnTo>
                  <a:pt x="5747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1763563" y="3445190"/>
            <a:ext cx="841902" cy="1699051"/>
          </a:xfrm>
          <a:custGeom>
            <a:avLst/>
            <a:gdLst/>
            <a:ahLst/>
            <a:cxnLst/>
            <a:rect l="l" t="t" r="r" b="b"/>
            <a:pathLst>
              <a:path w="412697" h="832868" extrusionOk="0">
                <a:moveTo>
                  <a:pt x="266023" y="832869"/>
                </a:moveTo>
                <a:lnTo>
                  <a:pt x="412697" y="0"/>
                </a:lnTo>
                <a:lnTo>
                  <a:pt x="128457" y="103466"/>
                </a:lnTo>
                <a:lnTo>
                  <a:pt x="0" y="8328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98180" y="3039902"/>
            <a:ext cx="1907741" cy="936717"/>
          </a:xfrm>
          <a:custGeom>
            <a:avLst/>
            <a:gdLst/>
            <a:ahLst/>
            <a:cxnLst/>
            <a:rect l="l" t="t" r="r" b="b"/>
            <a:pathLst>
              <a:path w="935167" h="459175" extrusionOk="0">
                <a:moveTo>
                  <a:pt x="935167" y="198758"/>
                </a:moveTo>
                <a:lnTo>
                  <a:pt x="220012" y="459176"/>
                </a:lnTo>
                <a:lnTo>
                  <a:pt x="0" y="260417"/>
                </a:lnTo>
                <a:lnTo>
                  <a:pt x="715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9" y="-1"/>
            <a:ext cx="2026379" cy="5145755"/>
          </a:xfrm>
          <a:custGeom>
            <a:avLst/>
            <a:gdLst/>
            <a:ahLst/>
            <a:cxnLst/>
            <a:rect l="l" t="t" r="r" b="b"/>
            <a:pathLst>
              <a:path w="993323" h="2522429" extrusionOk="0">
                <a:moveTo>
                  <a:pt x="562408" y="1949978"/>
                </a:moveTo>
                <a:lnTo>
                  <a:pt x="342396" y="1751220"/>
                </a:lnTo>
                <a:lnTo>
                  <a:pt x="342864" y="1750986"/>
                </a:lnTo>
                <a:lnTo>
                  <a:pt x="651627" y="0"/>
                </a:lnTo>
                <a:lnTo>
                  <a:pt x="0" y="0"/>
                </a:lnTo>
                <a:lnTo>
                  <a:pt x="0" y="2522429"/>
                </a:lnTo>
                <a:lnTo>
                  <a:pt x="864866" y="2522429"/>
                </a:lnTo>
                <a:lnTo>
                  <a:pt x="993323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7637092" y="0"/>
            <a:ext cx="1202103" cy="5143502"/>
            <a:chOff x="3475252" y="0"/>
            <a:chExt cx="1202103" cy="5143502"/>
          </a:xfrm>
        </p:grpSpPr>
        <p:sp>
          <p:nvSpPr>
            <p:cNvPr id="47" name="Google Shape;47;p7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26600" y="1430150"/>
            <a:ext cx="20340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2874224" y="1430150"/>
            <a:ext cx="20340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121848" y="1430150"/>
            <a:ext cx="20340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9"/>
          <p:cNvGrpSpPr/>
          <p:nvPr/>
        </p:nvGrpSpPr>
        <p:grpSpPr>
          <a:xfrm>
            <a:off x="6327842" y="0"/>
            <a:ext cx="1202103" cy="5143502"/>
            <a:chOff x="3475252" y="0"/>
            <a:chExt cx="1202103" cy="5143502"/>
          </a:xfrm>
        </p:grpSpPr>
        <p:sp>
          <p:nvSpPr>
            <p:cNvPr id="66" name="Google Shape;66;p9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637092" y="0"/>
            <a:ext cx="1202103" cy="5143502"/>
            <a:chOff x="3475252" y="0"/>
            <a:chExt cx="1202103" cy="5143502"/>
          </a:xfrm>
        </p:grpSpPr>
        <p:sp>
          <p:nvSpPr>
            <p:cNvPr id="73" name="Google Shape;73;p10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▸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▹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2908300" y="492775"/>
            <a:ext cx="6153150" cy="127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 dirty="0"/>
              <a:t>Spam review detection using linguistic and       behavioural methods</a:t>
            </a:r>
            <a:endParaRPr sz="3900" dirty="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00" y="1105875"/>
            <a:ext cx="2064400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F1DDAF-618F-4696-A1FF-9021BF6058C8}"/>
              </a:ext>
            </a:extLst>
          </p:cNvPr>
          <p:cNvSpPr txBox="1"/>
          <p:nvPr/>
        </p:nvSpPr>
        <p:spPr>
          <a:xfrm>
            <a:off x="5235575" y="3471386"/>
            <a:ext cx="3749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accent3">
                    <a:lumMod val="75000"/>
                  </a:schemeClr>
                </a:solidFill>
              </a:rPr>
              <a:t>Batch No:</a:t>
            </a:r>
            <a:r>
              <a:rPr lang="en" sz="2000" b="1" dirty="0">
                <a:solidFill>
                  <a:schemeClr val="accent1"/>
                </a:solidFill>
              </a:rPr>
              <a:t>18A10</a:t>
            </a:r>
            <a:br>
              <a:rPr lang="en" sz="2000" dirty="0"/>
            </a:br>
            <a:r>
              <a:rPr lang="en" sz="1400" dirty="0">
                <a:solidFill>
                  <a:schemeClr val="accent4"/>
                </a:solidFill>
              </a:rPr>
              <a:t>G.Chandana - 18251A1210</a:t>
            </a:r>
            <a:br>
              <a:rPr lang="en" sz="1400" dirty="0">
                <a:solidFill>
                  <a:schemeClr val="accent4"/>
                </a:solidFill>
              </a:rPr>
            </a:br>
            <a:r>
              <a:rPr lang="en" sz="1400" dirty="0">
                <a:solidFill>
                  <a:schemeClr val="accent4"/>
                </a:solidFill>
              </a:rPr>
              <a:t>C.Rakshitha - 18251A1235 </a:t>
            </a:r>
            <a:br>
              <a:rPr lang="en" sz="1400" dirty="0">
                <a:solidFill>
                  <a:schemeClr val="accent4"/>
                </a:solidFill>
              </a:rPr>
            </a:br>
            <a:r>
              <a:rPr lang="en" sz="1400" dirty="0">
                <a:solidFill>
                  <a:schemeClr val="accent4"/>
                </a:solidFill>
              </a:rPr>
              <a:t>J.Sri Harshini - 18251A1242</a:t>
            </a:r>
            <a:br>
              <a:rPr lang="en" sz="1400" dirty="0">
                <a:solidFill>
                  <a:schemeClr val="accent4"/>
                </a:solidFill>
              </a:rPr>
            </a:br>
            <a:r>
              <a:rPr lang="en" sz="1400" dirty="0">
                <a:solidFill>
                  <a:schemeClr val="accent4"/>
                </a:solidFill>
              </a:rPr>
              <a:t>M.Deekshitha - 18251A1252</a:t>
            </a:r>
            <a:br>
              <a:rPr lang="en" sz="1400" dirty="0">
                <a:solidFill>
                  <a:schemeClr val="accent4"/>
                </a:solidFill>
              </a:rPr>
            </a:br>
            <a:r>
              <a:rPr lang="e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Guide:</a:t>
            </a:r>
            <a:r>
              <a:rPr lang="en" sz="1400" dirty="0">
                <a:solidFill>
                  <a:schemeClr val="accent4"/>
                </a:solidFill>
              </a:rPr>
              <a:t> Ch.Sravanthi(Assistant professor)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0" y="0"/>
            <a:ext cx="84045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 of Admin:</a:t>
            </a:r>
            <a:endParaRPr sz="31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110514927"/>
              </p:ext>
            </p:extLst>
          </p:nvPr>
        </p:nvGraphicFramePr>
        <p:xfrm>
          <a:off x="342209" y="1616587"/>
          <a:ext cx="8062175" cy="973381"/>
        </p:xfrm>
        <a:graphic>
          <a:graphicData uri="http://schemas.openxmlformats.org/drawingml/2006/table">
            <a:tbl>
              <a:tblPr>
                <a:noFill/>
                <a:tableStyleId>{985D1470-76BD-480B-8F48-4A8EE1627D92}</a:tableStyleId>
              </a:tblPr>
              <a:tblGrid>
                <a:gridCol w="59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cs typeface="Times New Roman"/>
                          <a:sym typeface="Times New Roman"/>
                        </a:rPr>
                        <a:t>FR6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cs typeface="Times New Roman"/>
                          <a:sym typeface="Times New Roman"/>
                        </a:rPr>
                        <a:t>The System must allow Admin to access the database of the application.</a:t>
                      </a:r>
                      <a:endParaRPr sz="1800" dirty="0">
                        <a:latin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3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FR7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must provide admin all control over credentials details of users.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F50486-6D80-4958-85F6-DB1BAFF95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6709"/>
              </p:ext>
            </p:extLst>
          </p:nvPr>
        </p:nvGraphicFramePr>
        <p:xfrm>
          <a:off x="342209" y="2589968"/>
          <a:ext cx="8058841" cy="455886"/>
        </p:xfrm>
        <a:graphic>
          <a:graphicData uri="http://schemas.openxmlformats.org/drawingml/2006/table">
            <a:tbl>
              <a:tblPr firstRow="1" bandRow="1">
                <a:tableStyleId>{985D1470-76BD-480B-8F48-4A8EE1627D92}</a:tableStyleId>
              </a:tblPr>
              <a:tblGrid>
                <a:gridCol w="578541">
                  <a:extLst>
                    <a:ext uri="{9D8B030D-6E8A-4147-A177-3AD203B41FA5}">
                      <a16:colId xmlns:a16="http://schemas.microsoft.com/office/drawing/2014/main" val="670307158"/>
                    </a:ext>
                  </a:extLst>
                </a:gridCol>
                <a:gridCol w="7480300">
                  <a:extLst>
                    <a:ext uri="{9D8B030D-6E8A-4147-A177-3AD203B41FA5}">
                      <a16:colId xmlns:a16="http://schemas.microsoft.com/office/drawing/2014/main" val="2719821581"/>
                    </a:ext>
                  </a:extLst>
                </a:gridCol>
              </a:tblGrid>
              <a:tr h="455886">
                <a:tc>
                  <a:txBody>
                    <a:bodyPr/>
                    <a:lstStyle/>
                    <a:p>
                      <a:r>
                        <a:rPr lang="en-US"/>
                        <a:t>FR8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must allow user to provide input review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08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0" y="-6439"/>
            <a:ext cx="7994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Requirements for User and Admin:</a:t>
            </a:r>
            <a:endParaRPr sz="23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0" name="Google Shape;170;p24"/>
          <p:cNvGraphicFramePr/>
          <p:nvPr>
            <p:extLst>
              <p:ext uri="{D42A27DB-BD31-4B8C-83A1-F6EECF244321}">
                <p14:modId xmlns:p14="http://schemas.microsoft.com/office/powerpoint/2010/main" val="2720528527"/>
              </p:ext>
            </p:extLst>
          </p:nvPr>
        </p:nvGraphicFramePr>
        <p:xfrm>
          <a:off x="482958" y="1081825"/>
          <a:ext cx="6877318" cy="2611495"/>
        </p:xfrm>
        <a:graphic>
          <a:graphicData uri="http://schemas.openxmlformats.org/drawingml/2006/table">
            <a:tbl>
              <a:tblPr>
                <a:noFill/>
                <a:tableStyleId>{985D1470-76BD-480B-8F48-4A8EE1627D92}</a:tableStyleId>
              </a:tblPr>
              <a:tblGrid>
                <a:gridCol w="88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6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44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NF1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28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NF2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NF3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Supportability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6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NF4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145950" y="106600"/>
            <a:ext cx="7435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Description</a:t>
            </a:r>
            <a:endParaRPr sz="2900"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333125" y="692900"/>
            <a:ext cx="8514900" cy="41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dataset is of size 40,433. Data set consists of 4 attributes namely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Category, Rating, Label, Review Text.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description: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 :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Various types of products are categorized into the different types like Sports and outdoors,Kitchen,Books,Electronics..etc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: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takes a numeric value ranging between 1 to 5.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: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whole dataset is divided into two classes labelling CG(computer generated fake review),OR(Original Review)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: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text in the dataset.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1714800" y="0"/>
            <a:ext cx="4025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 flipH="1">
            <a:off x="838800" y="839825"/>
            <a:ext cx="70257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2000"/>
              <a:buNone/>
            </a:pPr>
            <a:endParaRPr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F33EE-074B-4B3F-8986-21D0B8525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45" t="28124" r="21665" b="14676"/>
          <a:stretch/>
        </p:blipFill>
        <p:spPr>
          <a:xfrm>
            <a:off x="838800" y="839825"/>
            <a:ext cx="7025700" cy="367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239850" y="72800"/>
            <a:ext cx="56631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201300" y="546200"/>
            <a:ext cx="8741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73" y="626275"/>
            <a:ext cx="45038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0" name="Google Shape;200;p28"/>
          <p:cNvSpPr txBox="1"/>
          <p:nvPr/>
        </p:nvSpPr>
        <p:spPr>
          <a:xfrm rot="10800000" flipH="1">
            <a:off x="361775" y="488524"/>
            <a:ext cx="817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912300" y="488525"/>
            <a:ext cx="699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426825" y="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F2964-0F21-4FA6-980B-793383478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91" t="23457" r="10069" b="17558"/>
          <a:stretch/>
        </p:blipFill>
        <p:spPr>
          <a:xfrm>
            <a:off x="426825" y="1098550"/>
            <a:ext cx="7428125" cy="3511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624500" y="768200"/>
            <a:ext cx="7433400" cy="4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l="21825" t="23240" r="36072" b="23186"/>
          <a:stretch/>
        </p:blipFill>
        <p:spPr>
          <a:xfrm>
            <a:off x="396475" y="742913"/>
            <a:ext cx="7661425" cy="41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578650" y="257175"/>
            <a:ext cx="708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Kulim Park"/>
                <a:ea typeface="Kulim Park"/>
                <a:cs typeface="Kulim Park"/>
                <a:sym typeface="Kulim Park"/>
              </a:rPr>
              <a:t>SEQUENCE DIAGRAM</a:t>
            </a:r>
            <a:endParaRPr sz="1900" b="1"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702900" y="393050"/>
            <a:ext cx="7433400" cy="4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 b="1"/>
              <a:t>COLLABORATION DIAGRAM</a:t>
            </a:r>
            <a:endParaRPr sz="1900" b="1"/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5A836-686F-465A-8D51-B08A8A6F6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0" t="25678" r="22432" b="13210"/>
          <a:stretch/>
        </p:blipFill>
        <p:spPr>
          <a:xfrm>
            <a:off x="1536700" y="1320800"/>
            <a:ext cx="57150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body" idx="4294967295"/>
          </p:nvPr>
        </p:nvSpPr>
        <p:spPr>
          <a:xfrm>
            <a:off x="1862550" y="509850"/>
            <a:ext cx="71781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600" b="1" dirty="0">
                <a:solidFill>
                  <a:schemeClr val="accent1"/>
                </a:solidFill>
              </a:rPr>
              <a:t>REFERENCES</a:t>
            </a:r>
            <a:endParaRPr sz="26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 b="1" dirty="0">
                <a:solidFill>
                  <a:schemeClr val="lt1"/>
                </a:solidFill>
              </a:rPr>
              <a:t>    1.Spam Review Detection Using the Linguistic and Spammer Behavioral Methods          </a:t>
            </a:r>
            <a:endParaRPr sz="1800" b="1" dirty="0">
              <a:solidFill>
                <a:schemeClr val="lt1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</a:rPr>
              <a:t>Author: Hamid Turab Mirza</a:t>
            </a:r>
            <a:endParaRPr sz="1800" b="1" dirty="0">
              <a:solidFill>
                <a:schemeClr val="lt1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 b="1" dirty="0">
                <a:solidFill>
                  <a:schemeClr val="lt1"/>
                </a:solidFill>
              </a:rPr>
              <a:t>    2.Spam Review Detection Using Deep Learning</a:t>
            </a:r>
            <a:endParaRPr sz="1800" b="1" dirty="0">
              <a:solidFill>
                <a:schemeClr val="lt1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</a:rPr>
              <a:t>Author: G.M.Shahariar, Swapnil Biswas, Faiza Omar, Samiha Binte Hassan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3.https://www.fakespot.com/</a:t>
            </a:r>
            <a:endParaRPr sz="1800" b="1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4294967295"/>
          </p:nvPr>
        </p:nvSpPr>
        <p:spPr>
          <a:xfrm>
            <a:off x="2149500" y="525975"/>
            <a:ext cx="6087600" cy="3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300" b="1" dirty="0">
                <a:solidFill>
                  <a:schemeClr val="accent1"/>
                </a:solidFill>
              </a:rPr>
              <a:t>PLAN FOR PHASE TWO</a:t>
            </a:r>
            <a:r>
              <a:rPr lang="en" sz="3000" b="1" dirty="0">
                <a:solidFill>
                  <a:schemeClr val="accent1"/>
                </a:solidFill>
              </a:rPr>
              <a:t> :</a:t>
            </a:r>
            <a:endParaRPr sz="3000" b="1" dirty="0">
              <a:solidFill>
                <a:schemeClr val="accent1"/>
              </a:solidFill>
            </a:endParaRPr>
          </a:p>
          <a:p>
            <a:pPr marL="501650" indent="-457200">
              <a:buClr>
                <a:srgbClr val="FFFFFF"/>
              </a:buClr>
              <a:buSzPts val="2900"/>
            </a:pPr>
            <a:r>
              <a:rPr lang="en-IN" sz="2900" b="1" dirty="0">
                <a:solidFill>
                  <a:srgbClr val="FFFFFF"/>
                </a:solidFill>
              </a:rPr>
              <a:t>UI Design</a:t>
            </a:r>
          </a:p>
          <a:p>
            <a:pPr marL="501650" indent="-457200">
              <a:buClr>
                <a:srgbClr val="FFFFFF"/>
              </a:buClr>
              <a:buSzPts val="2900"/>
            </a:pPr>
            <a:r>
              <a:rPr lang="en-IN" sz="2900" b="1" dirty="0">
                <a:solidFill>
                  <a:srgbClr val="FFFFFF"/>
                </a:solidFill>
              </a:rPr>
              <a:t> I</a:t>
            </a:r>
            <a:r>
              <a:rPr lang="en" sz="2900" b="1" dirty="0">
                <a:solidFill>
                  <a:srgbClr val="FFFFFF"/>
                </a:solidFill>
              </a:rPr>
              <a:t>mport dataset</a:t>
            </a:r>
            <a:endParaRPr sz="2900" b="1" dirty="0">
              <a:solidFill>
                <a:srgbClr val="FFFFFF"/>
              </a:solidFill>
            </a:endParaRPr>
          </a:p>
          <a:p>
            <a:pPr marL="501650" indent="-457200">
              <a:buClr>
                <a:srgbClr val="FFFFFF"/>
              </a:buClr>
              <a:buSzPts val="2900"/>
            </a:pPr>
            <a:r>
              <a:rPr lang="en" sz="2900" b="1" dirty="0">
                <a:solidFill>
                  <a:srgbClr val="FFFFFF"/>
                </a:solidFill>
              </a:rPr>
              <a:t>Preprocessing</a:t>
            </a:r>
            <a:endParaRPr sz="2900" b="1" dirty="0">
              <a:solidFill>
                <a:srgbClr val="FFFFFF"/>
              </a:solidFill>
            </a:endParaRPr>
          </a:p>
          <a:p>
            <a:pPr marL="501650" indent="-457200">
              <a:buClr>
                <a:srgbClr val="FFFFFF"/>
              </a:buClr>
              <a:buSzPts val="2900"/>
            </a:pPr>
            <a:r>
              <a:rPr lang="en" sz="2900" b="1" dirty="0">
                <a:solidFill>
                  <a:srgbClr val="FFFFFF"/>
                </a:solidFill>
              </a:rPr>
              <a:t>Training the model </a:t>
            </a:r>
            <a:endParaRPr sz="2900" b="1" dirty="0">
              <a:solidFill>
                <a:srgbClr val="FFFFFF"/>
              </a:solidFill>
            </a:endParaRPr>
          </a:p>
          <a:p>
            <a:pPr marL="501650" indent="-457200">
              <a:buClr>
                <a:srgbClr val="FFFFFF"/>
              </a:buClr>
              <a:buSzPts val="2900"/>
            </a:pPr>
            <a:r>
              <a:rPr lang="en" sz="2900" b="1" dirty="0">
                <a:solidFill>
                  <a:srgbClr val="FFFFFF"/>
                </a:solidFill>
              </a:rPr>
              <a:t>Testing the accuracy with different 4 classifiers and choosing the best</a:t>
            </a:r>
            <a:endParaRPr sz="29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26800" y="798950"/>
            <a:ext cx="52761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600">
                <a:solidFill>
                  <a:schemeClr val="accent4"/>
                </a:solidFill>
              </a:rPr>
              <a:t>Problem Statement</a:t>
            </a:r>
            <a:endParaRPr sz="3600">
              <a:solidFill>
                <a:schemeClr val="accent4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495699" y="1430150"/>
            <a:ext cx="5407200" cy="3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Consequently,manufacturers and sellers are extremely concerned with customer reviews.To gain profits or fame,spam reviews are written to promote or demote targeted products or services.</a:t>
            </a:r>
            <a:endParaRPr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practice is known as review spamming.</a:t>
            </a:r>
            <a:endParaRPr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ctrTitle" idx="4294967295"/>
          </p:nvPr>
        </p:nvSpPr>
        <p:spPr>
          <a:xfrm>
            <a:off x="4136725" y="440350"/>
            <a:ext cx="4480800" cy="205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</a:pPr>
            <a:r>
              <a:rPr lang="en" sz="7600" b="1" i="0" u="none" strike="noStrike" cap="none" dirty="0">
                <a:solidFill>
                  <a:schemeClr val="accent4"/>
                </a:solidFill>
                <a:latin typeface="Brush Script MT" panose="03060802040406070304" pitchFamily="66" charset="0"/>
                <a:sym typeface="Kulim Park"/>
              </a:rPr>
              <a:t>Thankyou</a:t>
            </a:r>
            <a:r>
              <a:rPr lang="en" sz="76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</a:t>
            </a:r>
            <a:endParaRPr sz="76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Brush Script MT" panose="03060802040406070304" pitchFamily="66" charset="0"/>
              <a:sym typeface="Kulim Park"/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subTitle" idx="4294967295"/>
          </p:nvPr>
        </p:nvSpPr>
        <p:spPr>
          <a:xfrm>
            <a:off x="2463875" y="422800"/>
            <a:ext cx="6315600" cy="4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None/>
            </a:pPr>
            <a:r>
              <a:rPr lang="en" sz="2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sz="2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1.The main objective of our project is to predict whether the review is spam or not.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2400"/>
              <a:buFont typeface="Kulim Park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2.To display the percentage of spam content called as spam score in the form  of pie chart.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702900" y="312975"/>
            <a:ext cx="5026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900"/>
              <a:t>Existing System</a:t>
            </a:r>
            <a:endParaRPr sz="390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702900" y="1143000"/>
            <a:ext cx="6046200" cy="372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1.</a:t>
            </a:r>
            <a:r>
              <a:rPr lang="en" sz="2000"/>
              <a:t>Web Spam Or Email Spam Detection.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300"/>
              <a:t>2.</a:t>
            </a:r>
            <a:r>
              <a:rPr lang="en" sz="1700" b="1"/>
              <a:t> </a:t>
            </a:r>
            <a:r>
              <a:rPr lang="en" sz="2100" b="1"/>
              <a:t>MuKherjee</a:t>
            </a:r>
            <a:r>
              <a:rPr lang="en" sz="2100"/>
              <a:t> developed a spam review detection method using a clustering technique by modelling the spamicity of the reviewer to identi</a:t>
            </a:r>
            <a:r>
              <a:rPr lang="en" sz="2300"/>
              <a:t>fy spamm</a:t>
            </a:r>
            <a:r>
              <a:rPr lang="en" sz="2500"/>
              <a:t>er and </a:t>
            </a:r>
            <a:r>
              <a:rPr lang="en" sz="2000"/>
              <a:t>non-spammer clusters.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3.</a:t>
            </a:r>
            <a:r>
              <a:rPr lang="en" sz="2000" b="1"/>
              <a:t>Heydari</a:t>
            </a:r>
            <a:r>
              <a:rPr lang="en" sz="2000"/>
              <a:t>  have proposed a model incorporating only time series feature of the reviewer on an amazon real dataset.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</a:pP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17075" y="709350"/>
            <a:ext cx="6463500" cy="37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 sz="2000" b="1"/>
              <a:t>Kumar</a:t>
            </a:r>
            <a:r>
              <a:rPr lang="en" sz="2000"/>
              <a:t> have proposed a hierarchical supervised learning method.This method analyzed reviewers behavioural features and their interaction using multivariate distribution.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" sz="2000" b="1"/>
              <a:t>Zang</a:t>
            </a:r>
            <a:r>
              <a:rPr lang="en" sz="2000"/>
              <a:t> recommended a supervised model based on reviewer features to identify spam reviews.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6.</a:t>
            </a:r>
            <a:r>
              <a:rPr lang="en" sz="2000" b="1"/>
              <a:t>Ahmed and Danti </a:t>
            </a:r>
            <a:r>
              <a:rPr lang="en" sz="2000"/>
              <a:t>used various rule based machine learning algorithms.Moreover the authors compared the effectiveness of the proposed method through a ten-fold cross-validation training model for sentiment </a:t>
            </a:r>
            <a:r>
              <a:rPr lang="en" sz="2100"/>
              <a:t>cl</a:t>
            </a:r>
            <a:r>
              <a:rPr lang="en" sz="1900"/>
              <a:t>assification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0" y="605875"/>
            <a:ext cx="3942000" cy="4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</a:pPr>
            <a:r>
              <a:rPr lang="en" sz="2300" b="1">
                <a:solidFill>
                  <a:srgbClr val="1155CC"/>
                </a:solidFill>
              </a:rPr>
              <a:t>The proposed approach incorporated linguistic features and a number of behavioural features for developing the spam review detection model.</a:t>
            </a:r>
            <a:endParaRPr sz="2300" b="1">
              <a:solidFill>
                <a:srgbClr val="1155CC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13625" y="720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Proposed models</a:t>
            </a:r>
            <a:endParaRPr sz="19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891375" y="106675"/>
            <a:ext cx="65748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accent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200" b="1" u="sng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 SPECIFICATION</a:t>
            </a:r>
            <a:endParaRPr sz="3400" b="1">
              <a:solidFill>
                <a:srgbClr val="FF99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600" b="1">
                <a:solidFill>
                  <a:schemeClr val="accent4"/>
                </a:solidFill>
              </a:rPr>
              <a:t>SCOPE:</a:t>
            </a:r>
            <a:endParaRPr sz="2400" b="1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The aim of this work is to develop an Spam Review Detection(SRD) model adapting a vast set of behavioral and linguistic features on large-scale real-world dataset.</a:t>
            </a:r>
            <a:endParaRPr sz="30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0" y="0"/>
            <a:ext cx="810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800" b="1"/>
              <a:t>                  </a:t>
            </a:r>
            <a:r>
              <a:rPr lang="en" sz="2800" b="1">
                <a:solidFill>
                  <a:srgbClr val="FF9900"/>
                </a:solidFill>
              </a:rPr>
              <a:t> </a:t>
            </a:r>
            <a:r>
              <a:rPr lang="en" sz="2800" b="1">
                <a:solidFill>
                  <a:srgbClr val="1155CC"/>
                </a:solidFill>
              </a:rPr>
              <a:t>SYSTEM ENVIRONMENT:</a:t>
            </a:r>
            <a:endParaRPr sz="2800" b="1">
              <a:solidFill>
                <a:srgbClr val="1155CC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034475" y="888300"/>
            <a:ext cx="6848400" cy="250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 dirty="0">
                <a:solidFill>
                  <a:srgbClr val="FF9900"/>
                </a:solidFill>
              </a:rPr>
              <a:t>Spam Review Detection Model environment consists of user  and Co-operating system. The user access the platform using internet. Any  user can login through the system using his saved credentials otherwise by registering himself to the system.</a:t>
            </a:r>
            <a:endParaRPr sz="24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959500" y="85975"/>
            <a:ext cx="733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b="1">
                <a:solidFill>
                  <a:srgbClr val="1155CC"/>
                </a:solidFill>
              </a:rPr>
              <a:t>Functional Requirements of User:</a:t>
            </a:r>
            <a:endParaRPr sz="2100" b="1">
              <a:solidFill>
                <a:srgbClr val="1155CC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graphicFrame>
        <p:nvGraphicFramePr>
          <p:cNvPr id="156" name="Google Shape;156;p22"/>
          <p:cNvGraphicFramePr/>
          <p:nvPr>
            <p:extLst>
              <p:ext uri="{D42A27DB-BD31-4B8C-83A1-F6EECF244321}">
                <p14:modId xmlns:p14="http://schemas.microsoft.com/office/powerpoint/2010/main" val="177998208"/>
              </p:ext>
            </p:extLst>
          </p:nvPr>
        </p:nvGraphicFramePr>
        <p:xfrm>
          <a:off x="152400" y="653900"/>
          <a:ext cx="8800675" cy="3714895"/>
        </p:xfrm>
        <a:graphic>
          <a:graphicData uri="http://schemas.openxmlformats.org/drawingml/2006/table">
            <a:tbl>
              <a:tblPr>
                <a:noFill/>
                <a:tableStyleId>{985D1470-76BD-480B-8F48-4A8EE1627D92}</a:tableStyleId>
              </a:tblPr>
              <a:tblGrid>
                <a:gridCol w="108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must enable user to register themselves by providing their personal details.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must allow users to login through their username and password after registering.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FR3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must allow users to reset their profile.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FR4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must show whether the review is spam or not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must provide spam score to the user.</a:t>
                      </a:r>
                      <a:endParaRPr sz="17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704</Words>
  <Application>Microsoft Office PowerPoint</Application>
  <PresentationFormat>On-screen Show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Calibri</vt:lpstr>
      <vt:lpstr>Kulim Park</vt:lpstr>
      <vt:lpstr>Brush Script MT</vt:lpstr>
      <vt:lpstr>Gregory template</vt:lpstr>
      <vt:lpstr>Spam review detection using linguistic and       behavioural methods</vt:lpstr>
      <vt:lpstr>Problem Statement</vt:lpstr>
      <vt:lpstr>PowerPoint Presentation</vt:lpstr>
      <vt:lpstr>Existing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Description</vt:lpstr>
      <vt:lpstr>Use Case Diagram</vt:lpstr>
      <vt:lpstr>Activity Diagram</vt:lpstr>
      <vt:lpstr>Class Diagram</vt:lpstr>
      <vt:lpstr>PowerPoint Presentation</vt:lpstr>
      <vt:lpstr>PowerPoint Presentation</vt:lpstr>
      <vt:lpstr>PowerPoint Presentation</vt:lpstr>
      <vt:lpstr>PowerPoint Presentation</vt:lpstr>
      <vt:lpstr>Thankyou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review detection using linguistic and       behavioural methods</dc:title>
  <cp:lastModifiedBy>Sri Harshini Jilloju</cp:lastModifiedBy>
  <cp:revision>18</cp:revision>
  <dcterms:modified xsi:type="dcterms:W3CDTF">2022-01-03T07:18:28Z</dcterms:modified>
</cp:coreProperties>
</file>