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9C78-A721-8CF3-55DE-FA787A05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D82C1-A9B4-0D41-5E4B-148228A4E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F2E4-1F41-13C2-1E24-0FE57E1E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77D9-2986-8241-3066-D0B1E42A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8C629-7FC1-8936-74BE-AEA1A889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92C-1AB9-D7BC-1D8B-0DC17E92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7FB7B-D284-411E-4FAB-9C237B97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9D12-661D-9261-D2C5-0BE6B04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800B-74E0-11E9-9DE9-D581E892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8DD6-A96B-12AA-24C0-D8136C3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B56AB-6E62-7361-87B3-B3C52BC3E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519F-2E84-E892-4744-81F8FAD7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84C9-2BD5-93CF-0092-1C7E3726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F5DA-8BB1-168C-E373-27B02B0D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A4A2-34DB-85D2-08BC-457B5457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016-F2E6-0332-AF52-0D9FA20E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23A0-2927-8F7F-5871-E298C7E7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A466-9549-5027-948A-E19B4EC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C13A-9B9C-7CFE-0F55-288767E9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1D08-5743-36FD-F153-7C612D5C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0F3A-3B36-4D44-D753-322284AF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BFEEA-E897-3DE5-D95B-EEA4F8D5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BCBD-16C6-CB10-8C26-C9B144E2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BE6A-9357-18C7-5234-4F42B6D7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40A3-C335-EF29-5837-5A616F65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70A9-39D0-CA34-99DC-7AF86C1A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6885-9A11-B20D-C183-5BDC4F8AB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91CA6-49A5-249C-65FD-32A838EF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F8B4-0191-7665-F789-FDFAFA6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06D3A-2119-46E4-5796-83EE40B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CF96B-7160-58DC-0FC5-F0DAC4D6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FFEB-6A0C-4430-7358-AD5DC441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46CF5-5C26-A138-197C-9B43A5CF6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BF1F1-0CA6-BC32-2311-0288E64D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1241D-1432-963D-B21E-0C5B7326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CBDC-C649-817D-F9D7-257B950FF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35695-49E5-7F21-AF97-3EE8D2C2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EF4F-E9AC-E30F-F4C6-5FF08904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7F0A1-0C95-8711-9D1B-801E29F0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3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474-68AA-0332-7118-D672E03E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30909-BF69-6835-DECE-DD42969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0CCC7-29B6-894F-DE64-E2F9E65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680A6-E920-2266-2BAA-BAB79C21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13FAE-8907-A9AA-3277-585F8C0D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E098C-0384-D166-30B6-E7B0006C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B8ED-3F9E-F9DB-28CB-3D86E520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AF6A-AA30-8CEC-E33D-31849725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DA19-60C4-A875-97FB-523DAD03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EF82-6737-D60D-6638-CC5F9B9B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348D-FA45-418B-6D3E-20259A55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B1D4-B7C7-D0BE-EDB7-025A5476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18A5-6A10-D9CA-2D78-21830AC3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AD10-62C0-4389-9332-005AF644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B63AF-78D8-37BF-E5D4-E7BDD3F8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9B205-97AF-D290-DD27-978AB530F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BAA4-560D-5CB7-F70E-C5AE6D23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6D1E-89F2-6922-AD8B-DD316FB7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D8459-2C2B-4E80-5D56-6E3416C3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D837C-657A-0E97-536B-C7247340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77D6C-DF03-C6F3-2C3D-BE7B8B14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889D-6C17-D894-44C4-8500C465C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1332-AB7A-4D69-A58D-47B31D6D57C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B351-AEE2-4F86-6021-AA06A09D3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6427-6E16-054A-3F61-CD90541F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6F48-918B-439F-9283-BA4238BD0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67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21588C-F0E8-0985-DA38-C3C243383278}"/>
              </a:ext>
            </a:extLst>
          </p:cNvPr>
          <p:cNvSpPr txBox="1"/>
          <p:nvPr/>
        </p:nvSpPr>
        <p:spPr>
          <a:xfrm>
            <a:off x="1229033" y="1160003"/>
            <a:ext cx="988141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800" b="1" dirty="0" err="1"/>
              <a:t>blink</a:t>
            </a:r>
            <a:r>
              <a:rPr lang="en-IN" sz="5800" b="1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IN" sz="58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5800" b="1" dirty="0"/>
              <a:t>Sales  and  Outlet Performance Analysis</a:t>
            </a:r>
            <a:endParaRPr lang="en-IN" sz="1400" b="1" dirty="0"/>
          </a:p>
          <a:p>
            <a:endParaRPr lang="en-IN" sz="1000" b="1" dirty="0"/>
          </a:p>
          <a:p>
            <a:pPr algn="ctr"/>
            <a:r>
              <a:rPr lang="en-US" sz="2500" dirty="0"/>
              <a:t>Power BI • SQL • Excel • Python</a:t>
            </a:r>
          </a:p>
          <a:p>
            <a:pPr algn="ctr"/>
            <a:r>
              <a:rPr lang="en-US" sz="2500" dirty="0"/>
              <a:t>A Data-Driven Approach to Business Optimization</a:t>
            </a:r>
          </a:p>
          <a:p>
            <a:endParaRPr lang="en-US" sz="2500" dirty="0"/>
          </a:p>
          <a:p>
            <a:r>
              <a:rPr lang="en-US" sz="2500" dirty="0"/>
              <a:t>                                                </a:t>
            </a:r>
            <a:r>
              <a:rPr lang="en-IN" sz="2800" dirty="0"/>
              <a:t>By</a:t>
            </a:r>
            <a:r>
              <a:rPr lang="en-IN" sz="2800" b="1" dirty="0"/>
              <a:t> Srihas Guttula</a:t>
            </a:r>
            <a:endParaRPr lang="en-US" sz="2500" b="1" dirty="0"/>
          </a:p>
          <a:p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106381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C48635-8564-9732-3593-E3B0CEFB2772}"/>
              </a:ext>
            </a:extLst>
          </p:cNvPr>
          <p:cNvSpPr txBox="1"/>
          <p:nvPr/>
        </p:nvSpPr>
        <p:spPr>
          <a:xfrm>
            <a:off x="127819" y="127508"/>
            <a:ext cx="8288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/>
              <a:t>Project Objective &amp; Dataset Overview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2F286-3D0F-18BC-9001-87E4C12A835D}"/>
              </a:ext>
            </a:extLst>
          </p:cNvPr>
          <p:cNvSpPr txBox="1"/>
          <p:nvPr/>
        </p:nvSpPr>
        <p:spPr>
          <a:xfrm>
            <a:off x="260557" y="999621"/>
            <a:ext cx="58354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/>
              <a:t>🧠</a:t>
            </a:r>
            <a:r>
              <a:rPr lang="en-IN" dirty="0"/>
              <a:t> </a:t>
            </a:r>
            <a:r>
              <a:rPr lang="en-IN" sz="2800" b="1" dirty="0"/>
              <a:t>Objective:</a:t>
            </a:r>
          </a:p>
          <a:p>
            <a:endParaRPr lang="en-IN" sz="1400" b="1" dirty="0"/>
          </a:p>
          <a:p>
            <a:endParaRPr lang="en-IN" sz="1000" b="1" dirty="0"/>
          </a:p>
          <a:p>
            <a:r>
              <a:rPr lang="en-IN" sz="2400" dirty="0"/>
              <a:t>To </a:t>
            </a:r>
            <a:r>
              <a:rPr lang="en-IN" sz="2400" dirty="0" err="1"/>
              <a:t>analyze</a:t>
            </a:r>
            <a:r>
              <a:rPr lang="en-IN" sz="2400" dirty="0"/>
              <a:t> </a:t>
            </a:r>
            <a:r>
              <a:rPr lang="en-IN" sz="2400" dirty="0" err="1"/>
              <a:t>Blinkit’s</a:t>
            </a:r>
            <a:r>
              <a:rPr lang="en-IN" sz="2400" dirty="0"/>
              <a:t> outlet-level sales, customer </a:t>
            </a:r>
            <a:r>
              <a:rPr lang="en-IN" sz="2400" dirty="0" err="1"/>
              <a:t>behavior</a:t>
            </a:r>
            <a:r>
              <a:rPr lang="en-IN" sz="2400" dirty="0"/>
              <a:t>, and item category performance across India using </a:t>
            </a:r>
            <a:r>
              <a:rPr lang="en-IN" sz="2400" b="1" dirty="0"/>
              <a:t>Power BI</a:t>
            </a:r>
            <a:r>
              <a:rPr lang="en-IN" sz="2400" dirty="0"/>
              <a:t>, </a:t>
            </a:r>
            <a:r>
              <a:rPr lang="en-IN" sz="2400" b="1" dirty="0"/>
              <a:t>Excel, SQL</a:t>
            </a:r>
            <a:r>
              <a:rPr lang="en-IN" sz="2400" dirty="0"/>
              <a:t>, and </a:t>
            </a:r>
            <a:r>
              <a:rPr lang="en-IN" sz="2400" b="1" dirty="0"/>
              <a:t>Python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This analysis aimed to uncover actionable insights to:</a:t>
            </a:r>
          </a:p>
          <a:p>
            <a:r>
              <a:rPr lang="en-IN" sz="2400" dirty="0"/>
              <a:t>• Improve category management</a:t>
            </a:r>
          </a:p>
          <a:p>
            <a:r>
              <a:rPr lang="en-IN" sz="2400" dirty="0"/>
              <a:t>• Optimize outlet performance</a:t>
            </a:r>
          </a:p>
          <a:p>
            <a:r>
              <a:rPr lang="en-IN" sz="2400" dirty="0"/>
              <a:t>• Support Tier-based expansion strategies</a:t>
            </a:r>
          </a:p>
          <a:p>
            <a:r>
              <a:rPr lang="en-IN" sz="2400" dirty="0"/>
              <a:t>• Enhance user experience and                                                       monetization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F6A9E3-B393-FB5B-60DE-91CD08B51E93}"/>
              </a:ext>
            </a:extLst>
          </p:cNvPr>
          <p:cNvCxnSpPr>
            <a:cxnSpLocks/>
          </p:cNvCxnSpPr>
          <p:nvPr/>
        </p:nvCxnSpPr>
        <p:spPr>
          <a:xfrm>
            <a:off x="6282810" y="1243312"/>
            <a:ext cx="0" cy="504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00A54-BB7E-C62D-FBFE-0669733540A3}"/>
              </a:ext>
            </a:extLst>
          </p:cNvPr>
          <p:cNvSpPr txBox="1"/>
          <p:nvPr/>
        </p:nvSpPr>
        <p:spPr>
          <a:xfrm>
            <a:off x="7158319" y="984232"/>
            <a:ext cx="54801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📂 Dataset Summary:</a:t>
            </a:r>
          </a:p>
          <a:p>
            <a:endParaRPr lang="en-IN" sz="2200" dirty="0"/>
          </a:p>
          <a:p>
            <a:r>
              <a:rPr lang="en-US" sz="2200" dirty="0"/>
              <a:t>• </a:t>
            </a:r>
            <a:r>
              <a:rPr lang="en-US" sz="2200" b="1" dirty="0"/>
              <a:t>Time Period</a:t>
            </a:r>
            <a:r>
              <a:rPr lang="en-US" sz="2200" dirty="0"/>
              <a:t>:  2010–2022  </a:t>
            </a:r>
          </a:p>
          <a:p>
            <a:r>
              <a:rPr lang="en-US" sz="2200" dirty="0"/>
              <a:t>• </a:t>
            </a:r>
            <a:r>
              <a:rPr lang="en-US" sz="2200" b="1" dirty="0"/>
              <a:t>Total Sales</a:t>
            </a:r>
            <a:r>
              <a:rPr lang="en-US" sz="2200" dirty="0"/>
              <a:t>:  ₹1.20M  </a:t>
            </a:r>
          </a:p>
          <a:p>
            <a:r>
              <a:rPr lang="en-US" sz="2200" dirty="0"/>
              <a:t>• </a:t>
            </a:r>
            <a:r>
              <a:rPr lang="en-US" sz="2200" b="1" dirty="0"/>
              <a:t>Total Items Sold</a:t>
            </a:r>
            <a:r>
              <a:rPr lang="en-US" sz="2200" dirty="0"/>
              <a:t>:  8,523  </a:t>
            </a:r>
          </a:p>
          <a:p>
            <a:r>
              <a:rPr lang="en-US" sz="2200" dirty="0"/>
              <a:t>• </a:t>
            </a:r>
            <a:r>
              <a:rPr lang="en-US" sz="2200" b="1" dirty="0"/>
              <a:t>Avg Rating</a:t>
            </a:r>
            <a:r>
              <a:rPr lang="en-US" sz="2200" dirty="0"/>
              <a:t>: 3.92  </a:t>
            </a:r>
          </a:p>
          <a:p>
            <a:r>
              <a:rPr lang="en-US" sz="2200" dirty="0"/>
              <a:t>•</a:t>
            </a:r>
            <a:r>
              <a:rPr lang="en-US" sz="2200" b="1" dirty="0"/>
              <a:t> Fields</a:t>
            </a:r>
            <a:r>
              <a:rPr lang="en-US" sz="2200" dirty="0"/>
              <a:t>:  </a:t>
            </a:r>
          </a:p>
          <a:p>
            <a:r>
              <a:rPr lang="en-US" sz="2200" dirty="0"/>
              <a:t>   - Outlet Size, Type, Tier  </a:t>
            </a:r>
          </a:p>
          <a:p>
            <a:r>
              <a:rPr lang="en-US" sz="2200" dirty="0"/>
              <a:t>   - Product Category, Fat Content  </a:t>
            </a:r>
          </a:p>
          <a:p>
            <a:r>
              <a:rPr lang="en-US" sz="2200" dirty="0"/>
              <a:t>   - Ratings, Sales, Visibility </a:t>
            </a:r>
          </a:p>
          <a:p>
            <a:endParaRPr lang="en-IN" sz="1400" dirty="0"/>
          </a:p>
          <a:p>
            <a:r>
              <a:rPr lang="en-IN" sz="2200" dirty="0"/>
              <a:t>🔍 </a:t>
            </a:r>
            <a:r>
              <a:rPr lang="en-IN" sz="2200" b="1" dirty="0"/>
              <a:t>Dashboard Filters Used:</a:t>
            </a:r>
          </a:p>
          <a:p>
            <a:endParaRPr lang="en-IN" sz="1400" dirty="0"/>
          </a:p>
          <a:p>
            <a:r>
              <a:rPr lang="en-IN" sz="2200" dirty="0"/>
              <a:t>• Outlet Location Tier  </a:t>
            </a:r>
          </a:p>
          <a:p>
            <a:r>
              <a:rPr lang="en-IN" sz="2200" dirty="0"/>
              <a:t>• Outlet Size  </a:t>
            </a:r>
          </a:p>
          <a:p>
            <a:r>
              <a:rPr lang="en-IN" sz="2200" dirty="0"/>
              <a:t>• Item Type </a:t>
            </a:r>
          </a:p>
        </p:txBody>
      </p:sp>
    </p:spTree>
    <p:extLst>
      <p:ext uri="{BB962C8B-B14F-4D97-AF65-F5344CB8AC3E}">
        <p14:creationId xmlns:p14="http://schemas.microsoft.com/office/powerpoint/2010/main" val="88367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AEB24-AEE8-5D4F-8B7B-29DED77D01C7}"/>
              </a:ext>
            </a:extLst>
          </p:cNvPr>
          <p:cNvSpPr txBox="1"/>
          <p:nvPr/>
        </p:nvSpPr>
        <p:spPr>
          <a:xfrm>
            <a:off x="285136" y="991621"/>
            <a:ext cx="52110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📊 Key Metrics Tracked:</a:t>
            </a:r>
          </a:p>
          <a:p>
            <a:endParaRPr lang="en-IN" dirty="0"/>
          </a:p>
          <a:p>
            <a:r>
              <a:rPr lang="en-IN" sz="2400" dirty="0"/>
              <a:t>• </a:t>
            </a:r>
            <a:r>
              <a:rPr lang="en-IN" sz="2400" b="1" dirty="0"/>
              <a:t>Total Sales: </a:t>
            </a:r>
            <a:r>
              <a:rPr lang="en-IN" sz="2400" dirty="0"/>
              <a:t>₹1.20 Million</a:t>
            </a:r>
          </a:p>
          <a:p>
            <a:r>
              <a:rPr lang="en-IN" sz="800" dirty="0"/>
              <a:t>  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Total Items Sold: </a:t>
            </a:r>
            <a:r>
              <a:rPr lang="en-IN" sz="2400" dirty="0"/>
              <a:t>8,523  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 err="1"/>
              <a:t>Avg</a:t>
            </a:r>
            <a:r>
              <a:rPr lang="en-IN" sz="2400" b="1" dirty="0"/>
              <a:t> Rating: </a:t>
            </a:r>
            <a:r>
              <a:rPr lang="en-IN" sz="2400" dirty="0"/>
              <a:t>3.92 / 5  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 err="1"/>
              <a:t>Avg</a:t>
            </a:r>
            <a:r>
              <a:rPr lang="en-IN" sz="2400" b="1" dirty="0"/>
              <a:t> Sales per Outlet: </a:t>
            </a:r>
            <a:r>
              <a:rPr lang="en-IN" sz="2400" dirty="0"/>
              <a:t>₹141K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/>
              <a:t>Most Profitable Outlet Size: </a:t>
            </a:r>
            <a:r>
              <a:rPr lang="en-IN" sz="2400" dirty="0"/>
              <a:t>High  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/>
              <a:t>Best Performing Tier: </a:t>
            </a:r>
            <a:r>
              <a:rPr lang="en-IN" sz="2400" dirty="0"/>
              <a:t>Tier 3  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/>
              <a:t>Top Outlet Type: </a:t>
            </a:r>
            <a:r>
              <a:rPr lang="en-IN" sz="2400" dirty="0"/>
              <a:t>Supermarket Type 1</a:t>
            </a:r>
          </a:p>
          <a:p>
            <a:endParaRPr lang="en-IN" sz="800" dirty="0"/>
          </a:p>
          <a:p>
            <a:r>
              <a:rPr lang="en-IN" sz="2400" dirty="0"/>
              <a:t>• </a:t>
            </a:r>
            <a:r>
              <a:rPr lang="en-IN" sz="2400" b="1" dirty="0"/>
              <a:t>Top Categories: </a:t>
            </a:r>
            <a:r>
              <a:rPr lang="en-IN" sz="2400" dirty="0"/>
              <a:t>Fruits &amp; Vegetables, Snacks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E2B2-1E5B-9119-740A-F49D2B9BF9E1}"/>
              </a:ext>
            </a:extLst>
          </p:cNvPr>
          <p:cNvSpPr txBox="1"/>
          <p:nvPr/>
        </p:nvSpPr>
        <p:spPr>
          <a:xfrm>
            <a:off x="285136" y="18896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/>
              <a:t>Key Metrics &amp; Dashboard Highlights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B757F-3BAB-DC2F-8002-F3417CF8FCD5}"/>
              </a:ext>
            </a:extLst>
          </p:cNvPr>
          <p:cNvSpPr txBox="1"/>
          <p:nvPr/>
        </p:nvSpPr>
        <p:spPr>
          <a:xfrm>
            <a:off x="727587" y="6124033"/>
            <a:ext cx="10874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🔄 </a:t>
            </a:r>
            <a:r>
              <a:rPr lang="en-US" i="1" dirty="0"/>
              <a:t>All metrics and charts are filterable via slicers for Tier, Size, and Item Type — allowing dynamic business exploration.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AA3E7-4D46-C9CB-0411-B26D9C77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74" y="1086520"/>
            <a:ext cx="6184490" cy="2258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30EC4-F7FE-2A2C-B1F0-7B09AA05D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4" y="3538064"/>
            <a:ext cx="6184490" cy="22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6B8ED-44FA-2882-3CF1-9D0DC2B9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0662"/>
              </p:ext>
            </p:extLst>
          </p:nvPr>
        </p:nvGraphicFramePr>
        <p:xfrm>
          <a:off x="324465" y="796413"/>
          <a:ext cx="11572568" cy="5506063"/>
        </p:xfrm>
        <a:graphic>
          <a:graphicData uri="http://schemas.openxmlformats.org/drawingml/2006/table">
            <a:tbl>
              <a:tblPr/>
              <a:tblGrid>
                <a:gridCol w="6007509">
                  <a:extLst>
                    <a:ext uri="{9D8B030D-6E8A-4147-A177-3AD203B41FA5}">
                      <a16:colId xmlns:a16="http://schemas.microsoft.com/office/drawing/2014/main" val="2615277450"/>
                    </a:ext>
                  </a:extLst>
                </a:gridCol>
                <a:gridCol w="5565059">
                  <a:extLst>
                    <a:ext uri="{9D8B030D-6E8A-4147-A177-3AD203B41FA5}">
                      <a16:colId xmlns:a16="http://schemas.microsoft.com/office/drawing/2014/main" val="2806259110"/>
                    </a:ext>
                  </a:extLst>
                </a:gridCol>
              </a:tblGrid>
              <a:tr h="815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                             </a:t>
                      </a:r>
                      <a:r>
                        <a:rPr lang="en-IN" sz="2500" b="1" dirty="0"/>
                        <a:t>Insights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500" dirty="0"/>
                        <a:t>                       </a:t>
                      </a:r>
                      <a:r>
                        <a:rPr lang="en-IN" sz="2500" b="1" dirty="0"/>
                        <a:t>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279753"/>
                  </a:ext>
                </a:extLst>
              </a:tr>
              <a:tr h="815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🔍 </a:t>
                      </a:r>
                      <a:r>
                        <a:rPr lang="en-US" sz="2000" b="1" dirty="0"/>
                        <a:t>Insight 1</a:t>
                      </a:r>
                      <a:r>
                        <a:rPr lang="en-US" sz="2000" dirty="0"/>
                        <a:t>: Tier 3 cities lead sales (₹472K)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✅ </a:t>
                      </a:r>
                      <a:r>
                        <a:rPr lang="en-IN" sz="2000" b="1" dirty="0"/>
                        <a:t>Recommendation</a:t>
                      </a:r>
                      <a:r>
                        <a:rPr lang="en-IN" sz="2000" dirty="0"/>
                        <a:t>: Expand Tier 3 delivery hubs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02912"/>
                  </a:ext>
                </a:extLst>
              </a:tr>
              <a:tr h="1427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🛒 </a:t>
                      </a:r>
                      <a:r>
                        <a:rPr lang="en-IN" sz="2000" b="1" dirty="0"/>
                        <a:t>Insight 2</a:t>
                      </a:r>
                      <a:r>
                        <a:rPr lang="en-IN" sz="2000" dirty="0"/>
                        <a:t>: Fruits &amp; Snacks dominate; Breakfast lags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✅ Promote weak items via bundle offers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889081"/>
                  </a:ext>
                </a:extLst>
              </a:tr>
              <a:tr h="815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🏪 </a:t>
                      </a:r>
                      <a:r>
                        <a:rPr lang="en-US" sz="2000" b="1"/>
                        <a:t>Insight 3</a:t>
                      </a:r>
                      <a:r>
                        <a:rPr lang="en-US" sz="2000"/>
                        <a:t>: Supermarket Type 1 = 65%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✅ Replicate this outlet format in more regions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565721"/>
                  </a:ext>
                </a:extLst>
              </a:tr>
              <a:tr h="815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🧭 </a:t>
                      </a:r>
                      <a:r>
                        <a:rPr lang="en-US" sz="2000" b="1"/>
                        <a:t>Insight 4</a:t>
                      </a:r>
                      <a:r>
                        <a:rPr lang="en-US" sz="2000"/>
                        <a:t>: High-sized outlets earn more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✅ Use as quick-delivery hubs (10–15 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19627"/>
                  </a:ext>
                </a:extLst>
              </a:tr>
              <a:tr h="815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📉 </a:t>
                      </a:r>
                      <a:r>
                        <a:rPr lang="en-US" sz="2000" b="1"/>
                        <a:t>Insight 5</a:t>
                      </a:r>
                      <a:r>
                        <a:rPr lang="en-US" sz="2000"/>
                        <a:t>: Sales dipped post-2018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✅ Win-back campaigns with loyalty perks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694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E566B9-61AF-F17F-DCB8-6381D1505368}"/>
              </a:ext>
            </a:extLst>
          </p:cNvPr>
          <p:cNvSpPr txBox="1"/>
          <p:nvPr/>
        </p:nvSpPr>
        <p:spPr>
          <a:xfrm>
            <a:off x="324465" y="1861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Business Insights &amp; Recommendations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C21853-A77A-1FA1-6B70-31E34821ED7F}"/>
              </a:ext>
            </a:extLst>
          </p:cNvPr>
          <p:cNvCxnSpPr>
            <a:cxnSpLocks/>
          </p:cNvCxnSpPr>
          <p:nvPr/>
        </p:nvCxnSpPr>
        <p:spPr>
          <a:xfrm>
            <a:off x="6223820" y="1602657"/>
            <a:ext cx="0" cy="4630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E9A33D-B552-209E-8F67-315859EAC5CA}"/>
              </a:ext>
            </a:extLst>
          </p:cNvPr>
          <p:cNvSpPr txBox="1"/>
          <p:nvPr/>
        </p:nvSpPr>
        <p:spPr>
          <a:xfrm>
            <a:off x="113071" y="31345"/>
            <a:ext cx="56928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/>
              <a:t>Conclusion &amp; Key Takeaways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98970-B9E7-169A-C1D5-7644DACC6422}"/>
              </a:ext>
            </a:extLst>
          </p:cNvPr>
          <p:cNvSpPr txBox="1"/>
          <p:nvPr/>
        </p:nvSpPr>
        <p:spPr>
          <a:xfrm>
            <a:off x="137652" y="1023310"/>
            <a:ext cx="118085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Analyzed </a:t>
            </a:r>
            <a:r>
              <a:rPr lang="en-US" sz="2200" dirty="0" err="1"/>
              <a:t>Blinkit’s</a:t>
            </a:r>
            <a:r>
              <a:rPr lang="en-US" sz="2200" dirty="0"/>
              <a:t> sales, outlet formats, and category trends using </a:t>
            </a:r>
            <a:r>
              <a:rPr lang="en-US" sz="2200" b="1" dirty="0"/>
              <a:t>Power BI</a:t>
            </a:r>
            <a:r>
              <a:rPr lang="en-US" sz="2200" dirty="0"/>
              <a:t>, </a:t>
            </a:r>
            <a:r>
              <a:rPr lang="en-US" sz="2200" b="1" dirty="0"/>
              <a:t>SQL</a:t>
            </a:r>
            <a:r>
              <a:rPr lang="en-US" sz="2200" dirty="0"/>
              <a:t>, </a:t>
            </a:r>
            <a:r>
              <a:rPr lang="en-US" sz="2200" b="1" dirty="0"/>
              <a:t>Excel</a:t>
            </a:r>
            <a:r>
              <a:rPr lang="en-US" sz="2200" dirty="0"/>
              <a:t>, and </a:t>
            </a:r>
            <a:r>
              <a:rPr lang="en-US" sz="2200" b="1" dirty="0"/>
              <a:t>Python</a:t>
            </a:r>
            <a:r>
              <a:rPr lang="en-US" sz="2200" dirty="0"/>
              <a:t> to derive data-driven insights.</a:t>
            </a:r>
          </a:p>
          <a:p>
            <a:endParaRPr lang="en-US" sz="1000" dirty="0"/>
          </a:p>
          <a:p>
            <a:r>
              <a:rPr lang="en-US" sz="2200" dirty="0"/>
              <a:t>The aim was to convert raw data into actionable business insights that could guide growth, efficiency, and customer experience.</a:t>
            </a: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09084-4292-073A-B00D-3D8A41652917}"/>
              </a:ext>
            </a:extLst>
          </p:cNvPr>
          <p:cNvSpPr txBox="1"/>
          <p:nvPr/>
        </p:nvSpPr>
        <p:spPr>
          <a:xfrm>
            <a:off x="113071" y="557614"/>
            <a:ext cx="38542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Summary of the Project</a:t>
            </a:r>
            <a:r>
              <a:rPr lang="en-IN" sz="2400" dirty="0"/>
              <a:t> </a:t>
            </a:r>
            <a:r>
              <a:rPr lang="en-IN" sz="2400" b="1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A1F07-36F8-DA5F-B6E4-D71DB0A9CF9A}"/>
              </a:ext>
            </a:extLst>
          </p:cNvPr>
          <p:cNvSpPr txBox="1"/>
          <p:nvPr/>
        </p:nvSpPr>
        <p:spPr>
          <a:xfrm>
            <a:off x="-68827" y="3243267"/>
            <a:ext cx="63614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📍 Tier 3 cities show revenue potential </a:t>
            </a:r>
          </a:p>
          <a:p>
            <a:endParaRPr lang="en-IN" sz="2200" dirty="0"/>
          </a:p>
          <a:p>
            <a:r>
              <a:rPr lang="en-IN" sz="2200" dirty="0"/>
              <a:t>🏪 Supermarket Type 1 leads in sales </a:t>
            </a:r>
          </a:p>
          <a:p>
            <a:endParaRPr lang="en-IN" sz="2200" dirty="0"/>
          </a:p>
          <a:p>
            <a:r>
              <a:rPr lang="en-IN" sz="2200" dirty="0"/>
              <a:t>🥣 Breakfast category underperforms  </a:t>
            </a:r>
          </a:p>
          <a:p>
            <a:endParaRPr lang="en-IN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FB5D-0A86-EE00-E14C-A0816990495B}"/>
              </a:ext>
            </a:extLst>
          </p:cNvPr>
          <p:cNvSpPr txBox="1"/>
          <p:nvPr/>
        </p:nvSpPr>
        <p:spPr>
          <a:xfrm>
            <a:off x="6096000" y="3357581"/>
            <a:ext cx="51103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🚚 Delivery optimization possible</a:t>
            </a:r>
          </a:p>
          <a:p>
            <a:endParaRPr lang="en-IN" sz="2200" dirty="0"/>
          </a:p>
          <a:p>
            <a:r>
              <a:rPr lang="en-IN" sz="2200" dirty="0"/>
              <a:t>📈 Reactivation via loyalty campaigns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949AF-8374-C2B8-A41C-A128393665EA}"/>
              </a:ext>
            </a:extLst>
          </p:cNvPr>
          <p:cNvSpPr txBox="1"/>
          <p:nvPr/>
        </p:nvSpPr>
        <p:spPr>
          <a:xfrm>
            <a:off x="113071" y="2766213"/>
            <a:ext cx="610091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Key Business Takeaways: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B944D4-C337-D30F-7808-AB85DD6541FE}"/>
              </a:ext>
            </a:extLst>
          </p:cNvPr>
          <p:cNvCxnSpPr>
            <a:cxnSpLocks/>
          </p:cNvCxnSpPr>
          <p:nvPr/>
        </p:nvCxnSpPr>
        <p:spPr>
          <a:xfrm>
            <a:off x="872613" y="2695339"/>
            <a:ext cx="10333704" cy="4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4D069A-8ADC-F28B-8477-F80E9C23C1E7}"/>
              </a:ext>
            </a:extLst>
          </p:cNvPr>
          <p:cNvCxnSpPr>
            <a:cxnSpLocks/>
          </p:cNvCxnSpPr>
          <p:nvPr/>
        </p:nvCxnSpPr>
        <p:spPr>
          <a:xfrm>
            <a:off x="872613" y="5136223"/>
            <a:ext cx="1033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425DD-5F27-7280-626E-76E4736E9A72}"/>
              </a:ext>
            </a:extLst>
          </p:cNvPr>
          <p:cNvSpPr txBox="1"/>
          <p:nvPr/>
        </p:nvSpPr>
        <p:spPr>
          <a:xfrm>
            <a:off x="137652" y="5339546"/>
            <a:ext cx="615499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b="1" dirty="0"/>
              <a:t>Closing Thought: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DCCFB-B1CF-B6C8-2DAF-71D73644849C}"/>
              </a:ext>
            </a:extLst>
          </p:cNvPr>
          <p:cNvSpPr txBox="1"/>
          <p:nvPr/>
        </p:nvSpPr>
        <p:spPr>
          <a:xfrm>
            <a:off x="137652" y="5756240"/>
            <a:ext cx="120199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project highlights the value of combining analytics with business-first thinking — turning data into strategies that can scale and adapt in fast-moving environments.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719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guttula srihas</dc:creator>
  <cp:lastModifiedBy>guttula srihas</cp:lastModifiedBy>
  <cp:revision>1</cp:revision>
  <dcterms:created xsi:type="dcterms:W3CDTF">2025-07-23T10:20:03Z</dcterms:created>
  <dcterms:modified xsi:type="dcterms:W3CDTF">2025-07-23T10:22:07Z</dcterms:modified>
</cp:coreProperties>
</file>