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E9757-FE2F-4FA4-8ED8-AEB57BA28BA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219CC-EA93-494D-980F-D7CEEE9A6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3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219CC-EA93-494D-980F-D7CEEE9A6E9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425D-E320-ADCA-1C98-185A3F4F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5DD08-1D2E-25BC-DF0B-94F0EC714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FBB8-62D5-D922-AB5C-C6FFD9D7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15FB-1099-E23E-FD8A-44087AA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E321-4463-B15C-B71A-9CB2168A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28DC-AC5D-4A0A-3033-91C04E6B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908E2-6CF1-1F23-CED9-8B1413269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C45C-942E-A94B-BA2D-E6D1B8F1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257B-767E-366C-D70F-B9C07761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84683-03D2-06FD-96D5-91A038AB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2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6C9D1-82D7-FC12-D1C2-387AF44F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4F109-DAB4-166F-3060-31353974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BC93-A79E-D803-2731-6464E56A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997C-A59E-9789-05B8-68D604DD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C94A-EDC7-3334-A055-A73F3378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D82E-5E9C-CE2B-AF72-30B39078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9DF9-1254-A329-6B7A-335ED994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B7F5-D059-C3F5-882D-18FCA13F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11393-C713-D56A-3FA6-427EA04A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0629-DF96-D9A1-F266-267B45BA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0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5FC3-B7C9-6454-C232-8C9E6137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C4B3-EE53-9D59-8CCE-44D1BA6E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F081-787A-3A35-5785-AF9136B9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E564-885D-C512-9D08-542315E3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839C-74F1-99FC-60C0-D109D70F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6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E54A-A67C-CB47-412A-23660939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0B5F-56E0-CF8A-F758-0C192A9D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11409-B533-C8BE-09CF-544014A2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94F0-FC88-1A1C-B8CD-35D48AEE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ABD5-5E58-4643-3151-D1424E4A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EF730-77D7-B1DD-CFF3-FDB19A8A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6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85A5-5ACA-663B-0049-20F2E1D4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5E5B5-4564-60AE-5C39-8E22CACA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47785-95C5-6777-77A5-3C88769B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B8A67-458A-272A-93CE-E0C1E9C5D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C6DFC-1D15-3159-D28E-2D3628AB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8C34E-46C3-BAD8-D3C3-2AD8A950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3BCD8-8290-D5B0-F4B1-DC9FB360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A62ED-0985-B6D2-330E-D95386A1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8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9299-920B-E9BF-205A-5E4A97B6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97811-3593-A46C-A727-20E9E92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874CA-A68E-18C5-0F39-C7798B7F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DFE-E817-D4E0-071C-14889AD6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7AE8F-A10B-1C8F-8A45-37BB2CD5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D4CA8-9987-388E-E3B3-1ED8E69C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A08D-62BE-5C05-E5DE-DB0CC78C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5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05EB-E0AA-01F1-FA25-869E8177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5FE6-8F6C-5DB1-E19E-3EBA4468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94F9-6D42-0FEE-E272-E9BBC9488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E780-4000-A339-AB3E-AD2EED1C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469F3-E600-3A83-FF5A-748E95EF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396A9-94CC-26B0-301D-0F38E3D4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1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4971-D7ED-BF83-8111-F5A3FAA1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2DF70-A0C3-F57E-CEA0-854F3651F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423E-DC29-6BD3-9CDD-885C1971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AC43-77D5-CDEF-69FA-C587D837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09A2C-76A6-189B-3D8B-D79BF534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89881-07AF-17F5-C509-349AB518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5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78EA6-49D8-ED9A-0401-637BEC10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5742C-1D6E-9ED5-2843-28BFB19C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2034-49BC-EEB6-C588-6B4177B07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FB88-9DD2-4750-9097-01BF9719B90B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D770-AC49-08BC-3D04-D56B22CEB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63EF-710E-47C2-3383-6DAE6483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F02C-FD6B-4B7F-9FB2-61E4A631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A0E3A-CF91-06E2-F35D-F3D9CA3408F6}"/>
              </a:ext>
            </a:extLst>
          </p:cNvPr>
          <p:cNvSpPr txBox="1"/>
          <p:nvPr/>
        </p:nvSpPr>
        <p:spPr>
          <a:xfrm>
            <a:off x="934064" y="995784"/>
            <a:ext cx="10323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Optimizing the Wait:</a:t>
            </a:r>
          </a:p>
          <a:p>
            <a:pPr algn="ctr"/>
            <a:r>
              <a:rPr lang="en-US" sz="6000" dirty="0"/>
              <a:t> Data-Driven Patient Flow Insights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2E2DD-6192-031F-FA70-B2A77AE4A3FD}"/>
              </a:ext>
            </a:extLst>
          </p:cNvPr>
          <p:cNvSpPr txBox="1"/>
          <p:nvPr/>
        </p:nvSpPr>
        <p:spPr>
          <a:xfrm>
            <a:off x="4680156" y="4074416"/>
            <a:ext cx="737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-</a:t>
            </a:r>
            <a:r>
              <a:rPr lang="en-IN" sz="2800" dirty="0"/>
              <a:t>By</a:t>
            </a:r>
            <a:r>
              <a:rPr lang="en-IN" sz="2800" b="1" dirty="0"/>
              <a:t> Srihas Guttula</a:t>
            </a:r>
          </a:p>
        </p:txBody>
      </p:sp>
    </p:spTree>
    <p:extLst>
      <p:ext uri="{BB962C8B-B14F-4D97-AF65-F5344CB8AC3E}">
        <p14:creationId xmlns:p14="http://schemas.microsoft.com/office/powerpoint/2010/main" val="156503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26DCD-9E48-9579-8DC9-4060FADA921D}"/>
              </a:ext>
            </a:extLst>
          </p:cNvPr>
          <p:cNvSpPr txBox="1"/>
          <p:nvPr/>
        </p:nvSpPr>
        <p:spPr>
          <a:xfrm>
            <a:off x="206478" y="29368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Strategic Outline: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233-619B-2DD8-C983-02C6DE6FC7EA}"/>
              </a:ext>
            </a:extLst>
          </p:cNvPr>
          <p:cNvSpPr txBox="1"/>
          <p:nvPr/>
        </p:nvSpPr>
        <p:spPr>
          <a:xfrm>
            <a:off x="363794" y="1501395"/>
            <a:ext cx="472931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000" dirty="0"/>
              <a:t>Problem Statement</a:t>
            </a:r>
          </a:p>
          <a:p>
            <a:pPr>
              <a:buFont typeface="+mj-lt"/>
              <a:buAutoNum type="arabicPeriod"/>
            </a:pPr>
            <a:endParaRPr lang="en-US" sz="1500" dirty="0"/>
          </a:p>
          <a:p>
            <a:pPr>
              <a:buFont typeface="+mj-lt"/>
              <a:buAutoNum type="arabicPeriod"/>
            </a:pPr>
            <a:r>
              <a:rPr lang="en-US" sz="3000" dirty="0"/>
              <a:t>Objective &amp; Scope</a:t>
            </a:r>
          </a:p>
          <a:p>
            <a:pPr>
              <a:buFont typeface="+mj-lt"/>
              <a:buAutoNum type="arabicPeriod"/>
            </a:pPr>
            <a:endParaRPr lang="en-US" sz="1500" dirty="0"/>
          </a:p>
          <a:p>
            <a:pPr>
              <a:buFont typeface="+mj-lt"/>
              <a:buAutoNum type="arabicPeriod"/>
            </a:pPr>
            <a:r>
              <a:rPr lang="en-US" sz="3000" dirty="0"/>
              <a:t>Dataset &amp; Tools</a:t>
            </a:r>
          </a:p>
          <a:p>
            <a:pPr>
              <a:buFont typeface="+mj-lt"/>
              <a:buAutoNum type="arabicPeriod"/>
            </a:pPr>
            <a:endParaRPr lang="en-US" sz="1500" dirty="0"/>
          </a:p>
          <a:p>
            <a:pPr>
              <a:buFont typeface="+mj-lt"/>
              <a:buAutoNum type="arabicPeriod"/>
            </a:pPr>
            <a:r>
              <a:rPr lang="en-US" sz="3000" dirty="0"/>
              <a:t>Dashboard Walkthrough</a:t>
            </a:r>
          </a:p>
          <a:p>
            <a:pPr>
              <a:buFont typeface="+mj-lt"/>
              <a:buAutoNum type="arabicPeriod"/>
            </a:pPr>
            <a:endParaRPr lang="en-US" sz="1500" dirty="0"/>
          </a:p>
          <a:p>
            <a:pPr>
              <a:buFont typeface="+mj-lt"/>
              <a:buAutoNum type="arabicPeriod"/>
            </a:pPr>
            <a:r>
              <a:rPr lang="en-US" sz="3000" dirty="0"/>
              <a:t>Key Insights</a:t>
            </a:r>
          </a:p>
          <a:p>
            <a:pPr>
              <a:buFont typeface="+mj-lt"/>
              <a:buAutoNum type="arabicPeriod"/>
            </a:pPr>
            <a:endParaRPr lang="en-US" sz="1500" dirty="0"/>
          </a:p>
          <a:p>
            <a:pPr>
              <a:buFont typeface="+mj-lt"/>
              <a:buAutoNum type="arabicPeriod"/>
            </a:pPr>
            <a:r>
              <a:rPr lang="en-US" sz="3000" dirty="0"/>
              <a:t>Recommendations</a:t>
            </a:r>
          </a:p>
          <a:p>
            <a:pPr>
              <a:buFont typeface="+mj-lt"/>
              <a:buAutoNum type="arabicPeriod"/>
            </a:pPr>
            <a:endParaRPr lang="en-US" sz="1500" dirty="0"/>
          </a:p>
          <a:p>
            <a:pPr>
              <a:buFont typeface="+mj-lt"/>
              <a:buAutoNum type="arabicPeriod"/>
            </a:pPr>
            <a:r>
              <a:rPr lang="en-US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478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0B93A-76EE-A2A5-6EB9-3861C51D6140}"/>
              </a:ext>
            </a:extLst>
          </p:cNvPr>
          <p:cNvSpPr txBox="1"/>
          <p:nvPr/>
        </p:nvSpPr>
        <p:spPr>
          <a:xfrm>
            <a:off x="308258" y="1007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/>
              <a:t>Data Architecture &amp; Tools: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4D6EBB-54E2-44BA-641D-96C95C96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36" y="750189"/>
            <a:ext cx="1042338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📁 Data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Outpatient &amp; Inpatient Waitlist Data (2018–2021)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Specialty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 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Band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Patients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Archive    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Specialty Mapping Table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Maps each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Specialty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Specialty 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Surgical, Cardiology, ENT)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B20F6-D163-CB85-F4F8-AA4D32EAD1ED}"/>
              </a:ext>
            </a:extLst>
          </p:cNvPr>
          <p:cNvCxnSpPr>
            <a:cxnSpLocks/>
          </p:cNvCxnSpPr>
          <p:nvPr/>
        </p:nvCxnSpPr>
        <p:spPr>
          <a:xfrm>
            <a:off x="1289186" y="3011652"/>
            <a:ext cx="9834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FAA484-D30C-8F3F-99F7-1D47942FB5A6}"/>
              </a:ext>
            </a:extLst>
          </p:cNvPr>
          <p:cNvCxnSpPr>
            <a:cxnSpLocks/>
          </p:cNvCxnSpPr>
          <p:nvPr/>
        </p:nvCxnSpPr>
        <p:spPr>
          <a:xfrm flipV="1">
            <a:off x="6574795" y="3474266"/>
            <a:ext cx="0" cy="311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9DFBAFD-FA6B-3200-45BE-F2F4498DB7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7132" y="3346102"/>
            <a:ext cx="3636992" cy="3296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D8B5DB-0736-4168-631A-7EF457D28305}"/>
              </a:ext>
            </a:extLst>
          </p:cNvPr>
          <p:cNvSpPr txBox="1"/>
          <p:nvPr/>
        </p:nvSpPr>
        <p:spPr>
          <a:xfrm>
            <a:off x="6574795" y="31044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🔗 </a:t>
            </a:r>
            <a:r>
              <a:rPr lang="en-IN" sz="2800" b="1" dirty="0"/>
              <a:t>Data Pipeline:</a:t>
            </a:r>
            <a:endParaRPr lang="en-IN" sz="28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E1B003-F34E-C996-CD7B-E69394CC87AB}"/>
              </a:ext>
            </a:extLst>
          </p:cNvPr>
          <p:cNvGrpSpPr/>
          <p:nvPr/>
        </p:nvGrpSpPr>
        <p:grpSpPr>
          <a:xfrm>
            <a:off x="308258" y="3076238"/>
            <a:ext cx="5949244" cy="3585819"/>
            <a:chOff x="5987846" y="691206"/>
            <a:chExt cx="5449060" cy="308653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242375-0D08-767A-FD39-FC3BAC54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BFBFBF"/>
                </a:clrFrom>
                <a:clrTo>
                  <a:srgbClr val="BFBFB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87846" y="691206"/>
              <a:ext cx="5449060" cy="308653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6CF5F-FE3E-5D7D-BFA0-4177966BD112}"/>
                </a:ext>
              </a:extLst>
            </p:cNvPr>
            <p:cNvSpPr txBox="1"/>
            <p:nvPr/>
          </p:nvSpPr>
          <p:spPr>
            <a:xfrm>
              <a:off x="6282813" y="2003638"/>
              <a:ext cx="21157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b="1" dirty="0"/>
                <a:t>⚙️ Tech Stack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B7BE62-5B62-B7EB-9735-FF9644F8D796}"/>
                </a:ext>
              </a:extLst>
            </p:cNvPr>
            <p:cNvSpPr txBox="1"/>
            <p:nvPr/>
          </p:nvSpPr>
          <p:spPr>
            <a:xfrm>
              <a:off x="9391563" y="1216431"/>
              <a:ext cx="131998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Excel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030C92-F9B9-D153-BCC3-E1D55B8281B4}"/>
                </a:ext>
              </a:extLst>
            </p:cNvPr>
            <p:cNvSpPr txBox="1"/>
            <p:nvPr/>
          </p:nvSpPr>
          <p:spPr>
            <a:xfrm>
              <a:off x="9630610" y="2045711"/>
              <a:ext cx="84188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SQL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E9FFFA-784D-44DC-7631-FFDDF34AACC7}"/>
                </a:ext>
              </a:extLst>
            </p:cNvPr>
            <p:cNvSpPr txBox="1"/>
            <p:nvPr/>
          </p:nvSpPr>
          <p:spPr>
            <a:xfrm>
              <a:off x="9288968" y="2874990"/>
              <a:ext cx="1675697" cy="370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Power BI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8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70CE7-D26F-061B-4E1D-26946D00E532}"/>
              </a:ext>
            </a:extLst>
          </p:cNvPr>
          <p:cNvSpPr txBox="1"/>
          <p:nvPr/>
        </p:nvSpPr>
        <p:spPr>
          <a:xfrm>
            <a:off x="3943141" y="1306645"/>
            <a:ext cx="41291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Dashboard Insights Overview: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CDDE3A-785C-F34A-68E3-570CE0F94D32}"/>
              </a:ext>
            </a:extLst>
          </p:cNvPr>
          <p:cNvGrpSpPr/>
          <p:nvPr/>
        </p:nvGrpSpPr>
        <p:grpSpPr>
          <a:xfrm>
            <a:off x="150995" y="216310"/>
            <a:ext cx="4376759" cy="3431458"/>
            <a:chOff x="717754" y="1179871"/>
            <a:chExt cx="4376759" cy="34314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92109F8-F290-645A-8E60-AF246B91F31B}"/>
                </a:ext>
              </a:extLst>
            </p:cNvPr>
            <p:cNvSpPr/>
            <p:nvPr/>
          </p:nvSpPr>
          <p:spPr>
            <a:xfrm>
              <a:off x="717754" y="1179871"/>
              <a:ext cx="3854245" cy="34314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147E65-3DCB-B22D-9D1F-2029B5F53B48}"/>
                </a:ext>
              </a:extLst>
            </p:cNvPr>
            <p:cNvSpPr txBox="1"/>
            <p:nvPr/>
          </p:nvSpPr>
          <p:spPr>
            <a:xfrm>
              <a:off x="717754" y="1656735"/>
              <a:ext cx="4376759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IN" sz="2000" b="1" dirty="0">
                  <a:solidFill>
                    <a:schemeClr val="bg1"/>
                  </a:solidFill>
                </a:rPr>
                <a:t>         Waitlist Surge Overview</a:t>
              </a:r>
            </a:p>
            <a:p>
              <a:pPr>
                <a:buNone/>
              </a:pPr>
              <a:endParaRPr lang="en-IN" b="1" dirty="0">
                <a:solidFill>
                  <a:schemeClr val="bg1"/>
                </a:solidFill>
              </a:endParaRPr>
            </a:p>
            <a:p>
              <a:r>
                <a:rPr lang="en-IN" dirty="0">
                  <a:solidFill>
                    <a:schemeClr val="bg1"/>
                  </a:solidFill>
                </a:rPr>
                <a:t>📌 </a:t>
              </a:r>
              <a:r>
                <a:rPr lang="en-IN" i="1" dirty="0">
                  <a:solidFill>
                    <a:schemeClr val="bg1"/>
                  </a:solidFill>
                </a:rPr>
                <a:t>Latest Month Waitlist:</a:t>
              </a:r>
              <a:r>
                <a:rPr lang="en-IN" dirty="0">
                  <a:solidFill>
                    <a:schemeClr val="bg1"/>
                  </a:solidFill>
                </a:rPr>
                <a:t> </a:t>
              </a:r>
              <a:r>
                <a:rPr lang="en-IN" b="1" dirty="0">
                  <a:solidFill>
                    <a:schemeClr val="bg1"/>
                  </a:solidFill>
                </a:rPr>
                <a:t>709K</a:t>
              </a:r>
            </a:p>
            <a:p>
              <a:br>
                <a:rPr lang="en-IN" dirty="0">
                  <a:solidFill>
                    <a:schemeClr val="bg1"/>
                  </a:solidFill>
                </a:rPr>
              </a:br>
              <a:r>
                <a:rPr lang="en-IN" dirty="0">
                  <a:solidFill>
                    <a:schemeClr val="bg1"/>
                  </a:solidFill>
                </a:rPr>
                <a:t>📌 </a:t>
              </a:r>
              <a:r>
                <a:rPr lang="en-IN" i="1" dirty="0">
                  <a:solidFill>
                    <a:schemeClr val="bg1"/>
                  </a:solidFill>
                </a:rPr>
                <a:t>YoY Increase:</a:t>
              </a:r>
              <a:r>
                <a:rPr lang="en-IN" dirty="0">
                  <a:solidFill>
                    <a:schemeClr val="bg1"/>
                  </a:solidFill>
                </a:rPr>
                <a:t> +</a:t>
              </a:r>
              <a:r>
                <a:rPr lang="en-IN" b="1" dirty="0">
                  <a:solidFill>
                    <a:schemeClr val="bg1"/>
                  </a:solidFill>
                </a:rPr>
                <a:t>69K</a:t>
              </a:r>
              <a:r>
                <a:rPr lang="en-IN" dirty="0">
                  <a:solidFill>
                    <a:schemeClr val="bg1"/>
                  </a:solidFill>
                </a:rPr>
                <a:t> patients</a:t>
              </a:r>
            </a:p>
            <a:p>
              <a:br>
                <a:rPr lang="en-IN" dirty="0">
                  <a:solidFill>
                    <a:schemeClr val="bg1"/>
                  </a:solidFill>
                </a:rPr>
              </a:br>
              <a:r>
                <a:rPr lang="en-IN" dirty="0">
                  <a:solidFill>
                    <a:schemeClr val="bg1"/>
                  </a:solidFill>
                </a:rPr>
                <a:t>📌 </a:t>
              </a:r>
              <a:r>
                <a:rPr lang="en-IN" b="1" dirty="0">
                  <a:solidFill>
                    <a:schemeClr val="bg1"/>
                  </a:solidFill>
                </a:rPr>
                <a:t>Implication:</a:t>
              </a:r>
              <a:r>
                <a:rPr lang="en-IN" dirty="0">
                  <a:solidFill>
                    <a:schemeClr val="bg1"/>
                  </a:solidFill>
                </a:rPr>
                <a:t> System is under strain; needs intervention.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F283DC-E495-066E-2B38-626697E7336B}"/>
              </a:ext>
            </a:extLst>
          </p:cNvPr>
          <p:cNvGrpSpPr/>
          <p:nvPr/>
        </p:nvGrpSpPr>
        <p:grpSpPr>
          <a:xfrm>
            <a:off x="4091977" y="3312407"/>
            <a:ext cx="3940982" cy="3431458"/>
            <a:chOff x="717754" y="1179871"/>
            <a:chExt cx="3940982" cy="343145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FC4A90-A59C-F935-F1C3-B9535A98E6D4}"/>
                </a:ext>
              </a:extLst>
            </p:cNvPr>
            <p:cNvSpPr/>
            <p:nvPr/>
          </p:nvSpPr>
          <p:spPr>
            <a:xfrm>
              <a:off x="717754" y="1179871"/>
              <a:ext cx="3854245" cy="34314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522C3E-A1A9-AC69-E9B1-15F0EC483B66}"/>
                </a:ext>
              </a:extLst>
            </p:cNvPr>
            <p:cNvSpPr txBox="1"/>
            <p:nvPr/>
          </p:nvSpPr>
          <p:spPr>
            <a:xfrm>
              <a:off x="717755" y="1513211"/>
              <a:ext cx="3940981" cy="2893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Most Affected Groups</a:t>
              </a:r>
            </a:p>
            <a:p>
              <a:endParaRPr lang="en-US" sz="1000" b="1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📌 </a:t>
              </a:r>
              <a:r>
                <a:rPr lang="en-US" b="1" dirty="0">
                  <a:solidFill>
                    <a:schemeClr val="bg1"/>
                  </a:solidFill>
                </a:rPr>
                <a:t>Age Band 16–64</a:t>
              </a:r>
              <a:r>
                <a:rPr lang="en-US" dirty="0">
                  <a:solidFill>
                    <a:schemeClr val="bg1"/>
                  </a:solidFill>
                </a:rPr>
                <a:t> has the </a:t>
              </a:r>
              <a:r>
                <a:rPr lang="en-US" b="1" dirty="0">
                  <a:solidFill>
                    <a:schemeClr val="bg1"/>
                  </a:solidFill>
                </a:rPr>
                <a:t>longest waits</a:t>
              </a:r>
            </a:p>
            <a:p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📌 </a:t>
              </a:r>
              <a:r>
                <a:rPr lang="en-US" b="1" dirty="0">
                  <a:solidFill>
                    <a:schemeClr val="bg1"/>
                  </a:solidFill>
                </a:rPr>
                <a:t>Top Delay Specialties:</a:t>
              </a:r>
              <a:endParaRPr lang="en-US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bg1"/>
                  </a:solidFill>
                </a:rPr>
                <a:t>Paediatric</a:t>
              </a:r>
              <a:r>
                <a:rPr lang="en-US" dirty="0">
                  <a:solidFill>
                    <a:schemeClr val="bg1"/>
                  </a:solidFill>
                </a:rPr>
                <a:t> Dermatology (168)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8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bg1"/>
                  </a:solidFill>
                </a:rPr>
                <a:t>Orthopaedics</a:t>
              </a:r>
              <a:r>
                <a:rPr lang="en-US" dirty="0">
                  <a:solidFill>
                    <a:schemeClr val="bg1"/>
                  </a:solidFill>
                </a:rPr>
                <a:t> (115)</a:t>
              </a:r>
            </a:p>
            <a:p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📌 </a:t>
              </a:r>
              <a:r>
                <a:rPr lang="en-US" b="1" dirty="0">
                  <a:solidFill>
                    <a:schemeClr val="bg1"/>
                  </a:solidFill>
                </a:rPr>
                <a:t>Implication:</a:t>
              </a:r>
              <a:r>
                <a:rPr lang="en-US" dirty="0">
                  <a:solidFill>
                    <a:schemeClr val="bg1"/>
                  </a:solidFill>
                </a:rPr>
                <a:t> Need prioritization    in certain specialties &amp; demographics.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23B693-0520-4DCE-2DB5-4FAACF842D9D}"/>
              </a:ext>
            </a:extLst>
          </p:cNvPr>
          <p:cNvGrpSpPr/>
          <p:nvPr/>
        </p:nvGrpSpPr>
        <p:grpSpPr>
          <a:xfrm>
            <a:off x="8186762" y="216310"/>
            <a:ext cx="4376759" cy="3431458"/>
            <a:chOff x="717754" y="1179871"/>
            <a:chExt cx="4376759" cy="34314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AA4B6BC-645E-C5F2-6F17-FE4D1C6E66E9}"/>
                </a:ext>
              </a:extLst>
            </p:cNvPr>
            <p:cNvSpPr/>
            <p:nvPr/>
          </p:nvSpPr>
          <p:spPr>
            <a:xfrm>
              <a:off x="717754" y="1179871"/>
              <a:ext cx="3854245" cy="34314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C9E82-03A2-5459-EF9E-F792D4681307}"/>
                </a:ext>
              </a:extLst>
            </p:cNvPr>
            <p:cNvSpPr txBox="1"/>
            <p:nvPr/>
          </p:nvSpPr>
          <p:spPr>
            <a:xfrm>
              <a:off x="717754" y="1656735"/>
              <a:ext cx="437675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               Case Type Load Split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📌 </a:t>
              </a:r>
              <a:r>
                <a:rPr lang="en-US" b="1" dirty="0">
                  <a:solidFill>
                    <a:schemeClr val="bg1"/>
                  </a:solidFill>
                </a:rPr>
                <a:t>Outpatient = 72%</a:t>
              </a:r>
              <a:r>
                <a:rPr lang="en-US" dirty="0">
                  <a:solidFill>
                    <a:schemeClr val="bg1"/>
                  </a:solidFill>
                </a:rPr>
                <a:t> of waitlist</a:t>
              </a:r>
            </a:p>
            <a:p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📌 Inpatient &amp; Day Case = minority</a:t>
              </a:r>
            </a:p>
            <a:p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📌 </a:t>
              </a:r>
              <a:r>
                <a:rPr lang="en-US" b="1" dirty="0">
                  <a:solidFill>
                    <a:schemeClr val="bg1"/>
                  </a:solidFill>
                </a:rPr>
                <a:t>Implication:</a:t>
              </a:r>
              <a:r>
                <a:rPr lang="en-US" dirty="0">
                  <a:solidFill>
                    <a:schemeClr val="bg1"/>
                  </a:solidFill>
                </a:rPr>
                <a:t> Focus improvements in outpatient scheduling + capacity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7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73E5E3-B31E-E193-0C2A-3E755D8356CB}"/>
              </a:ext>
            </a:extLst>
          </p:cNvPr>
          <p:cNvSpPr txBox="1"/>
          <p:nvPr/>
        </p:nvSpPr>
        <p:spPr>
          <a:xfrm>
            <a:off x="82063" y="131857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Insights &amp; Recommended Actions: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947DF-BA50-C670-5024-059B6E30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50018" y="803869"/>
            <a:ext cx="13052809" cy="592227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5BA3ED-7502-4271-EDC3-3A3BB0D7C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0725"/>
              </p:ext>
            </p:extLst>
          </p:nvPr>
        </p:nvGraphicFramePr>
        <p:xfrm>
          <a:off x="2355502" y="1044937"/>
          <a:ext cx="1754275" cy="533400"/>
        </p:xfrm>
        <a:graphic>
          <a:graphicData uri="http://schemas.openxmlformats.org/drawingml/2006/table">
            <a:tbl>
              <a:tblPr/>
              <a:tblGrid>
                <a:gridCol w="1754275">
                  <a:extLst>
                    <a:ext uri="{9D8B030D-6E8A-4147-A177-3AD203B41FA5}">
                      <a16:colId xmlns:a16="http://schemas.microsoft.com/office/drawing/2014/main" val="1683326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900" b="1" dirty="0"/>
                        <a:t>Insights</a:t>
                      </a:r>
                      <a:endParaRPr lang="en-IN" sz="2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997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7086B2-0082-6615-66B7-5A56B17ED1B7}"/>
              </a:ext>
            </a:extLst>
          </p:cNvPr>
          <p:cNvSpPr txBox="1"/>
          <p:nvPr/>
        </p:nvSpPr>
        <p:spPr>
          <a:xfrm>
            <a:off x="6609304" y="1055117"/>
            <a:ext cx="4393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Action needed / Suggested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C61B3-C483-A599-1BFE-C19514647170}"/>
              </a:ext>
            </a:extLst>
          </p:cNvPr>
          <p:cNvSpPr txBox="1"/>
          <p:nvPr/>
        </p:nvSpPr>
        <p:spPr>
          <a:xfrm>
            <a:off x="872114" y="1882447"/>
            <a:ext cx="45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🧑‍⚕️ </a:t>
            </a:r>
            <a:r>
              <a:rPr lang="en-US" b="1" dirty="0"/>
              <a:t>Outpatients form 72% of total waitlist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A78F9-F4EF-65D3-A2FF-E30DB750C37E}"/>
              </a:ext>
            </a:extLst>
          </p:cNvPr>
          <p:cNvSpPr txBox="1"/>
          <p:nvPr/>
        </p:nvSpPr>
        <p:spPr>
          <a:xfrm>
            <a:off x="6109189" y="1882447"/>
            <a:ext cx="5393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🔧 Prioritize outpatient scheduling and capacity planning</a:t>
            </a:r>
            <a:endParaRPr lang="en-IN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3E9516-D706-86E3-9988-6915623F45C6}"/>
              </a:ext>
            </a:extLst>
          </p:cNvPr>
          <p:cNvCxnSpPr>
            <a:cxnSpLocks/>
          </p:cNvCxnSpPr>
          <p:nvPr/>
        </p:nvCxnSpPr>
        <p:spPr>
          <a:xfrm>
            <a:off x="872114" y="2703007"/>
            <a:ext cx="102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61A6EB-4A15-F819-8105-FBE6199A0BD4}"/>
              </a:ext>
            </a:extLst>
          </p:cNvPr>
          <p:cNvSpPr txBox="1"/>
          <p:nvPr/>
        </p:nvSpPr>
        <p:spPr>
          <a:xfrm>
            <a:off x="861437" y="2815326"/>
            <a:ext cx="5247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👶 </a:t>
            </a:r>
            <a:r>
              <a:rPr lang="en-US" b="1" dirty="0"/>
              <a:t>Pediatric Dermatology shows longest median wait (168 days)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36385A-23BC-E120-EC6F-FF69DD3EAE56}"/>
              </a:ext>
            </a:extLst>
          </p:cNvPr>
          <p:cNvSpPr txBox="1"/>
          <p:nvPr/>
        </p:nvSpPr>
        <p:spPr>
          <a:xfrm>
            <a:off x="6176386" y="2815325"/>
            <a:ext cx="5154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👨‍⚕️ Allocate more specialists and resources to reduce pediatric delays</a:t>
            </a:r>
            <a:endParaRPr lang="en-IN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C282F-9E01-175E-5184-ABF1717A7651}"/>
              </a:ext>
            </a:extLst>
          </p:cNvPr>
          <p:cNvCxnSpPr>
            <a:cxnSpLocks/>
          </p:cNvCxnSpPr>
          <p:nvPr/>
        </p:nvCxnSpPr>
        <p:spPr>
          <a:xfrm>
            <a:off x="861437" y="3639178"/>
            <a:ext cx="102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A4EC80-F720-5D98-BE30-8778075616F6}"/>
              </a:ext>
            </a:extLst>
          </p:cNvPr>
          <p:cNvSpPr txBox="1"/>
          <p:nvPr/>
        </p:nvSpPr>
        <p:spPr>
          <a:xfrm>
            <a:off x="861437" y="3796463"/>
            <a:ext cx="6606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📈 </a:t>
            </a:r>
            <a:r>
              <a:rPr lang="en-US" b="1" dirty="0"/>
              <a:t>Waitlist increased by 69K YoY (11% surge)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CDFB0-9860-0262-E588-3A256A31656A}"/>
              </a:ext>
            </a:extLst>
          </p:cNvPr>
          <p:cNvSpPr txBox="1"/>
          <p:nvPr/>
        </p:nvSpPr>
        <p:spPr>
          <a:xfrm>
            <a:off x="6160688" y="3765006"/>
            <a:ext cx="4942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📅 Enable proactive monthly tracking and early alert systems</a:t>
            </a:r>
            <a:endParaRPr lang="en-IN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8B4523-345A-78B3-28CE-8959ED67BCD6}"/>
              </a:ext>
            </a:extLst>
          </p:cNvPr>
          <p:cNvCxnSpPr>
            <a:cxnSpLocks/>
          </p:cNvCxnSpPr>
          <p:nvPr/>
        </p:nvCxnSpPr>
        <p:spPr>
          <a:xfrm>
            <a:off x="872114" y="4434893"/>
            <a:ext cx="102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228751-D821-167B-85F1-7C8A22655A33}"/>
              </a:ext>
            </a:extLst>
          </p:cNvPr>
          <p:cNvSpPr txBox="1"/>
          <p:nvPr/>
        </p:nvSpPr>
        <p:spPr>
          <a:xfrm>
            <a:off x="861437" y="4575349"/>
            <a:ext cx="509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⏳ </a:t>
            </a:r>
            <a:r>
              <a:rPr lang="en-US" b="1" dirty="0"/>
              <a:t>Significant patients waiting &gt;18 months (esp. Day Case &amp; Inpatient)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B6C7E-2F20-7021-F41A-C02E362791EF}"/>
              </a:ext>
            </a:extLst>
          </p:cNvPr>
          <p:cNvSpPr txBox="1"/>
          <p:nvPr/>
        </p:nvSpPr>
        <p:spPr>
          <a:xfrm>
            <a:off x="6176386" y="4615459"/>
            <a:ext cx="509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⚠️ Set thresholds and fast-track long-wait cases</a:t>
            </a:r>
            <a:endParaRPr lang="en-IN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098ED1-1AEF-F0E5-2118-E25FB58CB92E}"/>
              </a:ext>
            </a:extLst>
          </p:cNvPr>
          <p:cNvCxnSpPr>
            <a:cxnSpLocks/>
          </p:cNvCxnSpPr>
          <p:nvPr/>
        </p:nvCxnSpPr>
        <p:spPr>
          <a:xfrm>
            <a:off x="897653" y="5391161"/>
            <a:ext cx="10180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C3C1B1F-5453-0031-2109-F529DAEDA1C2}"/>
              </a:ext>
            </a:extLst>
          </p:cNvPr>
          <p:cNvSpPr txBox="1"/>
          <p:nvPr/>
        </p:nvSpPr>
        <p:spPr>
          <a:xfrm>
            <a:off x="897653" y="5558245"/>
            <a:ext cx="6606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👥 </a:t>
            </a:r>
            <a:r>
              <a:rPr lang="en-US" b="1" dirty="0"/>
              <a:t>Age group 16–64 has largest representation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E12235-BA7A-AEFB-04B8-BBAD5ED361BA}"/>
              </a:ext>
            </a:extLst>
          </p:cNvPr>
          <p:cNvSpPr txBox="1"/>
          <p:nvPr/>
        </p:nvSpPr>
        <p:spPr>
          <a:xfrm>
            <a:off x="6123738" y="5534688"/>
            <a:ext cx="5016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📌 Customize intervention strategies: weekend slots, </a:t>
            </a:r>
            <a:r>
              <a:rPr lang="en-US" b="1" dirty="0" err="1"/>
              <a:t>teleconsults</a:t>
            </a:r>
            <a:r>
              <a:rPr lang="en-US" b="1" dirty="0"/>
              <a:t>, reminders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686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EB508-DA1B-4EE1-C36B-71D3AC9D9E20}"/>
              </a:ext>
            </a:extLst>
          </p:cNvPr>
          <p:cNvSpPr txBox="1"/>
          <p:nvPr/>
        </p:nvSpPr>
        <p:spPr>
          <a:xfrm>
            <a:off x="108155" y="108155"/>
            <a:ext cx="59878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Conclusion &amp; Strategic Value: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7327A5-9E8B-D81C-206B-C9DB9AE49E28}"/>
              </a:ext>
            </a:extLst>
          </p:cNvPr>
          <p:cNvSpPr/>
          <p:nvPr/>
        </p:nvSpPr>
        <p:spPr>
          <a:xfrm>
            <a:off x="88490" y="825910"/>
            <a:ext cx="11995355" cy="59239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D324477-807C-E8F5-89E3-F18E412F6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4" y="1187165"/>
            <a:ext cx="11021962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Key Takeaways: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Purpose-Driven Dashboard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Designed to identify long wait times and specialty-level bottlenecks in real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🏥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Stakeholder Empowerment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Admins, doctors, and operations teams get actionable insights via dynamic filtering (age, region, specialty)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🚀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Strategic Impact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Supports smarter decisions in patient prioritization and resource allocation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🔄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Scalable Framework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Ready to be adapted for other hospitals, departments, or national-level rollouts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🛠️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Robust Tech Stack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Built using Power BI, SQL, Excel — easily maintainable and expandable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404</Words>
  <Application>Microsoft Office PowerPoint</Application>
  <PresentationFormat>Widescreen</PresentationFormat>
  <Paragraphs>75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guttula srihas</dc:creator>
  <cp:lastModifiedBy>guttula srihas</cp:lastModifiedBy>
  <cp:revision>1</cp:revision>
  <dcterms:created xsi:type="dcterms:W3CDTF">2025-07-24T16:26:59Z</dcterms:created>
  <dcterms:modified xsi:type="dcterms:W3CDTF">2025-07-24T18:35:14Z</dcterms:modified>
</cp:coreProperties>
</file>