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73" r:id="rId14"/>
    <p:sldId id="268" r:id="rId15"/>
    <p:sldId id="269" r:id="rId16"/>
    <p:sldId id="270" r:id="rId17"/>
    <p:sldId id="271" r:id="rId18"/>
    <p:sldId id="275" r:id="rId19"/>
    <p:sldId id="272"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8230F2-E7D7-43C9-B15F-C8B9C56F2D0E}" type="doc">
      <dgm:prSet loTypeId="urn:microsoft.com/office/officeart/2005/8/layout/matrix3" loCatId="matrix" qsTypeId="urn:microsoft.com/office/officeart/2005/8/quickstyle/simple1" qsCatId="simple" csTypeId="urn:microsoft.com/office/officeart/2005/8/colors/colorful5" csCatId="colorful"/>
      <dgm:spPr/>
      <dgm:t>
        <a:bodyPr/>
        <a:lstStyle/>
        <a:p>
          <a:endParaRPr lang="en-US"/>
        </a:p>
      </dgm:t>
    </dgm:pt>
    <dgm:pt modelId="{F32FB4B4-3A12-49C9-A4EB-AB1F1A47933B}">
      <dgm:prSet/>
      <dgm:spPr/>
      <dgm:t>
        <a:bodyPr/>
        <a:lstStyle/>
        <a:p>
          <a:r>
            <a:rPr lang="en-US"/>
            <a:t>Tarun Kumar Punna (100801175)</a:t>
          </a:r>
        </a:p>
      </dgm:t>
    </dgm:pt>
    <dgm:pt modelId="{F1B7B7AE-8681-404B-A880-537BFF313A60}" type="parTrans" cxnId="{BB8C08CB-A1CE-4E9E-A127-8B4A4BD56C4C}">
      <dgm:prSet/>
      <dgm:spPr/>
      <dgm:t>
        <a:bodyPr/>
        <a:lstStyle/>
        <a:p>
          <a:endParaRPr lang="en-US"/>
        </a:p>
      </dgm:t>
    </dgm:pt>
    <dgm:pt modelId="{02152923-EE30-4A97-9FCF-D6DC772D861B}" type="sibTrans" cxnId="{BB8C08CB-A1CE-4E9E-A127-8B4A4BD56C4C}">
      <dgm:prSet/>
      <dgm:spPr/>
      <dgm:t>
        <a:bodyPr/>
        <a:lstStyle/>
        <a:p>
          <a:endParaRPr lang="en-US"/>
        </a:p>
      </dgm:t>
    </dgm:pt>
    <dgm:pt modelId="{79DBE11D-2B10-49E7-BCF5-50A819931709}">
      <dgm:prSet/>
      <dgm:spPr/>
      <dgm:t>
        <a:bodyPr/>
        <a:lstStyle/>
        <a:p>
          <a:r>
            <a:rPr lang="en-US"/>
            <a:t>Srihitha Pasupuleti (100805018)</a:t>
          </a:r>
        </a:p>
      </dgm:t>
    </dgm:pt>
    <dgm:pt modelId="{1980C36B-7B67-413B-B9E4-0A3003E5A60C}" type="parTrans" cxnId="{953A5E04-C7F9-469B-9E1A-572189B6786C}">
      <dgm:prSet/>
      <dgm:spPr/>
      <dgm:t>
        <a:bodyPr/>
        <a:lstStyle/>
        <a:p>
          <a:endParaRPr lang="en-US"/>
        </a:p>
      </dgm:t>
    </dgm:pt>
    <dgm:pt modelId="{0B0CBBB4-8025-4000-BF97-E7315700AF53}" type="sibTrans" cxnId="{953A5E04-C7F9-469B-9E1A-572189B6786C}">
      <dgm:prSet/>
      <dgm:spPr/>
      <dgm:t>
        <a:bodyPr/>
        <a:lstStyle/>
        <a:p>
          <a:endParaRPr lang="en-US"/>
        </a:p>
      </dgm:t>
    </dgm:pt>
    <dgm:pt modelId="{633A761F-BA1F-441E-BFFD-173DA821A4A2}">
      <dgm:prSet/>
      <dgm:spPr/>
      <dgm:t>
        <a:bodyPr/>
        <a:lstStyle/>
        <a:p>
          <a:r>
            <a:rPr lang="en-US"/>
            <a:t>Mohit Mendi (100800234)</a:t>
          </a:r>
        </a:p>
      </dgm:t>
    </dgm:pt>
    <dgm:pt modelId="{B235748D-CB4D-45B7-8E3E-A86748F32D64}" type="parTrans" cxnId="{D5F7433D-C70D-47E9-A03E-086FA1D72845}">
      <dgm:prSet/>
      <dgm:spPr/>
      <dgm:t>
        <a:bodyPr/>
        <a:lstStyle/>
        <a:p>
          <a:endParaRPr lang="en-US"/>
        </a:p>
      </dgm:t>
    </dgm:pt>
    <dgm:pt modelId="{4AF3200E-16F3-4FE6-A64C-FD17E1D2694C}" type="sibTrans" cxnId="{D5F7433D-C70D-47E9-A03E-086FA1D72845}">
      <dgm:prSet/>
      <dgm:spPr/>
      <dgm:t>
        <a:bodyPr/>
        <a:lstStyle/>
        <a:p>
          <a:endParaRPr lang="en-US"/>
        </a:p>
      </dgm:t>
    </dgm:pt>
    <dgm:pt modelId="{7212C328-5F6E-453D-8221-00859C03FC22}">
      <dgm:prSet/>
      <dgm:spPr/>
      <dgm:t>
        <a:bodyPr/>
        <a:lstStyle/>
        <a:p>
          <a:r>
            <a:rPr lang="en-US"/>
            <a:t>Aditya Patel (100800011)</a:t>
          </a:r>
        </a:p>
      </dgm:t>
    </dgm:pt>
    <dgm:pt modelId="{BBF7109F-563D-4FCC-91F9-6B8B7B79ABB2}" type="parTrans" cxnId="{8D2BC825-38EA-4D0A-8202-238599001550}">
      <dgm:prSet/>
      <dgm:spPr/>
      <dgm:t>
        <a:bodyPr/>
        <a:lstStyle/>
        <a:p>
          <a:endParaRPr lang="en-US"/>
        </a:p>
      </dgm:t>
    </dgm:pt>
    <dgm:pt modelId="{1D47168D-1219-4DED-837C-67D73BCF2A36}" type="sibTrans" cxnId="{8D2BC825-38EA-4D0A-8202-238599001550}">
      <dgm:prSet/>
      <dgm:spPr/>
      <dgm:t>
        <a:bodyPr/>
        <a:lstStyle/>
        <a:p>
          <a:endParaRPr lang="en-US"/>
        </a:p>
      </dgm:t>
    </dgm:pt>
    <dgm:pt modelId="{5203DEBC-3FF6-4B53-9EED-EF30F432B7EC}" type="pres">
      <dgm:prSet presAssocID="{008230F2-E7D7-43C9-B15F-C8B9C56F2D0E}" presName="matrix" presStyleCnt="0">
        <dgm:presLayoutVars>
          <dgm:chMax val="1"/>
          <dgm:dir/>
          <dgm:resizeHandles val="exact"/>
        </dgm:presLayoutVars>
      </dgm:prSet>
      <dgm:spPr/>
    </dgm:pt>
    <dgm:pt modelId="{1CCB869D-166D-455B-B4B2-830CA2429179}" type="pres">
      <dgm:prSet presAssocID="{008230F2-E7D7-43C9-B15F-C8B9C56F2D0E}" presName="diamond" presStyleLbl="bgShp" presStyleIdx="0" presStyleCnt="1"/>
      <dgm:spPr/>
    </dgm:pt>
    <dgm:pt modelId="{3ADB58A3-9032-4390-A469-E0731151A8F9}" type="pres">
      <dgm:prSet presAssocID="{008230F2-E7D7-43C9-B15F-C8B9C56F2D0E}" presName="quad1" presStyleLbl="node1" presStyleIdx="0" presStyleCnt="4">
        <dgm:presLayoutVars>
          <dgm:chMax val="0"/>
          <dgm:chPref val="0"/>
          <dgm:bulletEnabled val="1"/>
        </dgm:presLayoutVars>
      </dgm:prSet>
      <dgm:spPr/>
    </dgm:pt>
    <dgm:pt modelId="{376D5745-0F40-4856-9CD2-21E841071565}" type="pres">
      <dgm:prSet presAssocID="{008230F2-E7D7-43C9-B15F-C8B9C56F2D0E}" presName="quad2" presStyleLbl="node1" presStyleIdx="1" presStyleCnt="4">
        <dgm:presLayoutVars>
          <dgm:chMax val="0"/>
          <dgm:chPref val="0"/>
          <dgm:bulletEnabled val="1"/>
        </dgm:presLayoutVars>
      </dgm:prSet>
      <dgm:spPr/>
    </dgm:pt>
    <dgm:pt modelId="{94BFCD07-6E65-486B-8526-5F5AA8BD389D}" type="pres">
      <dgm:prSet presAssocID="{008230F2-E7D7-43C9-B15F-C8B9C56F2D0E}" presName="quad3" presStyleLbl="node1" presStyleIdx="2" presStyleCnt="4">
        <dgm:presLayoutVars>
          <dgm:chMax val="0"/>
          <dgm:chPref val="0"/>
          <dgm:bulletEnabled val="1"/>
        </dgm:presLayoutVars>
      </dgm:prSet>
      <dgm:spPr/>
    </dgm:pt>
    <dgm:pt modelId="{8CBBA0E3-E7EF-4A73-A281-3FAA30946545}" type="pres">
      <dgm:prSet presAssocID="{008230F2-E7D7-43C9-B15F-C8B9C56F2D0E}" presName="quad4" presStyleLbl="node1" presStyleIdx="3" presStyleCnt="4">
        <dgm:presLayoutVars>
          <dgm:chMax val="0"/>
          <dgm:chPref val="0"/>
          <dgm:bulletEnabled val="1"/>
        </dgm:presLayoutVars>
      </dgm:prSet>
      <dgm:spPr/>
    </dgm:pt>
  </dgm:ptLst>
  <dgm:cxnLst>
    <dgm:cxn modelId="{953A5E04-C7F9-469B-9E1A-572189B6786C}" srcId="{008230F2-E7D7-43C9-B15F-C8B9C56F2D0E}" destId="{79DBE11D-2B10-49E7-BCF5-50A819931709}" srcOrd="1" destOrd="0" parTransId="{1980C36B-7B67-413B-B9E4-0A3003E5A60C}" sibTransId="{0B0CBBB4-8025-4000-BF97-E7315700AF53}"/>
    <dgm:cxn modelId="{E0703E1B-EF1D-479E-B027-EC0444EDDB88}" type="presOf" srcId="{79DBE11D-2B10-49E7-BCF5-50A819931709}" destId="{376D5745-0F40-4856-9CD2-21E841071565}" srcOrd="0" destOrd="0" presId="urn:microsoft.com/office/officeart/2005/8/layout/matrix3"/>
    <dgm:cxn modelId="{BA81911C-50EB-41AF-AB79-35DE06DA337C}" type="presOf" srcId="{F32FB4B4-3A12-49C9-A4EB-AB1F1A47933B}" destId="{3ADB58A3-9032-4390-A469-E0731151A8F9}" srcOrd="0" destOrd="0" presId="urn:microsoft.com/office/officeart/2005/8/layout/matrix3"/>
    <dgm:cxn modelId="{8D2BC825-38EA-4D0A-8202-238599001550}" srcId="{008230F2-E7D7-43C9-B15F-C8B9C56F2D0E}" destId="{7212C328-5F6E-453D-8221-00859C03FC22}" srcOrd="3" destOrd="0" parTransId="{BBF7109F-563D-4FCC-91F9-6B8B7B79ABB2}" sibTransId="{1D47168D-1219-4DED-837C-67D73BCF2A36}"/>
    <dgm:cxn modelId="{D5F7433D-C70D-47E9-A03E-086FA1D72845}" srcId="{008230F2-E7D7-43C9-B15F-C8B9C56F2D0E}" destId="{633A761F-BA1F-441E-BFFD-173DA821A4A2}" srcOrd="2" destOrd="0" parTransId="{B235748D-CB4D-45B7-8E3E-A86748F32D64}" sibTransId="{4AF3200E-16F3-4FE6-A64C-FD17E1D2694C}"/>
    <dgm:cxn modelId="{5CBE4E82-5B1D-49E0-827F-16AC8FBB1DED}" type="presOf" srcId="{7212C328-5F6E-453D-8221-00859C03FC22}" destId="{8CBBA0E3-E7EF-4A73-A281-3FAA30946545}" srcOrd="0" destOrd="0" presId="urn:microsoft.com/office/officeart/2005/8/layout/matrix3"/>
    <dgm:cxn modelId="{35135893-8381-41BB-B0DC-C2B70C759FAE}" type="presOf" srcId="{008230F2-E7D7-43C9-B15F-C8B9C56F2D0E}" destId="{5203DEBC-3FF6-4B53-9EED-EF30F432B7EC}" srcOrd="0" destOrd="0" presId="urn:microsoft.com/office/officeart/2005/8/layout/matrix3"/>
    <dgm:cxn modelId="{1A2B07C1-2D9B-4700-AAB2-E010992CD9BD}" type="presOf" srcId="{633A761F-BA1F-441E-BFFD-173DA821A4A2}" destId="{94BFCD07-6E65-486B-8526-5F5AA8BD389D}" srcOrd="0" destOrd="0" presId="urn:microsoft.com/office/officeart/2005/8/layout/matrix3"/>
    <dgm:cxn modelId="{BB8C08CB-A1CE-4E9E-A127-8B4A4BD56C4C}" srcId="{008230F2-E7D7-43C9-B15F-C8B9C56F2D0E}" destId="{F32FB4B4-3A12-49C9-A4EB-AB1F1A47933B}" srcOrd="0" destOrd="0" parTransId="{F1B7B7AE-8681-404B-A880-537BFF313A60}" sibTransId="{02152923-EE30-4A97-9FCF-D6DC772D861B}"/>
    <dgm:cxn modelId="{7347F237-5056-491F-BB2C-05DB02ADE3F1}" type="presParOf" srcId="{5203DEBC-3FF6-4B53-9EED-EF30F432B7EC}" destId="{1CCB869D-166D-455B-B4B2-830CA2429179}" srcOrd="0" destOrd="0" presId="urn:microsoft.com/office/officeart/2005/8/layout/matrix3"/>
    <dgm:cxn modelId="{C31B4D50-16D1-48F5-B571-B82C27571234}" type="presParOf" srcId="{5203DEBC-3FF6-4B53-9EED-EF30F432B7EC}" destId="{3ADB58A3-9032-4390-A469-E0731151A8F9}" srcOrd="1" destOrd="0" presId="urn:microsoft.com/office/officeart/2005/8/layout/matrix3"/>
    <dgm:cxn modelId="{776A3385-51BF-4539-83EE-E322B03584A8}" type="presParOf" srcId="{5203DEBC-3FF6-4B53-9EED-EF30F432B7EC}" destId="{376D5745-0F40-4856-9CD2-21E841071565}" srcOrd="2" destOrd="0" presId="urn:microsoft.com/office/officeart/2005/8/layout/matrix3"/>
    <dgm:cxn modelId="{0555FDA9-5BB3-4CDB-925D-2E360B460970}" type="presParOf" srcId="{5203DEBC-3FF6-4B53-9EED-EF30F432B7EC}" destId="{94BFCD07-6E65-486B-8526-5F5AA8BD389D}" srcOrd="3" destOrd="0" presId="urn:microsoft.com/office/officeart/2005/8/layout/matrix3"/>
    <dgm:cxn modelId="{585B8F9E-C178-4253-99E6-E10D4E3C478A}" type="presParOf" srcId="{5203DEBC-3FF6-4B53-9EED-EF30F432B7EC}" destId="{8CBBA0E3-E7EF-4A73-A281-3FAA3094654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CB869D-166D-455B-B4B2-830CA2429179}">
      <dsp:nvSpPr>
        <dsp:cNvPr id="0" name=""/>
        <dsp:cNvSpPr/>
      </dsp:nvSpPr>
      <dsp:spPr>
        <a:xfrm>
          <a:off x="585420" y="0"/>
          <a:ext cx="5564602" cy="5564602"/>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DB58A3-9032-4390-A469-E0731151A8F9}">
      <dsp:nvSpPr>
        <dsp:cNvPr id="0" name=""/>
        <dsp:cNvSpPr/>
      </dsp:nvSpPr>
      <dsp:spPr>
        <a:xfrm>
          <a:off x="1114057" y="528637"/>
          <a:ext cx="2170194" cy="217019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Tarun Kumar Punna (100801175)</a:t>
          </a:r>
        </a:p>
      </dsp:txBody>
      <dsp:txXfrm>
        <a:off x="1219997" y="634577"/>
        <a:ext cx="1958314" cy="1958314"/>
      </dsp:txXfrm>
    </dsp:sp>
    <dsp:sp modelId="{376D5745-0F40-4856-9CD2-21E841071565}">
      <dsp:nvSpPr>
        <dsp:cNvPr id="0" name=""/>
        <dsp:cNvSpPr/>
      </dsp:nvSpPr>
      <dsp:spPr>
        <a:xfrm>
          <a:off x="3451190" y="528637"/>
          <a:ext cx="2170194" cy="2170194"/>
        </a:xfrm>
        <a:prstGeom prst="roundRect">
          <a:avLst/>
        </a:prstGeom>
        <a:solidFill>
          <a:schemeClr val="accent5">
            <a:hueOff val="-4648525"/>
            <a:satOff val="4204"/>
            <a:lumOff val="-81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Srihitha Pasupuleti (100805018)</a:t>
          </a:r>
        </a:p>
      </dsp:txBody>
      <dsp:txXfrm>
        <a:off x="3557130" y="634577"/>
        <a:ext cx="1958314" cy="1958314"/>
      </dsp:txXfrm>
    </dsp:sp>
    <dsp:sp modelId="{94BFCD07-6E65-486B-8526-5F5AA8BD389D}">
      <dsp:nvSpPr>
        <dsp:cNvPr id="0" name=""/>
        <dsp:cNvSpPr/>
      </dsp:nvSpPr>
      <dsp:spPr>
        <a:xfrm>
          <a:off x="1114057" y="2865770"/>
          <a:ext cx="2170194" cy="2170194"/>
        </a:xfrm>
        <a:prstGeom prst="roundRect">
          <a:avLst/>
        </a:prstGeom>
        <a:solidFill>
          <a:schemeClr val="accent5">
            <a:hueOff val="-9297050"/>
            <a:satOff val="8408"/>
            <a:lumOff val="-162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Mohit Mendi (100800234)</a:t>
          </a:r>
        </a:p>
      </dsp:txBody>
      <dsp:txXfrm>
        <a:off x="1219997" y="2971710"/>
        <a:ext cx="1958314" cy="1958314"/>
      </dsp:txXfrm>
    </dsp:sp>
    <dsp:sp modelId="{8CBBA0E3-E7EF-4A73-A281-3FAA30946545}">
      <dsp:nvSpPr>
        <dsp:cNvPr id="0" name=""/>
        <dsp:cNvSpPr/>
      </dsp:nvSpPr>
      <dsp:spPr>
        <a:xfrm>
          <a:off x="3451190" y="2865770"/>
          <a:ext cx="2170194" cy="2170194"/>
        </a:xfrm>
        <a:prstGeom prst="roundRect">
          <a:avLst/>
        </a:prstGeom>
        <a:solidFill>
          <a:schemeClr val="accent5">
            <a:hueOff val="-13945574"/>
            <a:satOff val="12612"/>
            <a:lumOff val="-243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Aditya Patel (100800011)</a:t>
          </a:r>
        </a:p>
      </dsp:txBody>
      <dsp:txXfrm>
        <a:off x="3557130" y="2971710"/>
        <a:ext cx="1958314" cy="1958314"/>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12/10/2020</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5227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12/10/2020</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4038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12/10/2020</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5441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12/10/2020</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4734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12/10/2020</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5158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12/10/2020</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659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12/10/2020</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886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12/10/2020</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90666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12/10/2020</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7734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12/10/2020</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92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12/10/2020</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3015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cap="none" spc="0" baseline="0">
                <a:solidFill>
                  <a:schemeClr val="tx1">
                    <a:tint val="75000"/>
                  </a:schemeClr>
                </a:solidFill>
                <a:latin typeface="+mn-lt"/>
              </a:defRPr>
            </a:lvl1pPr>
          </a:lstStyle>
          <a:p>
            <a:fld id="{82EDB8D0-98ED-4B86-9D5F-E61ADC70144D}" type="datetimeFigureOut">
              <a:rPr lang="en-US" smtClean="0"/>
              <a:pPr/>
              <a:t>12/10/2020</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126931570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9" name="Arc 72">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4B26FC8-48DF-40BB-90F0-E017ED3776EA}"/>
              </a:ext>
            </a:extLst>
          </p:cNvPr>
          <p:cNvSpPr>
            <a:spLocks noGrp="1"/>
          </p:cNvSpPr>
          <p:nvPr>
            <p:ph type="ctrTitle"/>
          </p:nvPr>
        </p:nvSpPr>
        <p:spPr>
          <a:xfrm>
            <a:off x="6417732" y="957715"/>
            <a:ext cx="5130798" cy="2750419"/>
          </a:xfrm>
        </p:spPr>
        <p:txBody>
          <a:bodyPr>
            <a:normAutofit/>
          </a:bodyPr>
          <a:lstStyle/>
          <a:p>
            <a:pPr marL="0" marR="0">
              <a:spcBef>
                <a:spcPts val="0"/>
              </a:spcBef>
              <a:spcAft>
                <a:spcPts val="0"/>
              </a:spcAft>
            </a:pPr>
            <a:r>
              <a:rPr lang="en-US" sz="3800" b="1" dirty="0">
                <a:effectLst/>
                <a:highlight>
                  <a:srgbClr val="FFFFFF"/>
                </a:highlight>
                <a:ea typeface="Arial" panose="020B0604020202020204" pitchFamily="34" charset="0"/>
              </a:rPr>
              <a:t>Facial Expression Recognition </a:t>
            </a:r>
            <a:br>
              <a:rPr lang="en-US" sz="3800" dirty="0">
                <a:effectLst/>
                <a:ea typeface="Arial" panose="020B0604020202020204" pitchFamily="34" charset="0"/>
              </a:rPr>
            </a:br>
            <a:r>
              <a:rPr lang="en-US" sz="3800" b="1" dirty="0">
                <a:effectLst/>
                <a:highlight>
                  <a:srgbClr val="FFFFFF"/>
                </a:highlight>
                <a:ea typeface="Arial" panose="020B0604020202020204" pitchFamily="34" charset="0"/>
              </a:rPr>
              <a:t>using </a:t>
            </a:r>
            <a:br>
              <a:rPr lang="en-US" sz="3800" dirty="0">
                <a:effectLst/>
                <a:ea typeface="Arial" panose="020B0604020202020204" pitchFamily="34" charset="0"/>
              </a:rPr>
            </a:br>
            <a:r>
              <a:rPr lang="en-US" sz="3800" b="1" dirty="0">
                <a:effectLst/>
                <a:highlight>
                  <a:srgbClr val="FFFFFF"/>
                </a:highlight>
                <a:ea typeface="Arial" panose="020B0604020202020204" pitchFamily="34" charset="0"/>
              </a:rPr>
              <a:t>Machine Learning </a:t>
            </a:r>
            <a:br>
              <a:rPr lang="en-US" sz="3800" dirty="0">
                <a:effectLst/>
                <a:ea typeface="Arial" panose="020B0604020202020204" pitchFamily="34" charset="0"/>
              </a:rPr>
            </a:br>
            <a:endParaRPr lang="en-US" sz="3800" dirty="0"/>
          </a:p>
        </p:txBody>
      </p:sp>
      <p:pic>
        <p:nvPicPr>
          <p:cNvPr id="1026" name="Picture 2" descr="EmoPy - Python Emotion Recognition Toolkit From ThoughtWorks">
            <a:extLst>
              <a:ext uri="{FF2B5EF4-FFF2-40B4-BE49-F238E27FC236}">
                <a16:creationId xmlns:a16="http://schemas.microsoft.com/office/drawing/2014/main" id="{20577B3A-31B0-4819-BBC3-4AE43983520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1783579"/>
            <a:ext cx="5850384" cy="3290841"/>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a:noFill/>
          <a:extLst>
            <a:ext uri="{909E8E84-426E-40DD-AFC4-6F175D3DCCD1}">
              <a14:hiddenFill xmlns:a14="http://schemas.microsoft.com/office/drawing/2010/main">
                <a:solidFill>
                  <a:srgbClr val="FFFFFF"/>
                </a:solidFill>
              </a14:hiddenFill>
            </a:ext>
          </a:extLst>
        </p:spPr>
      </p:pic>
      <p:sp>
        <p:nvSpPr>
          <p:cNvPr id="1030" name="Oval 74">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374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F933A8C-E649-4678-ADFE-8A2419836539}"/>
              </a:ext>
            </a:extLst>
          </p:cNvPr>
          <p:cNvSpPr>
            <a:spLocks noGrp="1"/>
          </p:cNvSpPr>
          <p:nvPr>
            <p:ph type="title"/>
          </p:nvPr>
        </p:nvSpPr>
        <p:spPr>
          <a:xfrm>
            <a:off x="874815" y="798703"/>
            <a:ext cx="5221185" cy="3072015"/>
          </a:xfrm>
        </p:spPr>
        <p:txBody>
          <a:bodyPr vert="horz" lIns="91440" tIns="45720" rIns="91440" bIns="45720" rtlCol="0" anchor="b">
            <a:normAutofit/>
          </a:bodyPr>
          <a:lstStyle/>
          <a:p>
            <a:pPr algn="ctr"/>
            <a:r>
              <a:rPr lang="en-US" sz="6000" kern="1200">
                <a:solidFill>
                  <a:schemeClr val="tx1"/>
                </a:solidFill>
                <a:latin typeface="+mj-lt"/>
                <a:ea typeface="+mj-ea"/>
                <a:cs typeface="+mj-cs"/>
              </a:rPr>
              <a:t>CODE TO OPTIMIZE</a:t>
            </a:r>
          </a:p>
        </p:txBody>
      </p:sp>
      <p:sp>
        <p:nvSpPr>
          <p:cNvPr id="16" name="Freeform: Shape 15">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15DFEE6A-B4F7-4396-B972-9EE1D2EC0314}"/>
              </a:ext>
            </a:extLst>
          </p:cNvPr>
          <p:cNvPicPr>
            <a:picLocks noGrp="1" noChangeAspect="1"/>
          </p:cNvPicPr>
          <p:nvPr>
            <p:ph idx="1"/>
          </p:nvPr>
        </p:nvPicPr>
        <p:blipFill>
          <a:blip r:embed="rId2"/>
          <a:stretch>
            <a:fillRect/>
          </a:stretch>
        </p:blipFill>
        <p:spPr>
          <a:xfrm>
            <a:off x="6651243" y="1267899"/>
            <a:ext cx="4939504" cy="3939255"/>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20" name="Freeform: Shape 19">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8571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3EA20-D589-4581-A5A5-008F03FA41B8}"/>
              </a:ext>
            </a:extLst>
          </p:cNvPr>
          <p:cNvSpPr>
            <a:spLocks noGrp="1"/>
          </p:cNvSpPr>
          <p:nvPr>
            <p:ph type="title"/>
          </p:nvPr>
        </p:nvSpPr>
        <p:spPr/>
        <p:txBody>
          <a:bodyPr/>
          <a:lstStyle/>
          <a:p>
            <a:r>
              <a:rPr lang="en-US" dirty="0"/>
              <a:t>ACCURACY OF MODEL</a:t>
            </a:r>
          </a:p>
        </p:txBody>
      </p:sp>
      <p:pic>
        <p:nvPicPr>
          <p:cNvPr id="5" name="Content Placeholder 4">
            <a:extLst>
              <a:ext uri="{FF2B5EF4-FFF2-40B4-BE49-F238E27FC236}">
                <a16:creationId xmlns:a16="http://schemas.microsoft.com/office/drawing/2014/main" id="{5137AA34-E089-46A2-A534-5514E20EBB09}"/>
              </a:ext>
            </a:extLst>
          </p:cNvPr>
          <p:cNvPicPr>
            <a:picLocks noGrp="1" noChangeAspect="1"/>
          </p:cNvPicPr>
          <p:nvPr>
            <p:ph idx="1"/>
          </p:nvPr>
        </p:nvPicPr>
        <p:blipFill>
          <a:blip r:embed="rId2"/>
          <a:stretch>
            <a:fillRect/>
          </a:stretch>
        </p:blipFill>
        <p:spPr>
          <a:xfrm>
            <a:off x="838200" y="2189186"/>
            <a:ext cx="10734675" cy="3132091"/>
          </a:xfrm>
        </p:spPr>
      </p:pic>
    </p:spTree>
    <p:extLst>
      <p:ext uri="{BB962C8B-B14F-4D97-AF65-F5344CB8AC3E}">
        <p14:creationId xmlns:p14="http://schemas.microsoft.com/office/powerpoint/2010/main" val="1112751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Arc 1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Rectangle 13">
            <a:extLst>
              <a:ext uri="{FF2B5EF4-FFF2-40B4-BE49-F238E27FC236}">
                <a16:creationId xmlns:a16="http://schemas.microsoft.com/office/drawing/2014/main" id="{46090D5F-01AF-4676-ADF9-09DA80A26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129A6924-D08B-45DD-8219-D130D09CE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90427" y="683791"/>
            <a:ext cx="2987899" cy="2987899"/>
          </a:xfrm>
          <a:prstGeom prst="arc">
            <a:avLst>
              <a:gd name="adj1" fmla="val 16200000"/>
              <a:gd name="adj2" fmla="val 2120553"/>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9F8FCE-9227-418A-A6F2-4B0C360EFF86}"/>
              </a:ext>
            </a:extLst>
          </p:cNvPr>
          <p:cNvSpPr>
            <a:spLocks noGrp="1"/>
          </p:cNvSpPr>
          <p:nvPr>
            <p:ph type="title"/>
          </p:nvPr>
        </p:nvSpPr>
        <p:spPr>
          <a:xfrm>
            <a:off x="6621863" y="643467"/>
            <a:ext cx="4926669" cy="2866496"/>
          </a:xfrm>
        </p:spPr>
        <p:txBody>
          <a:bodyPr vert="horz" lIns="91440" tIns="45720" rIns="91440" bIns="45720" rtlCol="0" anchor="b">
            <a:normAutofit/>
          </a:bodyPr>
          <a:lstStyle/>
          <a:p>
            <a:pPr algn="ctr"/>
            <a:r>
              <a:rPr lang="en-US" sz="6000" kern="1200">
                <a:solidFill>
                  <a:srgbClr val="FFFFFF"/>
                </a:solidFill>
                <a:latin typeface="+mj-lt"/>
                <a:ea typeface="+mj-ea"/>
                <a:cs typeface="+mj-cs"/>
              </a:rPr>
              <a:t>CODE TO CAPTURE IMAGE</a:t>
            </a:r>
          </a:p>
        </p:txBody>
      </p:sp>
      <p:pic>
        <p:nvPicPr>
          <p:cNvPr id="5" name="Content Placeholder 4">
            <a:extLst>
              <a:ext uri="{FF2B5EF4-FFF2-40B4-BE49-F238E27FC236}">
                <a16:creationId xmlns:a16="http://schemas.microsoft.com/office/drawing/2014/main" id="{5E89B314-DF81-4EB2-BFAE-5101300184FC}"/>
              </a:ext>
            </a:extLst>
          </p:cNvPr>
          <p:cNvPicPr>
            <a:picLocks noGrp="1" noChangeAspect="1"/>
          </p:cNvPicPr>
          <p:nvPr>
            <p:ph idx="1"/>
          </p:nvPr>
        </p:nvPicPr>
        <p:blipFill rotWithShape="1">
          <a:blip r:embed="rId2"/>
          <a:srcRect r="36249" b="-1"/>
          <a:stretch/>
        </p:blipFill>
        <p:spPr>
          <a:xfrm>
            <a:off x="643466" y="721046"/>
            <a:ext cx="5334930" cy="5334930"/>
          </a:xfrm>
          <a:custGeom>
            <a:avLst/>
            <a:gdLst/>
            <a:ahLst/>
            <a:cxnLst/>
            <a:rect l="l" t="t" r="r" b="b"/>
            <a:pathLst>
              <a:path w="4048125" h="4048125">
                <a:moveTo>
                  <a:pt x="65094" y="0"/>
                </a:moveTo>
                <a:lnTo>
                  <a:pt x="3983031" y="0"/>
                </a:lnTo>
                <a:cubicBezTo>
                  <a:pt x="4018981" y="0"/>
                  <a:pt x="4048125" y="29144"/>
                  <a:pt x="4048125" y="65094"/>
                </a:cubicBezTo>
                <a:lnTo>
                  <a:pt x="4048125" y="3983031"/>
                </a:lnTo>
                <a:cubicBezTo>
                  <a:pt x="4048125" y="4018981"/>
                  <a:pt x="4018981" y="4048125"/>
                  <a:pt x="3983031" y="4048125"/>
                </a:cubicBezTo>
                <a:lnTo>
                  <a:pt x="65094" y="4048125"/>
                </a:lnTo>
                <a:cubicBezTo>
                  <a:pt x="29144" y="4048125"/>
                  <a:pt x="0" y="4018981"/>
                  <a:pt x="0" y="3983031"/>
                </a:cubicBezTo>
                <a:lnTo>
                  <a:pt x="0" y="65094"/>
                </a:lnTo>
                <a:cubicBezTo>
                  <a:pt x="0" y="29144"/>
                  <a:pt x="29144" y="0"/>
                  <a:pt x="65094" y="0"/>
                </a:cubicBezTo>
                <a:close/>
              </a:path>
            </a:pathLst>
          </a:custGeom>
        </p:spPr>
      </p:pic>
      <p:sp>
        <p:nvSpPr>
          <p:cNvPr id="18" name="Rectangle 17">
            <a:extLst>
              <a:ext uri="{FF2B5EF4-FFF2-40B4-BE49-F238E27FC236}">
                <a16:creationId xmlns:a16="http://schemas.microsoft.com/office/drawing/2014/main" id="{01B0AB56-1C73-492F-9E03-DF7B546AF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0321" y="4381081"/>
            <a:ext cx="784976" cy="784976"/>
          </a:xfrm>
          <a:prstGeom prst="rect">
            <a:avLst/>
          </a:prstGeom>
          <a:noFill/>
          <a:ln w="127000">
            <a:solidFill>
              <a:schemeClr val="accent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3433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1377C29-5A3C-49DD-9574-CEAC4F5ECFA5}"/>
              </a:ext>
            </a:extLst>
          </p:cNvPr>
          <p:cNvPicPr>
            <a:picLocks noChangeAspect="1"/>
          </p:cNvPicPr>
          <p:nvPr/>
        </p:nvPicPr>
        <p:blipFill rotWithShape="1">
          <a:blip r:embed="rId2"/>
          <a:srcRect t="5659" b="10071"/>
          <a:stretch/>
        </p:blipFill>
        <p:spPr>
          <a:xfrm>
            <a:off x="20" y="10"/>
            <a:ext cx="12191980" cy="6857990"/>
          </a:xfrm>
          <a:prstGeom prst="rect">
            <a:avLst/>
          </a:prstGeom>
        </p:spPr>
      </p:pic>
      <p:sp>
        <p:nvSpPr>
          <p:cNvPr id="14" name="Rectangle 13">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E802DE-E1B5-4E20-AA6C-5B26D8282AA3}"/>
              </a:ext>
            </a:extLst>
          </p:cNvPr>
          <p:cNvSpPr>
            <a:spLocks noGrp="1"/>
          </p:cNvSpPr>
          <p:nvPr>
            <p:ph type="title"/>
          </p:nvPr>
        </p:nvSpPr>
        <p:spPr>
          <a:xfrm>
            <a:off x="477981" y="1122362"/>
            <a:ext cx="4023360" cy="2802219"/>
          </a:xfrm>
        </p:spPr>
        <p:txBody>
          <a:bodyPr vert="horz" lIns="91440" tIns="45720" rIns="91440" bIns="45720" rtlCol="0" anchor="b">
            <a:normAutofit/>
          </a:bodyPr>
          <a:lstStyle/>
          <a:p>
            <a:r>
              <a:rPr lang="en-US" sz="5400" kern="1200">
                <a:solidFill>
                  <a:schemeClr val="tx1"/>
                </a:solidFill>
                <a:latin typeface="+mj-lt"/>
                <a:ea typeface="+mj-ea"/>
                <a:cs typeface="+mj-cs"/>
              </a:rPr>
              <a:t>OUTPUT IMAGES</a:t>
            </a:r>
          </a:p>
        </p:txBody>
      </p:sp>
    </p:spTree>
    <p:extLst>
      <p:ext uri="{BB962C8B-B14F-4D97-AF65-F5344CB8AC3E}">
        <p14:creationId xmlns:p14="http://schemas.microsoft.com/office/powerpoint/2010/main" val="129782505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Arc 13">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E2CFBC99-FB8F-41F7-A81D-A5288D688D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Graphical user interface, application&#10;&#10;Description automatically generated">
            <a:extLst>
              <a:ext uri="{FF2B5EF4-FFF2-40B4-BE49-F238E27FC236}">
                <a16:creationId xmlns:a16="http://schemas.microsoft.com/office/drawing/2014/main" id="{4AF13EC6-E1F4-4774-AA06-8C708BD66E2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2022" r="-1" b="-1"/>
          <a:stretch/>
        </p:blipFill>
        <p:spPr>
          <a:xfrm>
            <a:off x="20" y="10"/>
            <a:ext cx="12188932" cy="6857990"/>
          </a:xfrm>
          <a:prstGeom prst="rect">
            <a:avLst/>
          </a:prstGeom>
        </p:spPr>
      </p:pic>
      <p:sp>
        <p:nvSpPr>
          <p:cNvPr id="18" name="Rectangle 17">
            <a:extLst>
              <a:ext uri="{FF2B5EF4-FFF2-40B4-BE49-F238E27FC236}">
                <a16:creationId xmlns:a16="http://schemas.microsoft.com/office/drawing/2014/main" id="{1EF86BFA-9133-4F6B-98BE-1CBB87EB6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3666683"/>
            <a:ext cx="12188952" cy="3191317"/>
          </a:xfrm>
          <a:prstGeom prst="rect">
            <a:avLst/>
          </a:prstGeom>
          <a:gradFill>
            <a:gsLst>
              <a:gs pos="42000">
                <a:schemeClr val="bg1">
                  <a:alpha val="23000"/>
                </a:schemeClr>
              </a:gs>
              <a:gs pos="0">
                <a:schemeClr val="bg1">
                  <a:alpha val="0"/>
                </a:schemeClr>
              </a:gs>
              <a:gs pos="100000">
                <a:schemeClr val="bg1">
                  <a:alpha val="3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3452F8-91C6-48E9-87C3-0BA39E925D42}"/>
              </a:ext>
            </a:extLst>
          </p:cNvPr>
          <p:cNvSpPr>
            <a:spLocks noGrp="1"/>
          </p:cNvSpPr>
          <p:nvPr>
            <p:ph type="title"/>
          </p:nvPr>
        </p:nvSpPr>
        <p:spPr>
          <a:xfrm>
            <a:off x="6095999" y="3834174"/>
            <a:ext cx="5257800" cy="1701570"/>
          </a:xfrm>
        </p:spPr>
        <p:txBody>
          <a:bodyPr vert="horz" lIns="91440" tIns="45720" rIns="91440" bIns="45720" rtlCol="0" anchor="b">
            <a:normAutofit/>
          </a:bodyPr>
          <a:lstStyle/>
          <a:p>
            <a:r>
              <a:rPr lang="en-US" sz="4400" kern="1200">
                <a:solidFill>
                  <a:schemeClr val="tx1"/>
                </a:solidFill>
                <a:latin typeface="+mj-lt"/>
                <a:ea typeface="+mj-ea"/>
                <a:cs typeface="+mj-cs"/>
              </a:rPr>
              <a:t>HAPPY </a:t>
            </a:r>
          </a:p>
        </p:txBody>
      </p:sp>
    </p:spTree>
    <p:extLst>
      <p:ext uri="{BB962C8B-B14F-4D97-AF65-F5344CB8AC3E}">
        <p14:creationId xmlns:p14="http://schemas.microsoft.com/office/powerpoint/2010/main" val="994670649"/>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E2CFBC99-FB8F-41F7-A81D-A5288D688D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application&#10;&#10;Description automatically generated">
            <a:extLst>
              <a:ext uri="{FF2B5EF4-FFF2-40B4-BE49-F238E27FC236}">
                <a16:creationId xmlns:a16="http://schemas.microsoft.com/office/drawing/2014/main" id="{6EC19F40-9C9F-4918-A504-7F1FFCB7A79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5"/>
          <a:stretch/>
        </p:blipFill>
        <p:spPr>
          <a:xfrm>
            <a:off x="20" y="10"/>
            <a:ext cx="12188932" cy="6857990"/>
          </a:xfrm>
          <a:prstGeom prst="rect">
            <a:avLst/>
          </a:prstGeom>
        </p:spPr>
      </p:pic>
      <p:sp>
        <p:nvSpPr>
          <p:cNvPr id="16" name="Rectangle 15">
            <a:extLst>
              <a:ext uri="{FF2B5EF4-FFF2-40B4-BE49-F238E27FC236}">
                <a16:creationId xmlns:a16="http://schemas.microsoft.com/office/drawing/2014/main" id="{1EF86BFA-9133-4F6B-98BE-1CBB87EB6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3666683"/>
            <a:ext cx="12188952" cy="3191317"/>
          </a:xfrm>
          <a:prstGeom prst="rect">
            <a:avLst/>
          </a:prstGeom>
          <a:gradFill>
            <a:gsLst>
              <a:gs pos="42000">
                <a:schemeClr val="bg1">
                  <a:alpha val="23000"/>
                </a:schemeClr>
              </a:gs>
              <a:gs pos="0">
                <a:schemeClr val="bg1">
                  <a:alpha val="0"/>
                </a:schemeClr>
              </a:gs>
              <a:gs pos="100000">
                <a:schemeClr val="bg1">
                  <a:alpha val="3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1B9D42-E551-4150-8C6A-18C964292A7B}"/>
              </a:ext>
            </a:extLst>
          </p:cNvPr>
          <p:cNvSpPr>
            <a:spLocks noGrp="1"/>
          </p:cNvSpPr>
          <p:nvPr>
            <p:ph type="title"/>
          </p:nvPr>
        </p:nvSpPr>
        <p:spPr>
          <a:xfrm>
            <a:off x="6095999" y="3834174"/>
            <a:ext cx="5257800" cy="1701570"/>
          </a:xfrm>
        </p:spPr>
        <p:txBody>
          <a:bodyPr vert="horz" lIns="91440" tIns="45720" rIns="91440" bIns="45720" rtlCol="0" anchor="b">
            <a:normAutofit/>
          </a:bodyPr>
          <a:lstStyle/>
          <a:p>
            <a:r>
              <a:rPr lang="en-US" sz="4400" kern="1200">
                <a:solidFill>
                  <a:schemeClr val="tx1"/>
                </a:solidFill>
                <a:latin typeface="+mj-lt"/>
                <a:ea typeface="+mj-ea"/>
                <a:cs typeface="+mj-cs"/>
              </a:rPr>
              <a:t>SAD</a:t>
            </a:r>
          </a:p>
        </p:txBody>
      </p:sp>
    </p:spTree>
    <p:extLst>
      <p:ext uri="{BB962C8B-B14F-4D97-AF65-F5344CB8AC3E}">
        <p14:creationId xmlns:p14="http://schemas.microsoft.com/office/powerpoint/2010/main" val="132565454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E2CFBC99-FB8F-41F7-A81D-A5288D688D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application&#10;&#10;Description automatically generated">
            <a:extLst>
              <a:ext uri="{FF2B5EF4-FFF2-40B4-BE49-F238E27FC236}">
                <a16:creationId xmlns:a16="http://schemas.microsoft.com/office/drawing/2014/main" id="{B3C2917D-57DE-4D2F-8747-38195D03E6B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5"/>
          <a:stretch/>
        </p:blipFill>
        <p:spPr>
          <a:xfrm>
            <a:off x="20" y="10"/>
            <a:ext cx="12188932" cy="6857990"/>
          </a:xfrm>
          <a:prstGeom prst="rect">
            <a:avLst/>
          </a:prstGeom>
        </p:spPr>
      </p:pic>
      <p:sp>
        <p:nvSpPr>
          <p:cNvPr id="16" name="Rectangle 15">
            <a:extLst>
              <a:ext uri="{FF2B5EF4-FFF2-40B4-BE49-F238E27FC236}">
                <a16:creationId xmlns:a16="http://schemas.microsoft.com/office/drawing/2014/main" id="{1EF86BFA-9133-4F6B-98BE-1CBB87EB6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3666683"/>
            <a:ext cx="12188952" cy="3191317"/>
          </a:xfrm>
          <a:prstGeom prst="rect">
            <a:avLst/>
          </a:prstGeom>
          <a:gradFill>
            <a:gsLst>
              <a:gs pos="42000">
                <a:schemeClr val="bg1">
                  <a:alpha val="23000"/>
                </a:schemeClr>
              </a:gs>
              <a:gs pos="0">
                <a:schemeClr val="bg1">
                  <a:alpha val="0"/>
                </a:schemeClr>
              </a:gs>
              <a:gs pos="100000">
                <a:schemeClr val="bg1">
                  <a:alpha val="3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484823-1C9E-4371-81AD-2347FE1F4560}"/>
              </a:ext>
            </a:extLst>
          </p:cNvPr>
          <p:cNvSpPr>
            <a:spLocks noGrp="1"/>
          </p:cNvSpPr>
          <p:nvPr>
            <p:ph type="title"/>
          </p:nvPr>
        </p:nvSpPr>
        <p:spPr>
          <a:xfrm>
            <a:off x="6095999" y="3834174"/>
            <a:ext cx="5257800" cy="1701570"/>
          </a:xfrm>
        </p:spPr>
        <p:txBody>
          <a:bodyPr vert="horz" lIns="91440" tIns="45720" rIns="91440" bIns="45720" rtlCol="0" anchor="b">
            <a:normAutofit/>
          </a:bodyPr>
          <a:lstStyle/>
          <a:p>
            <a:r>
              <a:rPr lang="en-US" sz="4400" kern="1200">
                <a:solidFill>
                  <a:schemeClr val="tx1"/>
                </a:solidFill>
                <a:latin typeface="+mj-lt"/>
                <a:ea typeface="+mj-ea"/>
                <a:cs typeface="+mj-cs"/>
              </a:rPr>
              <a:t>SURPRISE</a:t>
            </a:r>
          </a:p>
        </p:txBody>
      </p:sp>
    </p:spTree>
    <p:extLst>
      <p:ext uri="{BB962C8B-B14F-4D97-AF65-F5344CB8AC3E}">
        <p14:creationId xmlns:p14="http://schemas.microsoft.com/office/powerpoint/2010/main" val="1047844705"/>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DCE1AED4-C7FF-4468-BF54-4470A0A3E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application&#10;&#10;Description automatically generated">
            <a:extLst>
              <a:ext uri="{FF2B5EF4-FFF2-40B4-BE49-F238E27FC236}">
                <a16:creationId xmlns:a16="http://schemas.microsoft.com/office/drawing/2014/main" id="{3177EA7D-8D94-44E2-9803-54F5E33FC07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291" r="-1" b="-1"/>
          <a:stretch/>
        </p:blipFill>
        <p:spPr>
          <a:xfrm>
            <a:off x="20" y="10"/>
            <a:ext cx="12188932" cy="6857990"/>
          </a:xfrm>
          <a:prstGeom prst="rect">
            <a:avLst/>
          </a:prstGeom>
        </p:spPr>
      </p:pic>
      <p:sp>
        <p:nvSpPr>
          <p:cNvPr id="16" name="Rectangle 15">
            <a:extLst>
              <a:ext uri="{FF2B5EF4-FFF2-40B4-BE49-F238E27FC236}">
                <a16:creationId xmlns:a16="http://schemas.microsoft.com/office/drawing/2014/main" id="{BDE94FAB-AA60-43B4-A2C3-3A940B9A9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44000">
                <a:schemeClr val="tx1">
                  <a:alpha val="40000"/>
                </a:schemeClr>
              </a:gs>
              <a:gs pos="100000">
                <a:schemeClr val="tx1">
                  <a:alpha val="7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3CF4A6-0E48-47BE-AD2E-C5DCDDAF3942}"/>
              </a:ext>
            </a:extLst>
          </p:cNvPr>
          <p:cNvSpPr>
            <a:spLocks noGrp="1"/>
          </p:cNvSpPr>
          <p:nvPr>
            <p:ph type="title"/>
          </p:nvPr>
        </p:nvSpPr>
        <p:spPr>
          <a:xfrm>
            <a:off x="1524000" y="4416721"/>
            <a:ext cx="9144000" cy="1152663"/>
          </a:xfrm>
        </p:spPr>
        <p:txBody>
          <a:bodyPr vert="horz" lIns="91440" tIns="45720" rIns="91440" bIns="45720" rtlCol="0" anchor="b">
            <a:normAutofit/>
          </a:bodyPr>
          <a:lstStyle/>
          <a:p>
            <a:pPr algn="ctr"/>
            <a:r>
              <a:rPr lang="en-US" sz="4800" kern="1200">
                <a:solidFill>
                  <a:schemeClr val="bg1"/>
                </a:solidFill>
                <a:latin typeface="+mj-lt"/>
                <a:ea typeface="+mj-ea"/>
                <a:cs typeface="+mj-cs"/>
              </a:rPr>
              <a:t>NEUTRAL</a:t>
            </a:r>
          </a:p>
        </p:txBody>
      </p:sp>
    </p:spTree>
    <p:extLst>
      <p:ext uri="{BB962C8B-B14F-4D97-AF65-F5344CB8AC3E}">
        <p14:creationId xmlns:p14="http://schemas.microsoft.com/office/powerpoint/2010/main" val="4238242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C82F9-ADA1-46DE-8DD1-CC663EE19EC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8B608BB-5D6C-437A-9097-A06F6ECD3DA2}"/>
              </a:ext>
            </a:extLst>
          </p:cNvPr>
          <p:cNvSpPr>
            <a:spLocks noGrp="1"/>
          </p:cNvSpPr>
          <p:nvPr>
            <p:ph idx="1"/>
          </p:nvPr>
        </p:nvSpPr>
        <p:spPr/>
        <p:txBody>
          <a:bodyPr/>
          <a:lstStyle/>
          <a:p>
            <a:pPr marL="0" marR="0">
              <a:lnSpc>
                <a:spcPct val="115000"/>
              </a:lnSpc>
              <a:spcBef>
                <a:spcPts val="0"/>
              </a:spcBef>
              <a:spcAft>
                <a:spcPts val="0"/>
              </a:spcAft>
              <a:tabLst>
                <a:tab pos="1638300" algn="l"/>
              </a:tabLst>
            </a:pPr>
            <a:r>
              <a:rPr lang="en-US" sz="1800" dirty="0">
                <a:effectLst/>
                <a:latin typeface="Calibri" panose="020F0502020204030204" pitchFamily="34" charset="0"/>
                <a:ea typeface="Arial" panose="020B0604020202020204" pitchFamily="34" charset="0"/>
              </a:rPr>
              <a:t>One of the most difficult part during the project was to deal with resources limitation regarding computational power, as TensorFlow no longer supports its models to run on GPU for MacOS and running the models on CPU was not a reliable option due timing and risk to damage hardware. </a:t>
            </a:r>
          </a:p>
          <a:p>
            <a:pPr marL="0" marR="0">
              <a:lnSpc>
                <a:spcPct val="115000"/>
              </a:lnSpc>
              <a:spcBef>
                <a:spcPts val="0"/>
              </a:spcBef>
              <a:spcAft>
                <a:spcPts val="0"/>
              </a:spcAft>
              <a:tabLst>
                <a:tab pos="1638300" algn="l"/>
              </a:tabLst>
            </a:pPr>
            <a:r>
              <a:rPr lang="en-US" sz="1800" dirty="0">
                <a:effectLst/>
                <a:latin typeface="Calibri" panose="020F0502020204030204" pitchFamily="34" charset="0"/>
                <a:ea typeface="Arial" panose="020B0604020202020204" pitchFamily="34" charset="0"/>
              </a:rPr>
              <a:t>AWS could be a good option too, but thanks to the access to a good machine with TensorFlow GPU support to run the models, the researcher was able to train the classification models.</a:t>
            </a:r>
            <a:endParaRPr lang="en-US" sz="1800" dirty="0">
              <a:effectLst/>
              <a:latin typeface="Arial" panose="020B0604020202020204" pitchFamily="34" charset="0"/>
              <a:ea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841769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AC052-E58B-4676-820C-7D68686A20AB}"/>
              </a:ext>
            </a:extLst>
          </p:cNvPr>
          <p:cNvSpPr>
            <a:spLocks noGrp="1"/>
          </p:cNvSpPr>
          <p:nvPr>
            <p:ph type="title"/>
          </p:nvPr>
        </p:nvSpPr>
        <p:spPr/>
        <p:txBody>
          <a:bodyPr/>
          <a:lstStyle/>
          <a:p>
            <a:r>
              <a:rPr lang="en-US" dirty="0"/>
              <a:t>IMPROVEMENT</a:t>
            </a:r>
          </a:p>
        </p:txBody>
      </p:sp>
      <p:sp>
        <p:nvSpPr>
          <p:cNvPr id="3" name="Content Placeholder 2">
            <a:extLst>
              <a:ext uri="{FF2B5EF4-FFF2-40B4-BE49-F238E27FC236}">
                <a16:creationId xmlns:a16="http://schemas.microsoft.com/office/drawing/2014/main" id="{97EC3DE2-6CCC-46B0-9821-8AFD5FBD9326}"/>
              </a:ext>
            </a:extLst>
          </p:cNvPr>
          <p:cNvSpPr>
            <a:spLocks noGrp="1"/>
          </p:cNvSpPr>
          <p:nvPr>
            <p:ph idx="1"/>
          </p:nvPr>
        </p:nvSpPr>
        <p:spPr/>
        <p:txBody>
          <a:bodyPr>
            <a:normAutofit fontScale="85000" lnSpcReduction="20000"/>
          </a:bodyPr>
          <a:lstStyle/>
          <a:p>
            <a:pPr marL="0" marR="0" indent="0">
              <a:lnSpc>
                <a:spcPct val="115000"/>
              </a:lnSpc>
              <a:spcBef>
                <a:spcPts val="0"/>
              </a:spcBef>
              <a:spcAft>
                <a:spcPts val="0"/>
              </a:spcAft>
              <a:buNone/>
              <a:tabLst>
                <a:tab pos="1638300" algn="l"/>
              </a:tabLst>
            </a:pPr>
            <a:r>
              <a:rPr lang="en-US" sz="1800" dirty="0">
                <a:effectLst/>
                <a:latin typeface="Calibri" panose="020F0502020204030204" pitchFamily="34" charset="0"/>
                <a:ea typeface="Arial" panose="020B0604020202020204" pitchFamily="34" charset="0"/>
              </a:rPr>
              <a:t>The main improvements that could be done for this project are: </a:t>
            </a:r>
          </a:p>
          <a:p>
            <a:pPr marL="0" marR="0" indent="0">
              <a:lnSpc>
                <a:spcPct val="115000"/>
              </a:lnSpc>
              <a:spcBef>
                <a:spcPts val="0"/>
              </a:spcBef>
              <a:spcAft>
                <a:spcPts val="0"/>
              </a:spcAft>
              <a:buNone/>
              <a:tabLst>
                <a:tab pos="1638300" algn="l"/>
              </a:tabLst>
            </a:pPr>
            <a:endParaRPr lang="en-US" sz="1800"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tabLst>
                <a:tab pos="1638300" algn="l"/>
              </a:tabLst>
            </a:pPr>
            <a:r>
              <a:rPr lang="en-US" sz="1800" dirty="0">
                <a:effectLst/>
                <a:latin typeface="Calibri" panose="020F0502020204030204" pitchFamily="34" charset="0"/>
                <a:ea typeface="Arial" panose="020B0604020202020204" pitchFamily="34" charset="0"/>
              </a:rPr>
              <a:t>• Train the algorithms with the entire data set of images. Due computational resource limitation, the model was train with a subset of images. Having an appropriate machine, the model can be trained including all the images. This will make the algorithm to learn from different context of the picture giving it more experience to predict better never seen images. </a:t>
            </a:r>
            <a:endParaRPr lang="en-US" sz="1800"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tabLst>
                <a:tab pos="1638300" algn="l"/>
              </a:tabLst>
            </a:pPr>
            <a:r>
              <a:rPr lang="en-US" sz="1800" dirty="0">
                <a:effectLst/>
                <a:latin typeface="Calibri" panose="020F0502020204030204" pitchFamily="34" charset="0"/>
                <a:ea typeface="Arial" panose="020B0604020202020204" pitchFamily="34" charset="0"/>
              </a:rPr>
              <a:t> </a:t>
            </a:r>
            <a:endParaRPr lang="en-US" sz="1800"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tabLst>
                <a:tab pos="1638300" algn="l"/>
              </a:tabLst>
            </a:pPr>
            <a:r>
              <a:rPr lang="en-US" sz="1800" dirty="0">
                <a:effectLst/>
                <a:latin typeface="Calibri" panose="020F0502020204030204" pitchFamily="34" charset="0"/>
                <a:ea typeface="Arial" panose="020B0604020202020204" pitchFamily="34" charset="0"/>
              </a:rPr>
              <a:t>• Use difference structures for the CNNs. This approach could give better performance to the model, is an expensive task anyway, as the model can be measure on the test data set after is trained, and this takes time and computational resources.</a:t>
            </a:r>
            <a:endParaRPr lang="en-US" sz="1800"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tabLst>
                <a:tab pos="1638300" algn="l"/>
              </a:tabLst>
            </a:pPr>
            <a:r>
              <a:rPr lang="en-US" sz="1800" dirty="0">
                <a:effectLst/>
                <a:latin typeface="Calibri" panose="020F0502020204030204" pitchFamily="34" charset="0"/>
                <a:ea typeface="Arial" panose="020B0604020202020204" pitchFamily="34" charset="0"/>
              </a:rPr>
              <a:t> </a:t>
            </a:r>
            <a:endParaRPr lang="en-US" sz="1800"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tabLst>
                <a:tab pos="1638300" algn="l"/>
              </a:tabLst>
            </a:pPr>
            <a:r>
              <a:rPr lang="en-US" sz="1800" dirty="0">
                <a:effectLst/>
                <a:latin typeface="Calibri" panose="020F0502020204030204" pitchFamily="34" charset="0"/>
                <a:ea typeface="Arial" panose="020B0604020202020204" pitchFamily="34" charset="0"/>
              </a:rPr>
              <a:t>• Environments where there is more than one subject in the picture was not part of the scope of this project, but it is a good improvement to develop a better application. OpenCV is a good candidate to help with this development, as it very accurate to detect feces and its position in the pictures, then that portion of the picture (the faces) can be classified separately using the developed models on this project.</a:t>
            </a:r>
            <a:endParaRPr lang="en-US" sz="1800"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tabLst>
                <a:tab pos="1638300" algn="l"/>
              </a:tabLst>
            </a:pPr>
            <a:r>
              <a:rPr lang="en-US" sz="1800" b="1" dirty="0">
                <a:effectLst/>
                <a:latin typeface="Calibri" panose="020F0502020204030204" pitchFamily="34" charset="0"/>
                <a:ea typeface="Arial" panose="020B0604020202020204" pitchFamily="34" charset="0"/>
              </a:rPr>
              <a:t> </a:t>
            </a:r>
            <a:endParaRPr lang="en-US" sz="1800"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tabLst>
                <a:tab pos="1638300" algn="l"/>
              </a:tabLst>
            </a:pPr>
            <a:r>
              <a:rPr lang="en-US" sz="1800" dirty="0">
                <a:effectLst/>
                <a:latin typeface="Calibri" panose="020F0502020204030204" pitchFamily="34" charset="0"/>
                <a:ea typeface="Arial" panose="020B0604020202020204" pitchFamily="34" charset="0"/>
              </a:rPr>
              <a:t>• Integrate the solution with a user interface will be totally a plus for the development. To give more usability to the users, the solution can be integrated an API, and be consumed by Web and/or Mobile Applications.</a:t>
            </a:r>
            <a:endParaRPr lang="en-US" sz="18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798926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Arc 10">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5262" y="859948"/>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FA7993-6B57-4720-98E6-33A5EEB11E53}"/>
              </a:ext>
            </a:extLst>
          </p:cNvPr>
          <p:cNvSpPr>
            <a:spLocks noGrp="1"/>
          </p:cNvSpPr>
          <p:nvPr>
            <p:ph type="title"/>
          </p:nvPr>
        </p:nvSpPr>
        <p:spPr>
          <a:xfrm>
            <a:off x="838200" y="643467"/>
            <a:ext cx="2951205" cy="5571066"/>
          </a:xfrm>
        </p:spPr>
        <p:txBody>
          <a:bodyPr>
            <a:normAutofit/>
          </a:bodyPr>
          <a:lstStyle/>
          <a:p>
            <a:r>
              <a:rPr lang="en-US">
                <a:solidFill>
                  <a:srgbClr val="FFFFFF"/>
                </a:solidFill>
              </a:rPr>
              <a:t>TEAM MEBERS</a:t>
            </a:r>
          </a:p>
        </p:txBody>
      </p:sp>
      <p:sp>
        <p:nvSpPr>
          <p:cNvPr id="13" name="Rectangle: Rounded Corners 12">
            <a:extLst>
              <a:ext uri="{FF2B5EF4-FFF2-40B4-BE49-F238E27FC236}">
                <a16:creationId xmlns:a16="http://schemas.microsoft.com/office/drawing/2014/main" id="{651547D7-AD18-407B-A5F4-F8225B5DC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5452" y="434266"/>
            <a:ext cx="7217701" cy="5922084"/>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6" name="Content Placeholder 2">
            <a:extLst>
              <a:ext uri="{FF2B5EF4-FFF2-40B4-BE49-F238E27FC236}">
                <a16:creationId xmlns:a16="http://schemas.microsoft.com/office/drawing/2014/main" id="{0F08EC8D-808D-4E9F-AFEE-33F93AB9948D}"/>
              </a:ext>
            </a:extLst>
          </p:cNvPr>
          <p:cNvGraphicFramePr>
            <a:graphicFrameLocks noGrp="1"/>
          </p:cNvGraphicFramePr>
          <p:nvPr>
            <p:ph idx="1"/>
            <p:extLst>
              <p:ext uri="{D42A27DB-BD31-4B8C-83A1-F6EECF244321}">
                <p14:modId xmlns:p14="http://schemas.microsoft.com/office/powerpoint/2010/main" val="1484819938"/>
              </p:ext>
            </p:extLst>
          </p:nvPr>
        </p:nvGraphicFramePr>
        <p:xfrm>
          <a:off x="4763911" y="609600"/>
          <a:ext cx="6735443" cy="5564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1853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07934-72F2-4D0B-AD66-173829A9622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7AD6C87-A67A-4FAA-94DE-9616B132D888}"/>
              </a:ext>
            </a:extLst>
          </p:cNvPr>
          <p:cNvSpPr>
            <a:spLocks noGrp="1"/>
          </p:cNvSpPr>
          <p:nvPr>
            <p:ph idx="1"/>
          </p:nvPr>
        </p:nvSpPr>
        <p:spPr/>
        <p:txBody>
          <a:bodyPr>
            <a:normAutofit fontScale="92500" lnSpcReduction="20000"/>
          </a:bodyPr>
          <a:lstStyle/>
          <a:p>
            <a:pPr marL="0" marR="0" indent="0">
              <a:lnSpc>
                <a:spcPct val="115000"/>
              </a:lnSpc>
              <a:spcBef>
                <a:spcPts val="0"/>
              </a:spcBef>
              <a:spcAft>
                <a:spcPts val="0"/>
              </a:spcAft>
              <a:buNone/>
              <a:tabLst>
                <a:tab pos="1638300" algn="l"/>
              </a:tabLst>
            </a:pPr>
            <a:r>
              <a:rPr lang="en-US" sz="1800" b="1" dirty="0">
                <a:effectLst/>
                <a:latin typeface="Calibri" panose="020F0502020204030204" pitchFamily="34" charset="0"/>
                <a:ea typeface="Arial" panose="020B0604020202020204" pitchFamily="34" charset="0"/>
              </a:rPr>
              <a:t>References:</a:t>
            </a:r>
            <a:endParaRPr lang="en-US" sz="1800"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tabLst>
                <a:tab pos="1638300" algn="l"/>
              </a:tabLst>
            </a:pP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tabLst>
                <a:tab pos="1638300" algn="l"/>
              </a:tabLst>
            </a:pPr>
            <a:r>
              <a:rPr lang="en-US" sz="1800" dirty="0">
                <a:effectLst/>
                <a:latin typeface="Calibri" panose="020F0502020204030204" pitchFamily="34" charset="0"/>
                <a:ea typeface="Arial" panose="020B0604020202020204" pitchFamily="34" charset="0"/>
              </a:rPr>
              <a:t>[1] </a:t>
            </a:r>
            <a:r>
              <a:rPr lang="en-US" sz="1800" dirty="0" err="1">
                <a:effectLst/>
                <a:latin typeface="Calibri" panose="020F0502020204030204" pitchFamily="34" charset="0"/>
                <a:ea typeface="Arial" panose="020B0604020202020204" pitchFamily="34" charset="0"/>
              </a:rPr>
              <a:t>Yangsheng</a:t>
            </a:r>
            <a:r>
              <a:rPr lang="en-US" sz="1800" dirty="0">
                <a:effectLst/>
                <a:latin typeface="Calibri" panose="020F0502020204030204" pitchFamily="34" charset="0"/>
                <a:ea typeface="Arial" panose="020B0604020202020204" pitchFamily="34" charset="0"/>
              </a:rPr>
              <a:t> Wang </a:t>
            </a:r>
            <a:r>
              <a:rPr lang="en-US" sz="1800" dirty="0" err="1">
                <a:effectLst/>
                <a:latin typeface="Calibri" panose="020F0502020204030204" pitchFamily="34" charset="0"/>
                <a:ea typeface="Arial" panose="020B0604020202020204" pitchFamily="34" charset="0"/>
              </a:rPr>
              <a:t>Haitao</a:t>
            </a:r>
            <a:r>
              <a:rPr lang="en-US" sz="1800" dirty="0">
                <a:effectLst/>
                <a:latin typeface="Calibri" panose="020F0502020204030204" pitchFamily="34" charset="0"/>
                <a:ea typeface="Arial" panose="020B0604020202020204" pitchFamily="34" charset="0"/>
              </a:rPr>
              <a:t> Wang, Stan Z Li. Face recognition under varying lighting conditions using self-quotient image. Proceedings of the Sixth IEEE International Conference on Automatic Face and Gesture Recognition, 2004. </a:t>
            </a:r>
            <a:endParaRPr lang="en-US" sz="1800"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tabLst>
                <a:tab pos="1638300" algn="l"/>
              </a:tabLst>
            </a:pPr>
            <a:r>
              <a:rPr lang="en-US" sz="1800" dirty="0">
                <a:effectLst/>
                <a:latin typeface="Calibri" panose="020F0502020204030204" pitchFamily="34" charset="0"/>
                <a:ea typeface="Arial" panose="020B0604020202020204" pitchFamily="34" charset="0"/>
              </a:rPr>
              <a:t> </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tabLst>
                <a:tab pos="1638300" algn="l"/>
              </a:tabLst>
            </a:pPr>
            <a:r>
              <a:rPr lang="en-US" sz="1800" dirty="0">
                <a:effectLst/>
                <a:latin typeface="Calibri" panose="020F0502020204030204" pitchFamily="34" charset="0"/>
                <a:ea typeface="Arial" panose="020B0604020202020204" pitchFamily="34" charset="0"/>
              </a:rPr>
              <a:t>[2] Beat </a:t>
            </a:r>
            <a:r>
              <a:rPr lang="en-US" sz="1800" dirty="0" err="1">
                <a:effectLst/>
                <a:latin typeface="Calibri" panose="020F0502020204030204" pitchFamily="34" charset="0"/>
                <a:ea typeface="Arial" panose="020B0604020202020204" pitchFamily="34" charset="0"/>
              </a:rPr>
              <a:t>Fasel</a:t>
            </a:r>
            <a:r>
              <a:rPr lang="en-US" sz="1800" dirty="0">
                <a:effectLst/>
                <a:latin typeface="Calibri" panose="020F0502020204030204" pitchFamily="34" charset="0"/>
                <a:ea typeface="Arial" panose="020B0604020202020204" pitchFamily="34" charset="0"/>
              </a:rPr>
              <a:t> and Juergen </a:t>
            </a:r>
            <a:r>
              <a:rPr lang="en-US" sz="1800" dirty="0" err="1">
                <a:effectLst/>
                <a:latin typeface="Calibri" panose="020F0502020204030204" pitchFamily="34" charset="0"/>
                <a:ea typeface="Arial" panose="020B0604020202020204" pitchFamily="34" charset="0"/>
              </a:rPr>
              <a:t>Luettin</a:t>
            </a:r>
            <a:r>
              <a:rPr lang="en-US" sz="1800" dirty="0">
                <a:effectLst/>
                <a:latin typeface="Calibri" panose="020F0502020204030204" pitchFamily="34" charset="0"/>
                <a:ea typeface="Arial" panose="020B0604020202020204" pitchFamily="34" charset="0"/>
              </a:rPr>
              <a:t>. Automatic facial expression analysis: A survey. Pattern Recognition, 36(1), 1999. </a:t>
            </a:r>
            <a:endParaRPr lang="en-US" sz="1800"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tabLst>
                <a:tab pos="1638300" algn="l"/>
              </a:tabLst>
            </a:pPr>
            <a:r>
              <a:rPr lang="en-US" sz="1800" dirty="0">
                <a:effectLst/>
                <a:latin typeface="Calibri" panose="020F0502020204030204" pitchFamily="34" charset="0"/>
                <a:ea typeface="Arial" panose="020B0604020202020204" pitchFamily="34" charset="0"/>
              </a:rPr>
              <a:t> </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tabLst>
                <a:tab pos="1638300" algn="l"/>
              </a:tabLst>
            </a:pPr>
            <a:r>
              <a:rPr lang="en-US" sz="1800" dirty="0">
                <a:effectLst/>
                <a:latin typeface="Calibri" panose="020F0502020204030204" pitchFamily="34" charset="0"/>
                <a:ea typeface="Arial" panose="020B0604020202020204" pitchFamily="34" charset="0"/>
              </a:rPr>
              <a:t>[3] </a:t>
            </a:r>
            <a:r>
              <a:rPr lang="en-US" sz="1800" dirty="0" err="1">
                <a:effectLst/>
                <a:latin typeface="Calibri" panose="020F0502020204030204" pitchFamily="34" charset="0"/>
                <a:ea typeface="Arial" panose="020B0604020202020204" pitchFamily="34" charset="0"/>
              </a:rPr>
              <a:t>Xiaoyang</a:t>
            </a:r>
            <a:r>
              <a:rPr lang="en-US" sz="1800" dirty="0">
                <a:effectLst/>
                <a:latin typeface="Calibri" panose="020F0502020204030204" pitchFamily="34" charset="0"/>
                <a:ea typeface="Arial" panose="020B0604020202020204" pitchFamily="34" charset="0"/>
              </a:rPr>
              <a:t> Tan and B. </a:t>
            </a:r>
            <a:r>
              <a:rPr lang="en-US" sz="1800" dirty="0" err="1">
                <a:effectLst/>
                <a:latin typeface="Calibri" panose="020F0502020204030204" pitchFamily="34" charset="0"/>
                <a:ea typeface="Arial" panose="020B0604020202020204" pitchFamily="34" charset="0"/>
              </a:rPr>
              <a:t>Triggs</a:t>
            </a:r>
            <a:r>
              <a:rPr lang="en-US" sz="1800" dirty="0">
                <a:effectLst/>
                <a:latin typeface="Calibri" panose="020F0502020204030204" pitchFamily="34" charset="0"/>
                <a:ea typeface="Arial" panose="020B0604020202020204" pitchFamily="34" charset="0"/>
              </a:rPr>
              <a:t>. Enhanced local texture feature sets for face recognition under difficult lighting conditions. IEEE Transactions on Image Processing, 19(6). </a:t>
            </a:r>
            <a:endParaRPr lang="en-US" sz="1800"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tabLst>
                <a:tab pos="1638300" algn="l"/>
              </a:tabLst>
            </a:pPr>
            <a:r>
              <a:rPr lang="en-US" sz="1800" dirty="0">
                <a:effectLst/>
                <a:latin typeface="Calibri" panose="020F0502020204030204" pitchFamily="34" charset="0"/>
                <a:ea typeface="Arial" panose="020B0604020202020204" pitchFamily="34" charset="0"/>
              </a:rPr>
              <a:t> </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tabLst>
                <a:tab pos="1638300" algn="l"/>
              </a:tabLst>
            </a:pPr>
            <a:r>
              <a:rPr lang="en-US" sz="1800" dirty="0">
                <a:effectLst/>
                <a:latin typeface="Calibri" panose="020F0502020204030204" pitchFamily="34" charset="0"/>
                <a:ea typeface="Arial" panose="020B0604020202020204" pitchFamily="34" charset="0"/>
              </a:rPr>
              <a:t>[4] Michael Jones Paul Viola. Rapid object detection using a boosted cascade of simple features. Computer Vision and Pattern Recognition, 2001. </a:t>
            </a:r>
            <a:endParaRPr lang="en-US" sz="1800"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tabLst>
                <a:tab pos="1638300" algn="l"/>
              </a:tabLst>
            </a:pPr>
            <a:r>
              <a:rPr lang="en-US" sz="1800" dirty="0">
                <a:effectLst/>
                <a:latin typeface="Calibri" panose="020F0502020204030204" pitchFamily="34" charset="0"/>
                <a:ea typeface="Arial" panose="020B0604020202020204" pitchFamily="34" charset="0"/>
              </a:rPr>
              <a:t> </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tabLst>
                <a:tab pos="1638300" algn="l"/>
              </a:tabLst>
            </a:pPr>
            <a:r>
              <a:rPr lang="en-US" sz="1800" dirty="0">
                <a:effectLst/>
                <a:latin typeface="Calibri" panose="020F0502020204030204" pitchFamily="34" charset="0"/>
                <a:ea typeface="Arial" panose="020B0604020202020204" pitchFamily="34" charset="0"/>
              </a:rPr>
              <a:t>[5] Lijun Yin; </a:t>
            </a:r>
            <a:r>
              <a:rPr lang="en-US" sz="1800" dirty="0" err="1">
                <a:effectLst/>
                <a:latin typeface="Calibri" panose="020F0502020204030204" pitchFamily="34" charset="0"/>
                <a:ea typeface="Arial" panose="020B0604020202020204" pitchFamily="34" charset="0"/>
              </a:rPr>
              <a:t>Xiaozhou</a:t>
            </a:r>
            <a:r>
              <a:rPr lang="en-US" sz="1800" dirty="0">
                <a:effectLst/>
                <a:latin typeface="Calibri" panose="020F0502020204030204" pitchFamily="34" charset="0"/>
                <a:ea typeface="Arial" panose="020B0604020202020204" pitchFamily="34" charset="0"/>
              </a:rPr>
              <a:t> Wei; Yi Sun; Jun Wang; Matthew J. </a:t>
            </a:r>
            <a:r>
              <a:rPr lang="en-US" sz="1800" dirty="0" err="1">
                <a:effectLst/>
                <a:latin typeface="Calibri" panose="020F0502020204030204" pitchFamily="34" charset="0"/>
                <a:ea typeface="Arial" panose="020B0604020202020204" pitchFamily="34" charset="0"/>
              </a:rPr>
              <a:t>Rosato</a:t>
            </a:r>
            <a:r>
              <a:rPr lang="en-US" sz="1800" dirty="0">
                <a:effectLst/>
                <a:latin typeface="Calibri" panose="020F0502020204030204" pitchFamily="34" charset="0"/>
                <a:ea typeface="Arial" panose="020B0604020202020204" pitchFamily="34" charset="0"/>
              </a:rPr>
              <a:t>. A 3d facial expression database for facial behavior research. 7th International Conference on Automatic Face and Gesture Recognition, 2006.</a:t>
            </a:r>
            <a:endParaRPr lang="en-US" sz="18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2364737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5AB26E-8A91-4C00-855E-1B68805E118D}"/>
              </a:ext>
            </a:extLst>
          </p:cNvPr>
          <p:cNvSpPr>
            <a:spLocks noGrp="1"/>
          </p:cNvSpPr>
          <p:nvPr>
            <p:ph type="title"/>
          </p:nvPr>
        </p:nvSpPr>
        <p:spPr>
          <a:xfrm>
            <a:off x="686834" y="1153572"/>
            <a:ext cx="3200400" cy="4461163"/>
          </a:xfrm>
        </p:spPr>
        <p:txBody>
          <a:bodyPr>
            <a:normAutofit/>
          </a:bodyPr>
          <a:lstStyle/>
          <a:p>
            <a:r>
              <a:rPr lang="en-US">
                <a:solidFill>
                  <a:srgbClr val="FFFFFF"/>
                </a:solidFill>
              </a:rPr>
              <a:t>SUMMARY</a:t>
            </a:r>
          </a:p>
        </p:txBody>
      </p:sp>
      <p:sp>
        <p:nvSpPr>
          <p:cNvPr id="3" name="Content Placeholder 2">
            <a:extLst>
              <a:ext uri="{FF2B5EF4-FFF2-40B4-BE49-F238E27FC236}">
                <a16:creationId xmlns:a16="http://schemas.microsoft.com/office/drawing/2014/main" id="{E6E851DC-A99E-48AF-B931-3FA809FBA06D}"/>
              </a:ext>
            </a:extLst>
          </p:cNvPr>
          <p:cNvSpPr>
            <a:spLocks noGrp="1"/>
          </p:cNvSpPr>
          <p:nvPr>
            <p:ph idx="1"/>
          </p:nvPr>
        </p:nvSpPr>
        <p:spPr>
          <a:xfrm>
            <a:off x="4447308" y="591344"/>
            <a:ext cx="6906491" cy="5585619"/>
          </a:xfrm>
        </p:spPr>
        <p:txBody>
          <a:bodyPr anchor="ctr">
            <a:normAutofit/>
          </a:bodyPr>
          <a:lstStyle/>
          <a:p>
            <a:r>
              <a:rPr lang="en-US" dirty="0">
                <a:effectLst/>
                <a:latin typeface="Calibri" panose="020F0502020204030204" pitchFamily="34" charset="0"/>
                <a:ea typeface="Arial" panose="020B0604020202020204" pitchFamily="34" charset="0"/>
              </a:rPr>
              <a:t> Personality, attractiveness, age, and gender can be also seen from someone is face. Thus, the face is a multi-signal sender/receiver capable of tremendous flexibility and specificity. </a:t>
            </a:r>
          </a:p>
          <a:p>
            <a:r>
              <a:rPr lang="en-US" dirty="0">
                <a:effectLst/>
                <a:latin typeface="Calibri" panose="020F0502020204030204" pitchFamily="34" charset="0"/>
                <a:ea typeface="Arial" panose="020B0604020202020204" pitchFamily="34" charset="0"/>
              </a:rPr>
              <a:t>In turn, automating the analysis of facial signals would be highly beneficial for fields as diverse as security, behavioral science, medicine, communication, education, and human-machine interaction. </a:t>
            </a:r>
          </a:p>
          <a:p>
            <a:r>
              <a:rPr lang="en-US" dirty="0">
                <a:effectLst/>
                <a:latin typeface="Calibri" panose="020F0502020204030204" pitchFamily="34" charset="0"/>
                <a:ea typeface="Arial" panose="020B0604020202020204" pitchFamily="34" charset="0"/>
              </a:rPr>
              <a:t>The goal is to build an Application to detect facial emotions accurately</a:t>
            </a:r>
            <a:endParaRPr lang="en-US" dirty="0"/>
          </a:p>
        </p:txBody>
      </p:sp>
      <p:sp>
        <p:nvSpPr>
          <p:cNvPr id="33"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2867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74426B8-C8DB-40F2-856E-AD7ACB885858}"/>
              </a:ext>
            </a:extLst>
          </p:cNvPr>
          <p:cNvSpPr>
            <a:spLocks noGrp="1"/>
          </p:cNvSpPr>
          <p:nvPr>
            <p:ph type="title"/>
          </p:nvPr>
        </p:nvSpPr>
        <p:spPr>
          <a:xfrm>
            <a:off x="838201" y="3998018"/>
            <a:ext cx="3981854" cy="2216513"/>
          </a:xfrm>
        </p:spPr>
        <p:txBody>
          <a:bodyPr vert="horz" lIns="91440" tIns="45720" rIns="91440" bIns="45720" rtlCol="0" anchor="ctr">
            <a:normAutofit/>
          </a:bodyPr>
          <a:lstStyle/>
          <a:p>
            <a:r>
              <a:rPr lang="en-US" sz="4400" kern="1200">
                <a:solidFill>
                  <a:schemeClr val="tx1"/>
                </a:solidFill>
                <a:latin typeface="+mj-lt"/>
                <a:ea typeface="+mj-ea"/>
                <a:cs typeface="+mj-cs"/>
              </a:rPr>
              <a:t>DATASET</a:t>
            </a:r>
          </a:p>
        </p:txBody>
      </p:sp>
      <p:sp>
        <p:nvSpPr>
          <p:cNvPr id="17" name="Arc 1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5672358E-1BF3-442F-BB8D-9980E0377EBF}"/>
              </a:ext>
            </a:extLst>
          </p:cNvPr>
          <p:cNvPicPr>
            <a:picLocks noGrp="1"/>
          </p:cNvPicPr>
          <p:nvPr>
            <p:ph idx="1"/>
          </p:nvPr>
        </p:nvPicPr>
        <p:blipFill>
          <a:blip r:embed="rId2"/>
          <a:stretch>
            <a:fillRect/>
          </a:stretch>
        </p:blipFill>
        <p:spPr>
          <a:xfrm>
            <a:off x="1714560" y="704504"/>
            <a:ext cx="8762880" cy="295747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5" name="TextBox 4">
            <a:extLst>
              <a:ext uri="{FF2B5EF4-FFF2-40B4-BE49-F238E27FC236}">
                <a16:creationId xmlns:a16="http://schemas.microsoft.com/office/drawing/2014/main" id="{D3A78378-56D7-4B65-9FB5-0E3C777E30F5}"/>
              </a:ext>
            </a:extLst>
          </p:cNvPr>
          <p:cNvSpPr txBox="1"/>
          <p:nvPr/>
        </p:nvSpPr>
        <p:spPr>
          <a:xfrm>
            <a:off x="4970835" y="3998019"/>
            <a:ext cx="6382966" cy="2216512"/>
          </a:xfrm>
          <a:prstGeom prst="rect">
            <a:avLst/>
          </a:prstGeom>
        </p:spPr>
        <p:txBody>
          <a:bodyPr vert="horz" lIns="91440" tIns="45720" rIns="91440" bIns="45720" rtlCol="0">
            <a:normAutofit/>
          </a:bodyPr>
          <a:lstStyle/>
          <a:p>
            <a:pPr marL="0" marR="0" indent="-228600">
              <a:lnSpc>
                <a:spcPct val="90000"/>
              </a:lnSpc>
              <a:spcBef>
                <a:spcPts val="700"/>
              </a:spcBef>
              <a:spcAft>
                <a:spcPts val="1400"/>
              </a:spcAft>
              <a:buFont typeface="Arial" panose="020B0604020202020204" pitchFamily="34" charset="0"/>
              <a:buChar char="•"/>
            </a:pPr>
            <a:r>
              <a:rPr lang="en-US" sz="2400">
                <a:effectLst/>
                <a:highlight>
                  <a:srgbClr val="FFFFFF"/>
                </a:highlight>
              </a:rPr>
              <a:t>In order to train our model, we are inputting the data which is divided into different folders .we are taking the size of images as 48*48 and the number of classes as 7.</a:t>
            </a:r>
            <a:endParaRPr lang="en-US" sz="2400">
              <a:effectLst/>
            </a:endParaRPr>
          </a:p>
        </p:txBody>
      </p:sp>
    </p:spTree>
    <p:extLst>
      <p:ext uri="{BB962C8B-B14F-4D97-AF65-F5344CB8AC3E}">
        <p14:creationId xmlns:p14="http://schemas.microsoft.com/office/powerpoint/2010/main" val="55356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1">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8D2CDBDB-B172-4536-AAFC-FE600828EA1C}"/>
              </a:ext>
            </a:extLst>
          </p:cNvPr>
          <p:cNvPicPr>
            <a:picLocks noGrp="1"/>
          </p:cNvPicPr>
          <p:nvPr>
            <p:ph idx="1"/>
          </p:nvPr>
        </p:nvPicPr>
        <p:blipFill>
          <a:blip r:embed="rId2"/>
          <a:stretch>
            <a:fillRect/>
          </a:stretch>
        </p:blipFill>
        <p:spPr>
          <a:xfrm>
            <a:off x="6541053" y="2064697"/>
            <a:ext cx="4777381" cy="2555898"/>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4" name="Arc 13">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E22792-4D94-4F94-A68F-4E3286FE7534}"/>
              </a:ext>
            </a:extLst>
          </p:cNvPr>
          <p:cNvSpPr>
            <a:spLocks noGrp="1"/>
          </p:cNvSpPr>
          <p:nvPr>
            <p:ph type="title"/>
          </p:nvPr>
        </p:nvSpPr>
        <p:spPr>
          <a:xfrm>
            <a:off x="838201" y="479493"/>
            <a:ext cx="5257800" cy="1325563"/>
          </a:xfrm>
        </p:spPr>
        <p:txBody>
          <a:bodyPr vert="horz" lIns="91440" tIns="45720" rIns="91440" bIns="45720" rtlCol="0" anchor="ctr">
            <a:normAutofit/>
          </a:bodyPr>
          <a:lstStyle/>
          <a:p>
            <a:r>
              <a:rPr lang="en-US" sz="4400" kern="1200">
                <a:solidFill>
                  <a:schemeClr val="tx1"/>
                </a:solidFill>
                <a:latin typeface="+mj-lt"/>
                <a:ea typeface="+mj-ea"/>
                <a:cs typeface="+mj-cs"/>
              </a:rPr>
              <a:t>DATA CLEANING</a:t>
            </a:r>
          </a:p>
        </p:txBody>
      </p:sp>
      <p:sp>
        <p:nvSpPr>
          <p:cNvPr id="5" name="TextBox 4">
            <a:extLst>
              <a:ext uri="{FF2B5EF4-FFF2-40B4-BE49-F238E27FC236}">
                <a16:creationId xmlns:a16="http://schemas.microsoft.com/office/drawing/2014/main" id="{1322D85D-4B30-4C9E-9BD4-60CE79E93E62}"/>
              </a:ext>
            </a:extLst>
          </p:cNvPr>
          <p:cNvSpPr txBox="1"/>
          <p:nvPr/>
        </p:nvSpPr>
        <p:spPr>
          <a:xfrm>
            <a:off x="838201" y="1984443"/>
            <a:ext cx="5257800" cy="419252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dirty="0">
                <a:effectLst/>
                <a:highlight>
                  <a:srgbClr val="FFFFFF"/>
                </a:highlight>
              </a:rPr>
              <a:t>The data in this format is already suitable to be used, so there is no need for any cleaning or reformatting</a:t>
            </a:r>
            <a:endParaRPr lang="en-US" sz="2400" dirty="0"/>
          </a:p>
        </p:txBody>
      </p:sp>
    </p:spTree>
    <p:extLst>
      <p:ext uri="{BB962C8B-B14F-4D97-AF65-F5344CB8AC3E}">
        <p14:creationId xmlns:p14="http://schemas.microsoft.com/office/powerpoint/2010/main" val="4200806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A6A45D9-42D1-4DC5-ADAA-F0ABA80D1B2A}"/>
              </a:ext>
            </a:extLst>
          </p:cNvPr>
          <p:cNvSpPr>
            <a:spLocks noGrp="1"/>
          </p:cNvSpPr>
          <p:nvPr>
            <p:ph type="title"/>
          </p:nvPr>
        </p:nvSpPr>
        <p:spPr>
          <a:xfrm>
            <a:off x="5894962" y="479493"/>
            <a:ext cx="5458838" cy="1325563"/>
          </a:xfrm>
        </p:spPr>
        <p:txBody>
          <a:bodyPr vert="horz" lIns="91440" tIns="45720" rIns="91440" bIns="45720" rtlCol="0" anchor="ctr">
            <a:normAutofit/>
          </a:bodyPr>
          <a:lstStyle/>
          <a:p>
            <a:r>
              <a:rPr lang="en-US" sz="4400" kern="1200">
                <a:solidFill>
                  <a:schemeClr val="tx1"/>
                </a:solidFill>
                <a:latin typeface="+mj-lt"/>
                <a:ea typeface="+mj-ea"/>
                <a:cs typeface="+mj-cs"/>
              </a:rPr>
              <a:t>EXPLORATORY DATA ANALYSIS</a:t>
            </a: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4CE6D787-12B4-4DE0-94AF-335885635099}"/>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703182" y="1743705"/>
            <a:ext cx="4777381" cy="3200845"/>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p:spPr>
      </p:pic>
      <p:sp>
        <p:nvSpPr>
          <p:cNvPr id="5" name="TextBox 4">
            <a:extLst>
              <a:ext uri="{FF2B5EF4-FFF2-40B4-BE49-F238E27FC236}">
                <a16:creationId xmlns:a16="http://schemas.microsoft.com/office/drawing/2014/main" id="{75D16EA6-5333-4B7E-A06D-EC4C4EEE06C6}"/>
              </a:ext>
            </a:extLst>
          </p:cNvPr>
          <p:cNvSpPr txBox="1"/>
          <p:nvPr/>
        </p:nvSpPr>
        <p:spPr>
          <a:xfrm>
            <a:off x="5894962" y="1984443"/>
            <a:ext cx="5458838" cy="419252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dirty="0">
                <a:effectLst/>
                <a:highlight>
                  <a:srgbClr val="FFFFFF"/>
                </a:highlight>
              </a:rPr>
              <a:t>Distribution of labels present in the dataset</a:t>
            </a:r>
            <a:endParaRPr lang="en-US" sz="2400" dirty="0">
              <a:effectLst/>
            </a:endParaRPr>
          </a:p>
          <a:p>
            <a:pPr indent="-228600">
              <a:lnSpc>
                <a:spcPct val="90000"/>
              </a:lnSpc>
              <a:spcAft>
                <a:spcPts val="600"/>
              </a:spcAft>
              <a:buFont typeface="Arial" panose="020B0604020202020204" pitchFamily="34" charset="0"/>
              <a:buChar char="•"/>
            </a:pPr>
            <a:endParaRPr lang="en-US" sz="2400" dirty="0"/>
          </a:p>
        </p:txBody>
      </p:sp>
    </p:spTree>
    <p:extLst>
      <p:ext uri="{BB962C8B-B14F-4D97-AF65-F5344CB8AC3E}">
        <p14:creationId xmlns:p14="http://schemas.microsoft.com/office/powerpoint/2010/main" val="446353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FC1520-BE35-4A7E-B3E6-85808043B477}"/>
              </a:ext>
            </a:extLst>
          </p:cNvPr>
          <p:cNvSpPr>
            <a:spLocks noGrp="1"/>
          </p:cNvSpPr>
          <p:nvPr>
            <p:ph type="title"/>
          </p:nvPr>
        </p:nvSpPr>
        <p:spPr>
          <a:xfrm>
            <a:off x="686834" y="591344"/>
            <a:ext cx="3200400" cy="5585619"/>
          </a:xfrm>
        </p:spPr>
        <p:txBody>
          <a:bodyPr>
            <a:normAutofit/>
          </a:bodyPr>
          <a:lstStyle/>
          <a:p>
            <a:r>
              <a:rPr lang="en-US">
                <a:solidFill>
                  <a:srgbClr val="FFFFFF"/>
                </a:solidFill>
              </a:rPr>
              <a:t>ALGORITHM USED</a:t>
            </a:r>
          </a:p>
        </p:txBody>
      </p:sp>
      <p:sp>
        <p:nvSpPr>
          <p:cNvPr id="3" name="Content Placeholder 2">
            <a:extLst>
              <a:ext uri="{FF2B5EF4-FFF2-40B4-BE49-F238E27FC236}">
                <a16:creationId xmlns:a16="http://schemas.microsoft.com/office/drawing/2014/main" id="{D1625D69-284C-4711-808B-59C54E7B3286}"/>
              </a:ext>
            </a:extLst>
          </p:cNvPr>
          <p:cNvSpPr>
            <a:spLocks noGrp="1"/>
          </p:cNvSpPr>
          <p:nvPr>
            <p:ph idx="1"/>
          </p:nvPr>
        </p:nvSpPr>
        <p:spPr>
          <a:xfrm>
            <a:off x="4447308" y="591344"/>
            <a:ext cx="6906491" cy="5585619"/>
          </a:xfrm>
        </p:spPr>
        <p:txBody>
          <a:bodyPr anchor="ctr">
            <a:normAutofit/>
          </a:bodyPr>
          <a:lstStyle/>
          <a:p>
            <a:pPr marL="0" indent="0">
              <a:buNone/>
            </a:pPr>
            <a:r>
              <a:rPr lang="en-US" dirty="0"/>
              <a:t>CONVOLUTIONARY NEURAL NETWORK:</a:t>
            </a:r>
          </a:p>
          <a:p>
            <a:r>
              <a:rPr lang="en-US">
                <a:effectLst/>
                <a:latin typeface="Calibri" panose="020F0502020204030204" pitchFamily="34" charset="0"/>
                <a:ea typeface="Arial" panose="020B0604020202020204" pitchFamily="34" charset="0"/>
              </a:rPr>
              <a:t>A Convolutional Neural Network (</a:t>
            </a:r>
            <a:r>
              <a:rPr lang="en-US" err="1">
                <a:effectLst/>
                <a:latin typeface="Calibri" panose="020F0502020204030204" pitchFamily="34" charset="0"/>
                <a:ea typeface="Arial" panose="020B0604020202020204" pitchFamily="34" charset="0"/>
              </a:rPr>
              <a:t>ConvNet</a:t>
            </a:r>
            <a:r>
              <a:rPr lang="en-US">
                <a:effectLst/>
                <a:latin typeface="Calibri" panose="020F0502020204030204" pitchFamily="34" charset="0"/>
                <a:ea typeface="Arial" panose="020B0604020202020204" pitchFamily="34" charset="0"/>
              </a:rPr>
              <a:t>/CNN) is a Deep Learning algorithm which can take in an input image, assign importance (learnable weights and biases) to various aspects/objects in the image and be able to differentiate one from the other. </a:t>
            </a:r>
          </a:p>
          <a:p>
            <a:r>
              <a:rPr lang="en-US">
                <a:effectLst/>
                <a:latin typeface="Calibri" panose="020F0502020204030204" pitchFamily="34" charset="0"/>
                <a:ea typeface="Arial" panose="020B0604020202020204" pitchFamily="34" charset="0"/>
              </a:rPr>
              <a:t>The pre-processing required in a </a:t>
            </a:r>
            <a:r>
              <a:rPr lang="en-US" err="1">
                <a:effectLst/>
                <a:latin typeface="Calibri" panose="020F0502020204030204" pitchFamily="34" charset="0"/>
                <a:ea typeface="Arial" panose="020B0604020202020204" pitchFamily="34" charset="0"/>
              </a:rPr>
              <a:t>ConvNet</a:t>
            </a:r>
            <a:r>
              <a:rPr lang="en-US">
                <a:effectLst/>
                <a:latin typeface="Calibri" panose="020F0502020204030204" pitchFamily="34" charset="0"/>
                <a:ea typeface="Arial" panose="020B0604020202020204" pitchFamily="34" charset="0"/>
              </a:rPr>
              <a:t> is much lower as compared to other classification algorithms</a:t>
            </a: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8607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D0461F72-A27E-48C5-A99A-B5EEDA745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2649980-A521-4500-97D8-199A047D7BC5}"/>
              </a:ext>
            </a:extLst>
          </p:cNvPr>
          <p:cNvSpPr>
            <a:spLocks noGrp="1"/>
          </p:cNvSpPr>
          <p:nvPr>
            <p:ph type="title"/>
          </p:nvPr>
        </p:nvSpPr>
        <p:spPr>
          <a:xfrm>
            <a:off x="1524000" y="3349167"/>
            <a:ext cx="9144000" cy="1748373"/>
          </a:xfrm>
        </p:spPr>
        <p:txBody>
          <a:bodyPr vert="horz" lIns="91440" tIns="45720" rIns="91440" bIns="45720" rtlCol="0" anchor="b">
            <a:normAutofit/>
          </a:bodyPr>
          <a:lstStyle/>
          <a:p>
            <a:pPr algn="ctr"/>
            <a:r>
              <a:rPr lang="en-US" sz="6000" kern="1200">
                <a:solidFill>
                  <a:schemeClr val="tx1"/>
                </a:solidFill>
                <a:latin typeface="+mj-lt"/>
                <a:ea typeface="+mj-ea"/>
                <a:cs typeface="+mj-cs"/>
              </a:rPr>
              <a:t>ARCHITECTURE</a:t>
            </a:r>
          </a:p>
        </p:txBody>
      </p:sp>
      <p:pic>
        <p:nvPicPr>
          <p:cNvPr id="4" name="Content Placeholder 3" descr="Image for post">
            <a:extLst>
              <a:ext uri="{FF2B5EF4-FFF2-40B4-BE49-F238E27FC236}">
                <a16:creationId xmlns:a16="http://schemas.microsoft.com/office/drawing/2014/main" id="{C7EB532F-9087-44C2-B54B-1F41875B016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462177" y="643467"/>
            <a:ext cx="7267644" cy="2452830"/>
          </a:xfrm>
          <a:custGeom>
            <a:avLst/>
            <a:gdLst/>
            <a:ahLst/>
            <a:cxnLst/>
            <a:rect l="l" t="t" r="r" b="b"/>
            <a:pathLst>
              <a:path w="9143998" h="2473607">
                <a:moveTo>
                  <a:pt x="64634" y="0"/>
                </a:moveTo>
                <a:lnTo>
                  <a:pt x="9079363" y="0"/>
                </a:lnTo>
                <a:cubicBezTo>
                  <a:pt x="9115060" y="0"/>
                  <a:pt x="9143998" y="28938"/>
                  <a:pt x="9143998" y="64635"/>
                </a:cubicBezTo>
                <a:lnTo>
                  <a:pt x="9143998" y="2408972"/>
                </a:lnTo>
                <a:cubicBezTo>
                  <a:pt x="9143998" y="2444669"/>
                  <a:pt x="9115060" y="2473607"/>
                  <a:pt x="9079363" y="2473607"/>
                </a:cubicBezTo>
                <a:lnTo>
                  <a:pt x="64634" y="2473607"/>
                </a:lnTo>
                <a:cubicBezTo>
                  <a:pt x="46786" y="2473607"/>
                  <a:pt x="30627" y="2466373"/>
                  <a:pt x="18930" y="2454676"/>
                </a:cubicBezTo>
                <a:lnTo>
                  <a:pt x="0" y="2408974"/>
                </a:lnTo>
                <a:lnTo>
                  <a:pt x="0" y="64633"/>
                </a:lnTo>
                <a:lnTo>
                  <a:pt x="18930" y="18931"/>
                </a:lnTo>
                <a:cubicBezTo>
                  <a:pt x="30627" y="7235"/>
                  <a:pt x="46786" y="0"/>
                  <a:pt x="64634" y="0"/>
                </a:cubicBezTo>
                <a:close/>
              </a:path>
            </a:pathLst>
          </a:custGeom>
          <a:noFill/>
        </p:spPr>
      </p:pic>
      <p:sp>
        <p:nvSpPr>
          <p:cNvPr id="15" name="Oval 14">
            <a:extLst>
              <a:ext uri="{FF2B5EF4-FFF2-40B4-BE49-F238E27FC236}">
                <a16:creationId xmlns:a16="http://schemas.microsoft.com/office/drawing/2014/main" id="{DF382E8D-312B-4792-A211-0BDE37F6F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5562" y="262321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B9BD5"/>
              </a:solidFill>
              <a:effectLst/>
              <a:uLnTx/>
              <a:uFillTx/>
              <a:latin typeface="Calibri" panose="020F0502020204030204"/>
              <a:ea typeface="+mn-ea"/>
              <a:cs typeface="+mn-cs"/>
            </a:endParaRPr>
          </a:p>
        </p:txBody>
      </p:sp>
      <p:sp>
        <p:nvSpPr>
          <p:cNvPr id="17" name="Arc 16">
            <a:extLst>
              <a:ext uri="{FF2B5EF4-FFF2-40B4-BE49-F238E27FC236}">
                <a16:creationId xmlns:a16="http://schemas.microsoft.com/office/drawing/2014/main" id="{036F9B07-02BE-4BD5-BA9D-E91B8A456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8539" y="361268"/>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1829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FFD096EB-44CD-45BA-A845-B27F5641AC0D}"/>
              </a:ext>
            </a:extLst>
          </p:cNvPr>
          <p:cNvPicPr>
            <a:picLocks noGrp="1"/>
          </p:cNvPicPr>
          <p:nvPr>
            <p:ph idx="1"/>
          </p:nvPr>
        </p:nvPicPr>
        <p:blipFill rotWithShape="1">
          <a:blip r:embed="rId2"/>
          <a:srcRect r="32502" b="1"/>
          <a:stretch/>
        </p:blipFill>
        <p:spPr>
          <a:xfrm>
            <a:off x="5101771" y="10"/>
            <a:ext cx="7094361" cy="6857989"/>
          </a:xfrm>
          <a:prstGeom prst="rect">
            <a:avLst/>
          </a:prstGeom>
        </p:spPr>
      </p:pic>
      <p:sp>
        <p:nvSpPr>
          <p:cNvPr id="13" name="Rectangle 12">
            <a:extLst>
              <a:ext uri="{FF2B5EF4-FFF2-40B4-BE49-F238E27FC236}">
                <a16:creationId xmlns:a16="http://schemas.microsoft.com/office/drawing/2014/main" id="{A34066D6-1B59-4642-A86D-39464CEE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527208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1718653" y="700861"/>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7D5D30-2A54-482F-AE2C-3951FB1ADF39}"/>
              </a:ext>
            </a:extLst>
          </p:cNvPr>
          <p:cNvSpPr>
            <a:spLocks noGrp="1"/>
          </p:cNvSpPr>
          <p:nvPr>
            <p:ph type="title"/>
          </p:nvPr>
        </p:nvSpPr>
        <p:spPr>
          <a:xfrm>
            <a:off x="643467" y="795509"/>
            <a:ext cx="4092525" cy="2798604"/>
          </a:xfrm>
        </p:spPr>
        <p:txBody>
          <a:bodyPr vert="horz" lIns="91440" tIns="45720" rIns="91440" bIns="45720" rtlCol="0" anchor="b">
            <a:normAutofit/>
          </a:bodyPr>
          <a:lstStyle/>
          <a:p>
            <a:pPr algn="ctr"/>
            <a:r>
              <a:rPr lang="en-US" sz="5600" kern="1200">
                <a:solidFill>
                  <a:srgbClr val="FFFFFF"/>
                </a:solidFill>
                <a:latin typeface="+mj-lt"/>
                <a:ea typeface="+mj-ea"/>
                <a:cs typeface="+mj-cs"/>
              </a:rPr>
              <a:t>CODE TO TRAIN OUR MODEL</a:t>
            </a:r>
          </a:p>
        </p:txBody>
      </p:sp>
      <p:sp>
        <p:nvSpPr>
          <p:cNvPr id="17" name="Oval 16">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4626633"/>
            <a:ext cx="491961" cy="49196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CBF9EBB4-5078-47B2-AAA0-DF4A88D81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7932" y="5011563"/>
            <a:ext cx="731558" cy="731558"/>
          </a:xfrm>
          <a:prstGeom prst="rect">
            <a:avLst/>
          </a:prstGeom>
          <a:noFill/>
          <a:ln w="127000">
            <a:solidFill>
              <a:schemeClr val="accent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0656763"/>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11</TotalTime>
  <Words>786</Words>
  <Application>Microsoft Office PowerPoint</Application>
  <PresentationFormat>Widescreen</PresentationFormat>
  <Paragraphs>55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Century Gothic</vt:lpstr>
      <vt:lpstr>ShapesVTI</vt:lpstr>
      <vt:lpstr>Facial Expression Recognition  using  Machine Learning  </vt:lpstr>
      <vt:lpstr>TEAM MEBERS</vt:lpstr>
      <vt:lpstr>SUMMARY</vt:lpstr>
      <vt:lpstr>DATASET</vt:lpstr>
      <vt:lpstr>DATA CLEANING</vt:lpstr>
      <vt:lpstr>EXPLORATORY DATA ANALYSIS</vt:lpstr>
      <vt:lpstr>ALGORITHM USED</vt:lpstr>
      <vt:lpstr>ARCHITECTURE</vt:lpstr>
      <vt:lpstr>CODE TO TRAIN OUR MODEL</vt:lpstr>
      <vt:lpstr>CODE TO OPTIMIZE</vt:lpstr>
      <vt:lpstr>ACCURACY OF MODEL</vt:lpstr>
      <vt:lpstr>CODE TO CAPTURE IMAGE</vt:lpstr>
      <vt:lpstr>OUTPUT IMAGES</vt:lpstr>
      <vt:lpstr>HAPPY </vt:lpstr>
      <vt:lpstr>SAD</vt:lpstr>
      <vt:lpstr>SURPRISE</vt:lpstr>
      <vt:lpstr>NEUTRAL</vt:lpstr>
      <vt:lpstr>CONCLUSION</vt:lpstr>
      <vt:lpstr>IMPROVEMENT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Expression Recognition  using  Machine Learning  </dc:title>
  <dc:creator>Pasupulati Srihitha</dc:creator>
  <cp:lastModifiedBy>Pasupulati Srihitha</cp:lastModifiedBy>
  <cp:revision>4</cp:revision>
  <dcterms:created xsi:type="dcterms:W3CDTF">2020-12-10T23:24:02Z</dcterms:created>
  <dcterms:modified xsi:type="dcterms:W3CDTF">2020-12-10T23:35:38Z</dcterms:modified>
</cp:coreProperties>
</file>