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57" r:id="rId4"/>
    <p:sldId id="263" r:id="rId5"/>
    <p:sldId id="258" r:id="rId6"/>
    <p:sldId id="259" r:id="rId7"/>
    <p:sldId id="261" r:id="rId8"/>
    <p:sldId id="260"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2FDD42-59E8-43C0-8A0B-83D8D3DE2598}"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11818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FDD42-59E8-43C0-8A0B-83D8D3DE2598}"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167516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FDD42-59E8-43C0-8A0B-83D8D3DE2598}"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2D3DE-C8F0-4D5D-8D00-7C1BCB059B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690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FDD42-59E8-43C0-8A0B-83D8D3DE2598}"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151041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FDD42-59E8-43C0-8A0B-83D8D3DE2598}"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2D3DE-C8F0-4D5D-8D00-7C1BCB059B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093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FDD42-59E8-43C0-8A0B-83D8D3DE2598}"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3209269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FDD42-59E8-43C0-8A0B-83D8D3DE2598}"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1816670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FDD42-59E8-43C0-8A0B-83D8D3DE2598}"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159031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FDD42-59E8-43C0-8A0B-83D8D3DE2598}"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316105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FDD42-59E8-43C0-8A0B-83D8D3DE2598}"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249278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2FDD42-59E8-43C0-8A0B-83D8D3DE2598}"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324273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2FDD42-59E8-43C0-8A0B-83D8D3DE2598}"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318992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FDD42-59E8-43C0-8A0B-83D8D3DE2598}"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365085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FDD42-59E8-43C0-8A0B-83D8D3DE2598}"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402772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2FDD42-59E8-43C0-8A0B-83D8D3DE2598}"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2D3DE-C8F0-4D5D-8D00-7C1BCB059BE0}" type="slidenum">
              <a:rPr lang="en-US" smtClean="0"/>
              <a:t>‹#›</a:t>
            </a:fld>
            <a:endParaRPr lang="en-US"/>
          </a:p>
        </p:txBody>
      </p:sp>
    </p:spTree>
    <p:extLst>
      <p:ext uri="{BB962C8B-B14F-4D97-AF65-F5344CB8AC3E}">
        <p14:creationId xmlns:p14="http://schemas.microsoft.com/office/powerpoint/2010/main" val="362399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2D3DE-C8F0-4D5D-8D00-7C1BCB059BE0}" type="slidenum">
              <a:rPr lang="en-US" smtClean="0"/>
              <a:t>‹#›</a:t>
            </a:fld>
            <a:endParaRPr lang="en-US"/>
          </a:p>
        </p:txBody>
      </p:sp>
      <p:sp>
        <p:nvSpPr>
          <p:cNvPr id="5" name="Date Placeholder 4"/>
          <p:cNvSpPr>
            <a:spLocks noGrp="1"/>
          </p:cNvSpPr>
          <p:nvPr>
            <p:ph type="dt" sz="half" idx="10"/>
          </p:nvPr>
        </p:nvSpPr>
        <p:spPr/>
        <p:txBody>
          <a:bodyPr/>
          <a:lstStyle/>
          <a:p>
            <a:fld id="{442FDD42-59E8-43C0-8A0B-83D8D3DE2598}" type="datetimeFigureOut">
              <a:rPr lang="en-US" smtClean="0"/>
              <a:t>2/1/2021</a:t>
            </a:fld>
            <a:endParaRPr lang="en-US"/>
          </a:p>
        </p:txBody>
      </p:sp>
    </p:spTree>
    <p:extLst>
      <p:ext uri="{BB962C8B-B14F-4D97-AF65-F5344CB8AC3E}">
        <p14:creationId xmlns:p14="http://schemas.microsoft.com/office/powerpoint/2010/main" val="349699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2FDD42-59E8-43C0-8A0B-83D8D3DE2598}" type="datetimeFigureOut">
              <a:rPr lang="en-US" smtClean="0"/>
              <a:t>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82D3DE-C8F0-4D5D-8D00-7C1BCB059BE0}" type="slidenum">
              <a:rPr lang="en-US" smtClean="0"/>
              <a:t>‹#›</a:t>
            </a:fld>
            <a:endParaRPr lang="en-US"/>
          </a:p>
        </p:txBody>
      </p:sp>
    </p:spTree>
    <p:extLst>
      <p:ext uri="{BB962C8B-B14F-4D97-AF65-F5344CB8AC3E}">
        <p14:creationId xmlns:p14="http://schemas.microsoft.com/office/powerpoint/2010/main" val="36638179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tarunpunna/Fake_Product_Detection.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FA5D47-CBD0-4718-B1AA-622BC8942573}"/>
              </a:ext>
            </a:extLst>
          </p:cNvPr>
          <p:cNvSpPr>
            <a:spLocks noGrp="1"/>
          </p:cNvSpPr>
          <p:nvPr>
            <p:ph type="ctrTitle"/>
          </p:nvPr>
        </p:nvSpPr>
        <p:spPr>
          <a:xfrm>
            <a:off x="0" y="4438004"/>
            <a:ext cx="9425978" cy="1646302"/>
          </a:xfrm>
        </p:spPr>
        <p:txBody>
          <a:bodyPr/>
          <a:lstStyle/>
          <a:p>
            <a:r>
              <a:rPr lang="en-IN" dirty="0">
                <a:solidFill>
                  <a:srgbClr val="C00000"/>
                </a:solidFill>
              </a:rPr>
              <a:t>Fake Review Detection</a:t>
            </a:r>
            <a:br>
              <a:rPr lang="en-IN" dirty="0">
                <a:solidFill>
                  <a:srgbClr val="C00000"/>
                </a:solidFill>
              </a:rPr>
            </a:br>
            <a:endParaRPr lang="en-IN" dirty="0">
              <a:solidFill>
                <a:srgbClr val="C00000"/>
              </a:solidFill>
            </a:endParaRPr>
          </a:p>
        </p:txBody>
      </p:sp>
      <p:pic>
        <p:nvPicPr>
          <p:cNvPr id="6" name="Picture 5" descr="A picture containing chart&#10;&#10;Description automatically generated">
            <a:extLst>
              <a:ext uri="{FF2B5EF4-FFF2-40B4-BE49-F238E27FC236}">
                <a16:creationId xmlns:a16="http://schemas.microsoft.com/office/drawing/2014/main" id="{F2869375-0655-45B7-8B38-A77998264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416" y="568209"/>
            <a:ext cx="6584130" cy="3703573"/>
          </a:xfrm>
          <a:prstGeom prst="rect">
            <a:avLst/>
          </a:prstGeom>
        </p:spPr>
      </p:pic>
    </p:spTree>
    <p:extLst>
      <p:ext uri="{BB962C8B-B14F-4D97-AF65-F5344CB8AC3E}">
        <p14:creationId xmlns:p14="http://schemas.microsoft.com/office/powerpoint/2010/main" val="187689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98BA-80B6-4141-9B2E-AC8095722A43}"/>
              </a:ext>
            </a:extLst>
          </p:cNvPr>
          <p:cNvSpPr>
            <a:spLocks noGrp="1"/>
          </p:cNvSpPr>
          <p:nvPr>
            <p:ph type="title"/>
          </p:nvPr>
        </p:nvSpPr>
        <p:spPr/>
        <p:txBody>
          <a:bodyPr/>
          <a:lstStyle/>
          <a:p>
            <a:r>
              <a:rPr lang="en-IN" dirty="0"/>
              <a:t>Use Case </a:t>
            </a:r>
          </a:p>
        </p:txBody>
      </p:sp>
      <p:pic>
        <p:nvPicPr>
          <p:cNvPr id="5" name="Content Placeholder 4" descr="Diagram&#10;&#10;Description automatically generated">
            <a:extLst>
              <a:ext uri="{FF2B5EF4-FFF2-40B4-BE49-F238E27FC236}">
                <a16:creationId xmlns:a16="http://schemas.microsoft.com/office/drawing/2014/main" id="{90D38909-D355-42EE-8004-6B1BBE21F2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577" y="2160588"/>
            <a:ext cx="7414883" cy="3881437"/>
          </a:xfrm>
        </p:spPr>
      </p:pic>
    </p:spTree>
    <p:extLst>
      <p:ext uri="{BB962C8B-B14F-4D97-AF65-F5344CB8AC3E}">
        <p14:creationId xmlns:p14="http://schemas.microsoft.com/office/powerpoint/2010/main" val="412359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B48A-EF08-4A65-BA66-464CBB5F4CDA}"/>
              </a:ext>
            </a:extLst>
          </p:cNvPr>
          <p:cNvSpPr>
            <a:spLocks noGrp="1"/>
          </p:cNvSpPr>
          <p:nvPr>
            <p:ph type="title"/>
          </p:nvPr>
        </p:nvSpPr>
        <p:spPr/>
        <p:txBody>
          <a:bodyPr/>
          <a:lstStyle/>
          <a:p>
            <a:r>
              <a:rPr lang="en-IN" dirty="0"/>
              <a:t>GitHub:</a:t>
            </a:r>
          </a:p>
        </p:txBody>
      </p:sp>
      <p:sp>
        <p:nvSpPr>
          <p:cNvPr id="3" name="Content Placeholder 2">
            <a:extLst>
              <a:ext uri="{FF2B5EF4-FFF2-40B4-BE49-F238E27FC236}">
                <a16:creationId xmlns:a16="http://schemas.microsoft.com/office/drawing/2014/main" id="{420D029A-CCEC-461F-BB29-D7C5CC7E0A32}"/>
              </a:ext>
            </a:extLst>
          </p:cNvPr>
          <p:cNvSpPr>
            <a:spLocks noGrp="1"/>
          </p:cNvSpPr>
          <p:nvPr>
            <p:ph idx="1"/>
          </p:nvPr>
        </p:nvSpPr>
        <p:spPr/>
        <p:txBody>
          <a:bodyPr/>
          <a:lstStyle/>
          <a:p>
            <a:r>
              <a:rPr lang="en-IN" dirty="0">
                <a:hlinkClick r:id="rId2"/>
              </a:rPr>
              <a:t>https://github.com/tarunpunna/Fake_Product_Detection.git</a:t>
            </a:r>
            <a:endParaRPr lang="en-IN" dirty="0"/>
          </a:p>
        </p:txBody>
      </p:sp>
    </p:spTree>
    <p:extLst>
      <p:ext uri="{BB962C8B-B14F-4D97-AF65-F5344CB8AC3E}">
        <p14:creationId xmlns:p14="http://schemas.microsoft.com/office/powerpoint/2010/main" val="3446891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0829-3032-4887-83EB-D87FDC885763}"/>
              </a:ext>
            </a:extLst>
          </p:cNvPr>
          <p:cNvSpPr>
            <a:spLocks noGrp="1"/>
          </p:cNvSpPr>
          <p:nvPr>
            <p:ph type="title"/>
          </p:nvPr>
        </p:nvSpPr>
        <p:spPr/>
        <p:txBody>
          <a:bodyPr/>
          <a:lstStyle/>
          <a:p>
            <a:r>
              <a:rPr lang="en-IN" dirty="0">
                <a:solidFill>
                  <a:schemeClr val="accent5"/>
                </a:solidFill>
              </a:rPr>
              <a:t>Team Members	</a:t>
            </a:r>
          </a:p>
        </p:txBody>
      </p:sp>
      <p:pic>
        <p:nvPicPr>
          <p:cNvPr id="4" name="Picture 3">
            <a:extLst>
              <a:ext uri="{FF2B5EF4-FFF2-40B4-BE49-F238E27FC236}">
                <a16:creationId xmlns:a16="http://schemas.microsoft.com/office/drawing/2014/main" id="{8D1B237F-EFE3-4EFB-8468-F663F550772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0530" y="1816361"/>
            <a:ext cx="1739280" cy="2035332"/>
          </a:xfrm>
          <a:prstGeom prst="rect">
            <a:avLst/>
          </a:prstGeom>
          <a:noFill/>
          <a:ln>
            <a:noFill/>
          </a:ln>
        </p:spPr>
      </p:pic>
      <p:pic>
        <p:nvPicPr>
          <p:cNvPr id="5" name="Picture 4">
            <a:extLst>
              <a:ext uri="{FF2B5EF4-FFF2-40B4-BE49-F238E27FC236}">
                <a16:creationId xmlns:a16="http://schemas.microsoft.com/office/drawing/2014/main" id="{FA0E7FAA-2AEF-4569-9453-C03F5536EA3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8301" y="1840980"/>
            <a:ext cx="1901160" cy="2010713"/>
          </a:xfrm>
          <a:prstGeom prst="rect">
            <a:avLst/>
          </a:prstGeom>
          <a:noFill/>
          <a:ln>
            <a:noFill/>
          </a:ln>
        </p:spPr>
      </p:pic>
      <p:pic>
        <p:nvPicPr>
          <p:cNvPr id="6" name="Picture 5">
            <a:extLst>
              <a:ext uri="{FF2B5EF4-FFF2-40B4-BE49-F238E27FC236}">
                <a16:creationId xmlns:a16="http://schemas.microsoft.com/office/drawing/2014/main" id="{C7B9A7CB-80B2-45A1-A86D-1000C4E71EC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1992" y="1850689"/>
            <a:ext cx="1901161" cy="2074951"/>
          </a:xfrm>
          <a:prstGeom prst="rect">
            <a:avLst/>
          </a:prstGeom>
          <a:noFill/>
          <a:ln>
            <a:noFill/>
          </a:ln>
        </p:spPr>
      </p:pic>
      <p:sp>
        <p:nvSpPr>
          <p:cNvPr id="9" name="TextBox 8">
            <a:extLst>
              <a:ext uri="{FF2B5EF4-FFF2-40B4-BE49-F238E27FC236}">
                <a16:creationId xmlns:a16="http://schemas.microsoft.com/office/drawing/2014/main" id="{7AA0E52B-F682-45CF-A5E0-7D58A76B864C}"/>
              </a:ext>
            </a:extLst>
          </p:cNvPr>
          <p:cNvSpPr txBox="1"/>
          <p:nvPr/>
        </p:nvSpPr>
        <p:spPr>
          <a:xfrm flipH="1">
            <a:off x="677334" y="4074135"/>
            <a:ext cx="2671115" cy="2502223"/>
          </a:xfrm>
          <a:prstGeom prst="rect">
            <a:avLst/>
          </a:prstGeom>
          <a:noFill/>
        </p:spPr>
        <p:txBody>
          <a:bodyPr wrap="square" rtlCol="0">
            <a:spAutoFit/>
          </a:bodyPr>
          <a:lstStyle/>
          <a:p>
            <a:pPr algn="ctr">
              <a:lnSpc>
                <a:spcPct val="120000"/>
              </a:lnSpc>
              <a:spcBef>
                <a:spcPts val="600"/>
              </a:spcBef>
              <a:spcAft>
                <a:spcPts val="600"/>
              </a:spcAft>
            </a:pPr>
            <a:r>
              <a:rPr lang="en-US" sz="1400" b="1" dirty="0">
                <a:effectLst/>
              </a:rPr>
              <a:t>Tarun Kumar Punna </a:t>
            </a:r>
            <a:endParaRPr lang="en-IN" sz="1600" b="1" dirty="0">
              <a:effectLst/>
            </a:endParaRPr>
          </a:p>
          <a:p>
            <a:pPr algn="ctr">
              <a:lnSpc>
                <a:spcPct val="120000"/>
              </a:lnSpc>
              <a:spcBef>
                <a:spcPts val="600"/>
              </a:spcBef>
              <a:spcAft>
                <a:spcPts val="600"/>
              </a:spcAft>
            </a:pPr>
            <a:r>
              <a:rPr lang="en-US" sz="1400" dirty="0">
                <a:effectLst/>
              </a:rPr>
              <a:t>Worked as a Machine Learning Engineer  &amp; has  two years’ experience as a Data Analyst.</a:t>
            </a:r>
            <a:endParaRPr lang="en-IN" sz="1600" dirty="0">
              <a:effectLst/>
            </a:endParaRPr>
          </a:p>
          <a:p>
            <a:pPr algn="ctr">
              <a:lnSpc>
                <a:spcPct val="120000"/>
              </a:lnSpc>
              <a:spcBef>
                <a:spcPts val="600"/>
              </a:spcBef>
              <a:spcAft>
                <a:spcPts val="600"/>
              </a:spcAft>
            </a:pPr>
            <a:r>
              <a:rPr lang="en-US" sz="1400" dirty="0">
                <a:effectLst/>
              </a:rPr>
              <a:t>Skilled in Machine Learning, Computer Vision, Python, BI tools like Tableau, Power BI.</a:t>
            </a:r>
            <a:endParaRPr lang="en-IN" sz="1600" dirty="0">
              <a:effectLst/>
              <a:ea typeface="Corbel" panose="020B0503020204020204" pitchFamily="34" charset="0"/>
              <a:cs typeface="Tahoma" panose="020B0604030504040204" pitchFamily="34" charset="0"/>
            </a:endParaRPr>
          </a:p>
          <a:p>
            <a:endParaRPr lang="en-IN" sz="1400" dirty="0"/>
          </a:p>
        </p:txBody>
      </p:sp>
      <p:sp>
        <p:nvSpPr>
          <p:cNvPr id="10" name="TextBox 9">
            <a:extLst>
              <a:ext uri="{FF2B5EF4-FFF2-40B4-BE49-F238E27FC236}">
                <a16:creationId xmlns:a16="http://schemas.microsoft.com/office/drawing/2014/main" id="{A4CFEF9C-FE6B-4615-9940-68EB29351D57}"/>
              </a:ext>
            </a:extLst>
          </p:cNvPr>
          <p:cNvSpPr txBox="1"/>
          <p:nvPr/>
        </p:nvSpPr>
        <p:spPr>
          <a:xfrm>
            <a:off x="4023323" y="4074135"/>
            <a:ext cx="2671115" cy="2502223"/>
          </a:xfrm>
          <a:prstGeom prst="rect">
            <a:avLst/>
          </a:prstGeom>
          <a:noFill/>
        </p:spPr>
        <p:txBody>
          <a:bodyPr wrap="square" rtlCol="0">
            <a:spAutoFit/>
          </a:bodyPr>
          <a:lstStyle/>
          <a:p>
            <a:pPr algn="ctr">
              <a:lnSpc>
                <a:spcPct val="120000"/>
              </a:lnSpc>
              <a:spcBef>
                <a:spcPts val="600"/>
              </a:spcBef>
              <a:spcAft>
                <a:spcPts val="600"/>
              </a:spcAft>
            </a:pPr>
            <a:r>
              <a:rPr lang="en-US" sz="1400" b="1" dirty="0">
                <a:effectLst/>
                <a:ea typeface="Corbel" panose="020B0503020204020204" pitchFamily="34" charset="0"/>
                <a:cs typeface="Tahoma" panose="020B0604030504040204" pitchFamily="34" charset="0"/>
              </a:rPr>
              <a:t>Srihitha Pasupuleti</a:t>
            </a:r>
            <a:endParaRPr lang="en-IN" sz="1400" b="1" dirty="0">
              <a:effectLst/>
              <a:ea typeface="Corbel" panose="020B0503020204020204" pitchFamily="34" charset="0"/>
              <a:cs typeface="Tahoma" panose="020B0604030504040204" pitchFamily="34" charset="0"/>
            </a:endParaRPr>
          </a:p>
          <a:p>
            <a:pPr algn="ctr">
              <a:lnSpc>
                <a:spcPct val="120000"/>
              </a:lnSpc>
              <a:spcBef>
                <a:spcPts val="600"/>
              </a:spcBef>
              <a:spcAft>
                <a:spcPts val="600"/>
              </a:spcAft>
            </a:pPr>
            <a:r>
              <a:rPr lang="en-US" sz="1400" dirty="0">
                <a:effectLst/>
                <a:ea typeface="Corbel" panose="020B0503020204020204" pitchFamily="34" charset="0"/>
                <a:cs typeface="Tahoma" panose="020B0604030504040204" pitchFamily="34" charset="0"/>
              </a:rPr>
              <a:t>Worked at Infosys for 2 years as Java Developer</a:t>
            </a:r>
            <a:endParaRPr lang="en-IN" sz="1400" dirty="0">
              <a:effectLst/>
              <a:ea typeface="Corbel" panose="020B0503020204020204" pitchFamily="34" charset="0"/>
              <a:cs typeface="Tahoma" panose="020B0604030504040204" pitchFamily="34" charset="0"/>
            </a:endParaRPr>
          </a:p>
          <a:p>
            <a:pPr algn="ctr">
              <a:lnSpc>
                <a:spcPct val="120000"/>
              </a:lnSpc>
              <a:spcBef>
                <a:spcPts val="600"/>
              </a:spcBef>
              <a:spcAft>
                <a:spcPts val="600"/>
              </a:spcAft>
            </a:pPr>
            <a:r>
              <a:rPr lang="en-US" sz="1400" dirty="0">
                <a:effectLst/>
                <a:ea typeface="Corbel" panose="020B0503020204020204" pitchFamily="34" charset="0"/>
                <a:cs typeface="Tahoma" panose="020B0604030504040204" pitchFamily="34" charset="0"/>
              </a:rPr>
              <a:t>Skilled in in software and programming languages like Python, Tableau and Data Analysis.</a:t>
            </a:r>
            <a:endParaRPr lang="en-IN" sz="1400" dirty="0">
              <a:effectLst/>
              <a:ea typeface="Corbel" panose="020B0503020204020204" pitchFamily="34" charset="0"/>
              <a:cs typeface="Tahoma" panose="020B0604030504040204" pitchFamily="34" charset="0"/>
            </a:endParaRPr>
          </a:p>
          <a:p>
            <a:pPr algn="ctr"/>
            <a:r>
              <a:rPr lang="en-US" sz="1400" b="1" dirty="0">
                <a:effectLst/>
                <a:ea typeface="Corbel" panose="020B0503020204020204" pitchFamily="34" charset="0"/>
                <a:cs typeface="Tahoma" panose="020B0604030504040204" pitchFamily="34" charset="0"/>
              </a:rPr>
              <a:t> </a:t>
            </a:r>
            <a:endParaRPr lang="en-IN" sz="1400" dirty="0"/>
          </a:p>
        </p:txBody>
      </p:sp>
      <p:sp>
        <p:nvSpPr>
          <p:cNvPr id="11" name="TextBox 10">
            <a:extLst>
              <a:ext uri="{FF2B5EF4-FFF2-40B4-BE49-F238E27FC236}">
                <a16:creationId xmlns:a16="http://schemas.microsoft.com/office/drawing/2014/main" id="{6FBB2AC8-8D3F-45B9-AE52-165FE251F420}"/>
              </a:ext>
            </a:extLst>
          </p:cNvPr>
          <p:cNvSpPr txBox="1"/>
          <p:nvPr/>
        </p:nvSpPr>
        <p:spPr>
          <a:xfrm>
            <a:off x="7437885" y="4074135"/>
            <a:ext cx="2129374" cy="1960537"/>
          </a:xfrm>
          <a:prstGeom prst="rect">
            <a:avLst/>
          </a:prstGeom>
          <a:noFill/>
        </p:spPr>
        <p:txBody>
          <a:bodyPr wrap="square" rtlCol="0">
            <a:spAutoFit/>
          </a:bodyPr>
          <a:lstStyle/>
          <a:p>
            <a:pPr algn="ctr">
              <a:lnSpc>
                <a:spcPct val="120000"/>
              </a:lnSpc>
              <a:spcBef>
                <a:spcPts val="600"/>
              </a:spcBef>
              <a:spcAft>
                <a:spcPts val="600"/>
              </a:spcAft>
            </a:pPr>
            <a:r>
              <a:rPr lang="en-US" sz="1400" b="1" dirty="0">
                <a:effectLst/>
                <a:ea typeface="Corbel" panose="020B0503020204020204" pitchFamily="34" charset="0"/>
                <a:cs typeface="Tahoma" panose="020B0604030504040204" pitchFamily="34" charset="0"/>
              </a:rPr>
              <a:t>Mohit Mendi </a:t>
            </a:r>
          </a:p>
          <a:p>
            <a:pPr algn="ctr">
              <a:lnSpc>
                <a:spcPct val="120000"/>
              </a:lnSpc>
              <a:spcBef>
                <a:spcPts val="600"/>
              </a:spcBef>
              <a:spcAft>
                <a:spcPts val="600"/>
              </a:spcAft>
            </a:pPr>
            <a:r>
              <a:rPr lang="en-US" sz="1400" dirty="0">
                <a:effectLst/>
                <a:ea typeface="Corbel" panose="020B0503020204020204" pitchFamily="34" charset="0"/>
                <a:cs typeface="Tahoma" panose="020B0604030504040204" pitchFamily="34" charset="0"/>
              </a:rPr>
              <a:t>Worked at Dell for 1 year as RPI Developer.</a:t>
            </a:r>
            <a:endParaRPr lang="en-IN" sz="1400" dirty="0">
              <a:effectLst/>
              <a:ea typeface="Corbel" panose="020B0503020204020204" pitchFamily="34" charset="0"/>
              <a:cs typeface="Tahoma" panose="020B0604030504040204" pitchFamily="34" charset="0"/>
            </a:endParaRPr>
          </a:p>
          <a:p>
            <a:pPr algn="ctr"/>
            <a:r>
              <a:rPr lang="en-US" sz="1400" dirty="0">
                <a:effectLst/>
                <a:ea typeface="Corbel" panose="020B0503020204020204" pitchFamily="34" charset="0"/>
                <a:cs typeface="Tahoma" panose="020B0604030504040204" pitchFamily="34" charset="0"/>
              </a:rPr>
              <a:t>Skilled and experience in software and programming languages e.g. Java, C#.</a:t>
            </a:r>
            <a:endParaRPr lang="en-IN" sz="1400" dirty="0"/>
          </a:p>
        </p:txBody>
      </p:sp>
    </p:spTree>
    <p:extLst>
      <p:ext uri="{BB962C8B-B14F-4D97-AF65-F5344CB8AC3E}">
        <p14:creationId xmlns:p14="http://schemas.microsoft.com/office/powerpoint/2010/main" val="381594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F38D-93A7-4E2F-85DB-AC575974ACFD}"/>
              </a:ext>
            </a:extLst>
          </p:cNvPr>
          <p:cNvSpPr>
            <a:spLocks noGrp="1"/>
          </p:cNvSpPr>
          <p:nvPr>
            <p:ph type="title"/>
          </p:nvPr>
        </p:nvSpPr>
        <p:spPr/>
        <p:txBody>
          <a:bodyPr/>
          <a:lstStyle/>
          <a:p>
            <a:r>
              <a:rPr lang="en-US" dirty="0">
                <a:solidFill>
                  <a:schemeClr val="accent5"/>
                </a:solidFill>
              </a:rPr>
              <a:t>INTRODUCTION</a:t>
            </a:r>
          </a:p>
        </p:txBody>
      </p:sp>
      <p:sp>
        <p:nvSpPr>
          <p:cNvPr id="3" name="Content Placeholder 2">
            <a:extLst>
              <a:ext uri="{FF2B5EF4-FFF2-40B4-BE49-F238E27FC236}">
                <a16:creationId xmlns:a16="http://schemas.microsoft.com/office/drawing/2014/main" id="{C190E8A1-8AEC-4590-9B2F-76F605AE1E4D}"/>
              </a:ext>
            </a:extLst>
          </p:cNvPr>
          <p:cNvSpPr>
            <a:spLocks noGrp="1"/>
          </p:cNvSpPr>
          <p:nvPr>
            <p:ph idx="1"/>
          </p:nvPr>
        </p:nvSpPr>
        <p:spPr>
          <a:xfrm>
            <a:off x="915873" y="1930400"/>
            <a:ext cx="7499257" cy="3880773"/>
          </a:xfrm>
        </p:spPr>
        <p:txBody>
          <a:bodyPr>
            <a:normAutofit/>
          </a:bodyPr>
          <a:lstStyle/>
          <a:p>
            <a:pPr marL="0" indent="0">
              <a:buNone/>
            </a:pPr>
            <a:r>
              <a:rPr lang="en-US" sz="2000" dirty="0">
                <a:latin typeface="Calibri" panose="020F0502020204030204" pitchFamily="34" charset="0"/>
                <a:cs typeface="Calibri" panose="020F0502020204030204" pitchFamily="34" charset="0"/>
              </a:rPr>
              <a:t>As most of the people require review about a product before spending their money on the product. So, people come across various reviews on the website, but these reviews are genuine, or fake is not identified by the user. In some review websites some good reviews are added by the product company people itself in order to make in order to produce false positive product reviews. To find out fake review on the website this “Fake Product Review Monitoring System” is introduced. This system will find out fake reviews made by posting fake comments about a product by identifying the IP address along with review posting patterns. </a:t>
            </a:r>
          </a:p>
        </p:txBody>
      </p:sp>
    </p:spTree>
    <p:extLst>
      <p:ext uri="{BB962C8B-B14F-4D97-AF65-F5344CB8AC3E}">
        <p14:creationId xmlns:p14="http://schemas.microsoft.com/office/powerpoint/2010/main" val="266821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B5B2-09F5-4B99-89A1-B89FD5EA3082}"/>
              </a:ext>
            </a:extLst>
          </p:cNvPr>
          <p:cNvSpPr>
            <a:spLocks noGrp="1"/>
          </p:cNvSpPr>
          <p:nvPr>
            <p:ph type="title"/>
          </p:nvPr>
        </p:nvSpPr>
        <p:spPr>
          <a:xfrm>
            <a:off x="690586" y="954156"/>
            <a:ext cx="8596668" cy="1320800"/>
          </a:xfrm>
        </p:spPr>
        <p:txBody>
          <a:bodyPr>
            <a:normAutofit/>
          </a:bodyPr>
          <a:lstStyle/>
          <a:p>
            <a:r>
              <a:rPr lang="en-IN" dirty="0">
                <a:solidFill>
                  <a:schemeClr val="accent5"/>
                </a:solidFill>
              </a:rPr>
              <a:t>Abstract</a:t>
            </a:r>
          </a:p>
        </p:txBody>
      </p:sp>
      <p:sp>
        <p:nvSpPr>
          <p:cNvPr id="3" name="Content Placeholder 2">
            <a:extLst>
              <a:ext uri="{FF2B5EF4-FFF2-40B4-BE49-F238E27FC236}">
                <a16:creationId xmlns:a16="http://schemas.microsoft.com/office/drawing/2014/main" id="{1FC0DC0C-E7BB-414F-B0E6-7F1301E3029C}"/>
              </a:ext>
            </a:extLst>
          </p:cNvPr>
          <p:cNvSpPr>
            <a:spLocks noGrp="1"/>
          </p:cNvSpPr>
          <p:nvPr>
            <p:ph idx="1"/>
          </p:nvPr>
        </p:nvSpPr>
        <p:spPr>
          <a:xfrm>
            <a:off x="308113" y="2018527"/>
            <a:ext cx="8743122" cy="4251960"/>
          </a:xfrm>
        </p:spPr>
        <p:txBody>
          <a:bodyPr>
            <a:normAutofit/>
          </a:bodyPr>
          <a:lstStyle/>
          <a:p>
            <a:r>
              <a:rPr lang="en-US" sz="2000" b="0" i="0" dirty="0">
                <a:solidFill>
                  <a:srgbClr val="24292E"/>
                </a:solidFill>
                <a:effectLst/>
                <a:latin typeface="Calibri" panose="020F0502020204030204" pitchFamily="34" charset="0"/>
                <a:cs typeface="Calibri" panose="020F0502020204030204" pitchFamily="34" charset="0"/>
              </a:rPr>
              <a:t>The scope and need of online markets and e-commerce platforms are on the rise and many people buy products from these platforms. The number of feedbacks for products as a result are also present in detail for users to analyze the product they are buying. This can work against the users as well because users can sometime bombard the review section with extreme opinion comments which can work in favor or against the product. Thus, we need to take care of this because this can be done either by the merchant to increase the value of his product or the user to degrade the ratings of that product.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401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3B8D-CED4-4302-8550-26DEA219E19C}"/>
              </a:ext>
            </a:extLst>
          </p:cNvPr>
          <p:cNvSpPr>
            <a:spLocks noGrp="1"/>
          </p:cNvSpPr>
          <p:nvPr>
            <p:ph type="title"/>
          </p:nvPr>
        </p:nvSpPr>
        <p:spPr>
          <a:xfrm>
            <a:off x="677334" y="1046921"/>
            <a:ext cx="8596668" cy="1320800"/>
          </a:xfrm>
        </p:spPr>
        <p:txBody>
          <a:bodyPr/>
          <a:lstStyle/>
          <a:p>
            <a:r>
              <a:rPr lang="en-US" dirty="0">
                <a:solidFill>
                  <a:schemeClr val="accent5"/>
                </a:solidFill>
              </a:rPr>
              <a:t>Features:</a:t>
            </a:r>
          </a:p>
        </p:txBody>
      </p:sp>
      <p:sp>
        <p:nvSpPr>
          <p:cNvPr id="3" name="Content Placeholder 2">
            <a:extLst>
              <a:ext uri="{FF2B5EF4-FFF2-40B4-BE49-F238E27FC236}">
                <a16:creationId xmlns:a16="http://schemas.microsoft.com/office/drawing/2014/main" id="{7F2BB2C3-D842-4927-A65F-4CC6D8A8B06D}"/>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24292E"/>
                </a:solidFill>
                <a:effectLst/>
                <a:latin typeface="Calibri" panose="020F0502020204030204" pitchFamily="34" charset="0"/>
                <a:cs typeface="Calibri" panose="020F0502020204030204" pitchFamily="34" charset="0"/>
              </a:rPr>
              <a:t>Sentimental Analysis</a:t>
            </a:r>
          </a:p>
          <a:p>
            <a:pPr algn="l">
              <a:buFont typeface="Arial" panose="020B0604020202020204" pitchFamily="34" charset="0"/>
              <a:buChar char="•"/>
            </a:pPr>
            <a:r>
              <a:rPr lang="en-US" sz="2000" b="0" i="0" dirty="0">
                <a:solidFill>
                  <a:srgbClr val="24292E"/>
                </a:solidFill>
                <a:effectLst/>
                <a:latin typeface="Calibri" panose="020F0502020204030204" pitchFamily="34" charset="0"/>
                <a:cs typeface="Calibri" panose="020F0502020204030204" pitchFamily="34" charset="0"/>
              </a:rPr>
              <a:t>Content Similarity</a:t>
            </a:r>
          </a:p>
          <a:p>
            <a:pPr algn="l">
              <a:buFont typeface="Arial" panose="020B0604020202020204" pitchFamily="34" charset="0"/>
              <a:buChar char="•"/>
            </a:pPr>
            <a:r>
              <a:rPr lang="en-US" sz="2000" b="0" i="0" dirty="0">
                <a:solidFill>
                  <a:srgbClr val="24292E"/>
                </a:solidFill>
                <a:effectLst/>
                <a:latin typeface="Calibri" panose="020F0502020204030204" pitchFamily="34" charset="0"/>
                <a:cs typeface="Calibri" panose="020F0502020204030204" pitchFamily="34" charset="0"/>
              </a:rPr>
              <a:t>Latent Semantic analysis (LSA)</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716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6017-748E-4FB4-ACD2-5CFAB88A6C33}"/>
              </a:ext>
            </a:extLst>
          </p:cNvPr>
          <p:cNvSpPr>
            <a:spLocks noGrp="1"/>
          </p:cNvSpPr>
          <p:nvPr>
            <p:ph type="title"/>
          </p:nvPr>
        </p:nvSpPr>
        <p:spPr>
          <a:xfrm>
            <a:off x="584569" y="954156"/>
            <a:ext cx="8596668" cy="1320800"/>
          </a:xfrm>
        </p:spPr>
        <p:txBody>
          <a:bodyPr/>
          <a:lstStyle/>
          <a:p>
            <a:r>
              <a:rPr lang="en-US" dirty="0">
                <a:solidFill>
                  <a:schemeClr val="accent5"/>
                </a:solidFill>
              </a:rPr>
              <a:t>Sentimental Analysis</a:t>
            </a:r>
          </a:p>
        </p:txBody>
      </p:sp>
      <p:sp>
        <p:nvSpPr>
          <p:cNvPr id="3" name="Content Placeholder 2">
            <a:extLst>
              <a:ext uri="{FF2B5EF4-FFF2-40B4-BE49-F238E27FC236}">
                <a16:creationId xmlns:a16="http://schemas.microsoft.com/office/drawing/2014/main" id="{553708EF-643B-402F-9C45-37C4C67253BC}"/>
              </a:ext>
            </a:extLst>
          </p:cNvPr>
          <p:cNvSpPr>
            <a:spLocks noGrp="1"/>
          </p:cNvSpPr>
          <p:nvPr>
            <p:ph idx="1"/>
          </p:nvPr>
        </p:nvSpPr>
        <p:spPr>
          <a:xfrm>
            <a:off x="677334" y="2160589"/>
            <a:ext cx="7181205" cy="3880773"/>
          </a:xfrm>
        </p:spPr>
        <p:txBody>
          <a:bodyPr>
            <a:normAutofit/>
          </a:bodyPr>
          <a:lstStyle/>
          <a:p>
            <a:pPr marL="0" indent="0">
              <a:buNone/>
            </a:pPr>
            <a:r>
              <a:rPr lang="en-US" sz="2000" dirty="0">
                <a:latin typeface="Calibri" panose="020F0502020204030204" pitchFamily="34" charset="0"/>
                <a:cs typeface="Calibri" panose="020F0502020204030204" pitchFamily="34" charset="0"/>
              </a:rPr>
              <a:t>Sentiment analysis (or opinion mining) is a natural language processing technique used to determine whether data is positive, negative or neutral. Sentiment analysis is often performed on textual data to help businesses monitor brand and product sentiment in customer feedback and understand customer needs.</a:t>
            </a:r>
          </a:p>
        </p:txBody>
      </p:sp>
    </p:spTree>
    <p:extLst>
      <p:ext uri="{BB962C8B-B14F-4D97-AF65-F5344CB8AC3E}">
        <p14:creationId xmlns:p14="http://schemas.microsoft.com/office/powerpoint/2010/main" val="159446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EAFF-64DD-4AB5-B666-FDB30EE0310A}"/>
              </a:ext>
            </a:extLst>
          </p:cNvPr>
          <p:cNvSpPr>
            <a:spLocks noGrp="1"/>
          </p:cNvSpPr>
          <p:nvPr>
            <p:ph type="title"/>
          </p:nvPr>
        </p:nvSpPr>
        <p:spPr>
          <a:xfrm>
            <a:off x="677334" y="993914"/>
            <a:ext cx="8596668" cy="1320800"/>
          </a:xfrm>
        </p:spPr>
        <p:txBody>
          <a:bodyPr/>
          <a:lstStyle/>
          <a:p>
            <a:r>
              <a:rPr lang="en-US" dirty="0">
                <a:solidFill>
                  <a:schemeClr val="accent5"/>
                </a:solidFill>
              </a:rPr>
              <a:t>Content Similarity</a:t>
            </a:r>
          </a:p>
        </p:txBody>
      </p:sp>
      <p:sp>
        <p:nvSpPr>
          <p:cNvPr id="3" name="Content Placeholder 2">
            <a:extLst>
              <a:ext uri="{FF2B5EF4-FFF2-40B4-BE49-F238E27FC236}">
                <a16:creationId xmlns:a16="http://schemas.microsoft.com/office/drawing/2014/main" id="{E1A5BB50-98F4-4385-9C52-B48CAF8C4091}"/>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With cosine similarity, we need to convert sentences into vectors. Difference in the angle of these determines the similarity between two reviews.</a:t>
            </a:r>
          </a:p>
        </p:txBody>
      </p:sp>
    </p:spTree>
    <p:extLst>
      <p:ext uri="{BB962C8B-B14F-4D97-AF65-F5344CB8AC3E}">
        <p14:creationId xmlns:p14="http://schemas.microsoft.com/office/powerpoint/2010/main" val="420153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6ED6-6544-4DDE-93B5-4C98B24AB604}"/>
              </a:ext>
            </a:extLst>
          </p:cNvPr>
          <p:cNvSpPr>
            <a:spLocks noGrp="1"/>
          </p:cNvSpPr>
          <p:nvPr>
            <p:ph type="title"/>
          </p:nvPr>
        </p:nvSpPr>
        <p:spPr>
          <a:xfrm>
            <a:off x="677334" y="839789"/>
            <a:ext cx="8596668" cy="1320800"/>
          </a:xfrm>
        </p:spPr>
        <p:txBody>
          <a:bodyPr/>
          <a:lstStyle/>
          <a:p>
            <a:r>
              <a:rPr lang="en-US" dirty="0">
                <a:solidFill>
                  <a:schemeClr val="accent5"/>
                </a:solidFill>
              </a:rPr>
              <a:t>Latent Semantic Analytics</a:t>
            </a:r>
          </a:p>
        </p:txBody>
      </p:sp>
      <p:sp>
        <p:nvSpPr>
          <p:cNvPr id="3" name="Content Placeholder 2">
            <a:extLst>
              <a:ext uri="{FF2B5EF4-FFF2-40B4-BE49-F238E27FC236}">
                <a16:creationId xmlns:a16="http://schemas.microsoft.com/office/drawing/2014/main" id="{E5E708FE-36F4-4C9D-8779-5F2A837163D0}"/>
              </a:ext>
            </a:extLst>
          </p:cNvPr>
          <p:cNvSpPr>
            <a:spLocks noGrp="1"/>
          </p:cNvSpPr>
          <p:nvPr>
            <p:ph idx="1"/>
          </p:nvPr>
        </p:nvSpPr>
        <p:spPr/>
        <p:txBody>
          <a:bodyPr>
            <a:normAutofit/>
          </a:bodyPr>
          <a:lstStyle/>
          <a:p>
            <a:pPr marL="0" indent="0">
              <a:buNone/>
            </a:pPr>
            <a:r>
              <a:rPr lang="en-US" sz="2000" dirty="0">
                <a:latin typeface="Calibri" panose="020F0502020204030204" pitchFamily="34" charset="0"/>
                <a:cs typeface="Calibri" panose="020F0502020204030204" pitchFamily="34" charset="0"/>
              </a:rPr>
              <a:t>Latent Semantic Analysis is an efficient way of analyzing the text and finding the hidden topics by understanding the context of the text. Latent Semantic Analysis(LSA) is used to find the hidden topics represented by the document or text. These hidden topics then are used for clustering the similar documents together.</a:t>
            </a:r>
          </a:p>
        </p:txBody>
      </p:sp>
    </p:spTree>
    <p:extLst>
      <p:ext uri="{BB962C8B-B14F-4D97-AF65-F5344CB8AC3E}">
        <p14:creationId xmlns:p14="http://schemas.microsoft.com/office/powerpoint/2010/main" val="124987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0634-CA9C-4DB4-96C1-EB5709EE14A7}"/>
              </a:ext>
            </a:extLst>
          </p:cNvPr>
          <p:cNvSpPr>
            <a:spLocks noGrp="1"/>
          </p:cNvSpPr>
          <p:nvPr>
            <p:ph type="title"/>
          </p:nvPr>
        </p:nvSpPr>
        <p:spPr>
          <a:xfrm>
            <a:off x="677334" y="980661"/>
            <a:ext cx="8596668" cy="1320800"/>
          </a:xfrm>
        </p:spPr>
        <p:txBody>
          <a:bodyPr/>
          <a:lstStyle/>
          <a:p>
            <a:r>
              <a:rPr lang="en-IN" dirty="0">
                <a:solidFill>
                  <a:schemeClr val="accent5"/>
                </a:solidFill>
              </a:rPr>
              <a:t>Methods:</a:t>
            </a:r>
          </a:p>
        </p:txBody>
      </p:sp>
      <p:sp>
        <p:nvSpPr>
          <p:cNvPr id="3" name="Content Placeholder 2">
            <a:extLst>
              <a:ext uri="{FF2B5EF4-FFF2-40B4-BE49-F238E27FC236}">
                <a16:creationId xmlns:a16="http://schemas.microsoft.com/office/drawing/2014/main" id="{AD6772BE-B237-41C6-A9A3-4B513F19682E}"/>
              </a:ext>
            </a:extLst>
          </p:cNvPr>
          <p:cNvSpPr>
            <a:spLocks noGrp="1"/>
          </p:cNvSpPr>
          <p:nvPr>
            <p:ph idx="1"/>
          </p:nvPr>
        </p:nvSpPr>
        <p:spPr/>
        <p:txBody>
          <a:bodyPr/>
          <a:lstStyle/>
          <a:p>
            <a:pPr algn="l">
              <a:buFont typeface="+mj-lt"/>
              <a:buAutoNum type="arabicPeriod"/>
            </a:pPr>
            <a:r>
              <a:rPr lang="en-US" b="0" i="0" dirty="0">
                <a:solidFill>
                  <a:srgbClr val="24292E"/>
                </a:solidFill>
                <a:effectLst/>
                <a:latin typeface="-apple-system"/>
              </a:rPr>
              <a:t>Reviews which have dual view</a:t>
            </a:r>
          </a:p>
          <a:p>
            <a:pPr algn="l">
              <a:buFont typeface="+mj-lt"/>
              <a:buAutoNum type="arabicPeriod"/>
            </a:pPr>
            <a:r>
              <a:rPr lang="en-US" b="0" i="0" dirty="0">
                <a:solidFill>
                  <a:srgbClr val="24292E"/>
                </a:solidFill>
                <a:effectLst/>
                <a:latin typeface="-apple-system"/>
              </a:rPr>
              <a:t>Reviews which are posted as flood by same user all the reviews are either positive or negative.</a:t>
            </a:r>
          </a:p>
          <a:p>
            <a:pPr algn="l">
              <a:buFont typeface="+mj-lt"/>
              <a:buAutoNum type="arabicPeriod"/>
            </a:pPr>
            <a:r>
              <a:rPr lang="en-US" b="0" i="0" dirty="0">
                <a:solidFill>
                  <a:srgbClr val="24292E"/>
                </a:solidFill>
                <a:effectLst/>
                <a:latin typeface="-apple-system"/>
              </a:rPr>
              <a:t>Reviews in which person from same IP Address promoting or demoting a particular brand</a:t>
            </a:r>
          </a:p>
          <a:p>
            <a:pPr algn="l">
              <a:buFont typeface="+mj-lt"/>
              <a:buAutoNum type="arabicPeriod"/>
            </a:pPr>
            <a:r>
              <a:rPr lang="en-US" b="0" i="0" dirty="0">
                <a:solidFill>
                  <a:srgbClr val="24292E"/>
                </a:solidFill>
                <a:effectLst/>
                <a:latin typeface="-apple-system"/>
              </a:rPr>
              <a:t>Reviews in which same user promoting or demoting a particular brand</a:t>
            </a:r>
            <a:br>
              <a:rPr lang="en-US" dirty="0"/>
            </a:br>
            <a:br>
              <a:rPr lang="en-US" dirty="0"/>
            </a:br>
            <a:endParaRPr lang="en-IN" dirty="0"/>
          </a:p>
        </p:txBody>
      </p:sp>
    </p:spTree>
    <p:extLst>
      <p:ext uri="{BB962C8B-B14F-4D97-AF65-F5344CB8AC3E}">
        <p14:creationId xmlns:p14="http://schemas.microsoft.com/office/powerpoint/2010/main" val="7563373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196</TotalTime>
  <Words>553</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Trebuchet MS</vt:lpstr>
      <vt:lpstr>Wingdings 3</vt:lpstr>
      <vt:lpstr>Facet</vt:lpstr>
      <vt:lpstr>Fake Review Detection </vt:lpstr>
      <vt:lpstr>Team Members </vt:lpstr>
      <vt:lpstr>INTRODUCTION</vt:lpstr>
      <vt:lpstr>Abstract</vt:lpstr>
      <vt:lpstr>Features:</vt:lpstr>
      <vt:lpstr>Sentimental Analysis</vt:lpstr>
      <vt:lpstr>Content Similarity</vt:lpstr>
      <vt:lpstr>Latent Semantic Analytics</vt:lpstr>
      <vt:lpstr>Methods:</vt:lpstr>
      <vt:lpstr>Use Case </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PRODUCT REVIEW MONITORING SYSTEM</dc:title>
  <dc:creator>Tarun Kumar Punna</dc:creator>
  <cp:lastModifiedBy>Tarun Kumar Punna</cp:lastModifiedBy>
  <cp:revision>17</cp:revision>
  <dcterms:created xsi:type="dcterms:W3CDTF">2021-01-22T17:34:17Z</dcterms:created>
  <dcterms:modified xsi:type="dcterms:W3CDTF">2021-02-02T04:18:34Z</dcterms:modified>
</cp:coreProperties>
</file>