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9" r:id="rId19"/>
    <p:sldId id="276" r:id="rId20"/>
    <p:sldId id="277" r:id="rId21"/>
    <p:sldId id="278"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75A593-A524-48F4-AD00-084CAE04EA9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AFF0961-851B-474F-8482-47D3C8CFF367}">
      <dgm:prSet/>
      <dgm:spPr/>
      <dgm:t>
        <a:bodyPr/>
        <a:lstStyle/>
        <a:p>
          <a:r>
            <a:rPr lang="en-US" b="1"/>
            <a:t>Content Based Filtering :</a:t>
          </a:r>
        </a:p>
      </dgm:t>
    </dgm:pt>
    <dgm:pt modelId="{1650BDBE-48DD-4DF8-A48B-6C114AA64E0A}" type="parTrans" cxnId="{10B6C405-103E-4F76-B6C8-C7627D02AF4D}">
      <dgm:prSet/>
      <dgm:spPr/>
      <dgm:t>
        <a:bodyPr/>
        <a:lstStyle/>
        <a:p>
          <a:endParaRPr lang="en-US"/>
        </a:p>
      </dgm:t>
    </dgm:pt>
    <dgm:pt modelId="{B7AE50DC-7666-40F0-ACF6-A23E86ABB8B2}" type="sibTrans" cxnId="{10B6C405-103E-4F76-B6C8-C7627D02AF4D}">
      <dgm:prSet/>
      <dgm:spPr/>
      <dgm:t>
        <a:bodyPr/>
        <a:lstStyle/>
        <a:p>
          <a:endParaRPr lang="en-US"/>
        </a:p>
      </dgm:t>
    </dgm:pt>
    <dgm:pt modelId="{B9C1A35F-3CE8-4EBA-8ABA-E789B7CB4143}">
      <dgm:prSet/>
      <dgm:spPr/>
      <dgm:t>
        <a:bodyPr/>
        <a:lstStyle/>
        <a:p>
          <a:r>
            <a:rPr lang="en-US"/>
            <a:t>In this recommender system the content of the movie (overview, cast, crew, keyword, tagline etc) is used to find its similarity with other movies. Then the movies that are most likely to be similar are recommended.</a:t>
          </a:r>
        </a:p>
      </dgm:t>
    </dgm:pt>
    <dgm:pt modelId="{D22C2E4D-AA14-49A5-871A-A3EFEF755881}" type="parTrans" cxnId="{B089C03A-D0DC-4978-A09F-DE24EAD897D5}">
      <dgm:prSet/>
      <dgm:spPr/>
      <dgm:t>
        <a:bodyPr/>
        <a:lstStyle/>
        <a:p>
          <a:endParaRPr lang="en-US"/>
        </a:p>
      </dgm:t>
    </dgm:pt>
    <dgm:pt modelId="{ACF26194-93B1-40A2-AB8D-491F251C643C}" type="sibTrans" cxnId="{B089C03A-D0DC-4978-A09F-DE24EAD897D5}">
      <dgm:prSet/>
      <dgm:spPr/>
      <dgm:t>
        <a:bodyPr/>
        <a:lstStyle/>
        <a:p>
          <a:endParaRPr lang="en-US"/>
        </a:p>
      </dgm:t>
    </dgm:pt>
    <dgm:pt modelId="{2EF8D88C-11EB-4B36-8B54-EF7C1930B972}">
      <dgm:prSet/>
      <dgm:spPr/>
      <dgm:t>
        <a:bodyPr/>
        <a:lstStyle/>
        <a:p>
          <a:r>
            <a:rPr lang="en-US" b="1"/>
            <a:t>Collaborative Filtering :</a:t>
          </a:r>
        </a:p>
      </dgm:t>
    </dgm:pt>
    <dgm:pt modelId="{CB5ED286-4025-4889-92D6-DB54964A970E}" type="parTrans" cxnId="{87604B2A-EFD0-4207-913A-2C980A768563}">
      <dgm:prSet/>
      <dgm:spPr/>
      <dgm:t>
        <a:bodyPr/>
        <a:lstStyle/>
        <a:p>
          <a:endParaRPr lang="en-US"/>
        </a:p>
      </dgm:t>
    </dgm:pt>
    <dgm:pt modelId="{A3A966E0-049C-4911-B6B5-0B9B34DF05B9}" type="sibTrans" cxnId="{87604B2A-EFD0-4207-913A-2C980A768563}">
      <dgm:prSet/>
      <dgm:spPr/>
      <dgm:t>
        <a:bodyPr/>
        <a:lstStyle/>
        <a:p>
          <a:endParaRPr lang="en-US"/>
        </a:p>
      </dgm:t>
    </dgm:pt>
    <dgm:pt modelId="{89F7F837-D1A7-4DBB-ABFC-031CCFCD8B94}">
      <dgm:prSet/>
      <dgm:spPr/>
      <dgm:t>
        <a:bodyPr/>
        <a:lstStyle/>
        <a:p>
          <a:r>
            <a:rPr lang="en-US"/>
            <a:t>Our content based engine suffers from some severe limitations. It is only capable of suggesting movies which are close to a certain movie. That is, it is not capable of capturing tastes and providing recommendations across genres.</a:t>
          </a:r>
        </a:p>
      </dgm:t>
    </dgm:pt>
    <dgm:pt modelId="{1E419C10-4DB6-45AB-B8EC-46585C12EB1E}" type="parTrans" cxnId="{6E0A145D-B434-49CD-BEAC-24266195117E}">
      <dgm:prSet/>
      <dgm:spPr/>
      <dgm:t>
        <a:bodyPr/>
        <a:lstStyle/>
        <a:p>
          <a:endParaRPr lang="en-US"/>
        </a:p>
      </dgm:t>
    </dgm:pt>
    <dgm:pt modelId="{B1630A6B-C341-4676-B5B3-9D8FCE6AEE28}" type="sibTrans" cxnId="{6E0A145D-B434-49CD-BEAC-24266195117E}">
      <dgm:prSet/>
      <dgm:spPr/>
      <dgm:t>
        <a:bodyPr/>
        <a:lstStyle/>
        <a:p>
          <a:endParaRPr lang="en-US"/>
        </a:p>
      </dgm:t>
    </dgm:pt>
    <dgm:pt modelId="{E1357BFA-4E37-4872-BBF5-96822A2F4279}" type="pres">
      <dgm:prSet presAssocID="{7B75A593-A524-48F4-AD00-084CAE04EA9C}" presName="linear" presStyleCnt="0">
        <dgm:presLayoutVars>
          <dgm:animLvl val="lvl"/>
          <dgm:resizeHandles val="exact"/>
        </dgm:presLayoutVars>
      </dgm:prSet>
      <dgm:spPr/>
    </dgm:pt>
    <dgm:pt modelId="{7EA2C4C4-36FE-4A11-A9EB-5533A2BB7704}" type="pres">
      <dgm:prSet presAssocID="{7AFF0961-851B-474F-8482-47D3C8CFF367}" presName="parentText" presStyleLbl="node1" presStyleIdx="0" presStyleCnt="4">
        <dgm:presLayoutVars>
          <dgm:chMax val="0"/>
          <dgm:bulletEnabled val="1"/>
        </dgm:presLayoutVars>
      </dgm:prSet>
      <dgm:spPr/>
    </dgm:pt>
    <dgm:pt modelId="{13ECD662-747E-4EBE-ABAE-F4921A06BB7A}" type="pres">
      <dgm:prSet presAssocID="{B7AE50DC-7666-40F0-ACF6-A23E86ABB8B2}" presName="spacer" presStyleCnt="0"/>
      <dgm:spPr/>
    </dgm:pt>
    <dgm:pt modelId="{4CA60667-BAFD-4B8B-AA9E-8157AD5CFE89}" type="pres">
      <dgm:prSet presAssocID="{B9C1A35F-3CE8-4EBA-8ABA-E789B7CB4143}" presName="parentText" presStyleLbl="node1" presStyleIdx="1" presStyleCnt="4">
        <dgm:presLayoutVars>
          <dgm:chMax val="0"/>
          <dgm:bulletEnabled val="1"/>
        </dgm:presLayoutVars>
      </dgm:prSet>
      <dgm:spPr/>
    </dgm:pt>
    <dgm:pt modelId="{5EDE58E2-A560-4F62-8C8D-39461AA02E5E}" type="pres">
      <dgm:prSet presAssocID="{ACF26194-93B1-40A2-AB8D-491F251C643C}" presName="spacer" presStyleCnt="0"/>
      <dgm:spPr/>
    </dgm:pt>
    <dgm:pt modelId="{9945653B-7038-4CE3-8591-D3B663819726}" type="pres">
      <dgm:prSet presAssocID="{2EF8D88C-11EB-4B36-8B54-EF7C1930B972}" presName="parentText" presStyleLbl="node1" presStyleIdx="2" presStyleCnt="4">
        <dgm:presLayoutVars>
          <dgm:chMax val="0"/>
          <dgm:bulletEnabled val="1"/>
        </dgm:presLayoutVars>
      </dgm:prSet>
      <dgm:spPr/>
    </dgm:pt>
    <dgm:pt modelId="{183B8326-5D3C-4E95-8273-9E39753DC0A7}" type="pres">
      <dgm:prSet presAssocID="{A3A966E0-049C-4911-B6B5-0B9B34DF05B9}" presName="spacer" presStyleCnt="0"/>
      <dgm:spPr/>
    </dgm:pt>
    <dgm:pt modelId="{E1E34992-4083-4F3E-ADF6-C22E0552B61B}" type="pres">
      <dgm:prSet presAssocID="{89F7F837-D1A7-4DBB-ABFC-031CCFCD8B94}" presName="parentText" presStyleLbl="node1" presStyleIdx="3" presStyleCnt="4">
        <dgm:presLayoutVars>
          <dgm:chMax val="0"/>
          <dgm:bulletEnabled val="1"/>
        </dgm:presLayoutVars>
      </dgm:prSet>
      <dgm:spPr/>
    </dgm:pt>
  </dgm:ptLst>
  <dgm:cxnLst>
    <dgm:cxn modelId="{10B6C405-103E-4F76-B6C8-C7627D02AF4D}" srcId="{7B75A593-A524-48F4-AD00-084CAE04EA9C}" destId="{7AFF0961-851B-474F-8482-47D3C8CFF367}" srcOrd="0" destOrd="0" parTransId="{1650BDBE-48DD-4DF8-A48B-6C114AA64E0A}" sibTransId="{B7AE50DC-7666-40F0-ACF6-A23E86ABB8B2}"/>
    <dgm:cxn modelId="{9538ED23-EE0C-4E76-9C4B-D3F6E3C85A54}" type="presOf" srcId="{B9C1A35F-3CE8-4EBA-8ABA-E789B7CB4143}" destId="{4CA60667-BAFD-4B8B-AA9E-8157AD5CFE89}" srcOrd="0" destOrd="0" presId="urn:microsoft.com/office/officeart/2005/8/layout/vList2"/>
    <dgm:cxn modelId="{87604B2A-EFD0-4207-913A-2C980A768563}" srcId="{7B75A593-A524-48F4-AD00-084CAE04EA9C}" destId="{2EF8D88C-11EB-4B36-8B54-EF7C1930B972}" srcOrd="2" destOrd="0" parTransId="{CB5ED286-4025-4889-92D6-DB54964A970E}" sibTransId="{A3A966E0-049C-4911-B6B5-0B9B34DF05B9}"/>
    <dgm:cxn modelId="{CBC6E530-AF64-48F0-B311-011E8F9CD1B6}" type="presOf" srcId="{2EF8D88C-11EB-4B36-8B54-EF7C1930B972}" destId="{9945653B-7038-4CE3-8591-D3B663819726}" srcOrd="0" destOrd="0" presId="urn:microsoft.com/office/officeart/2005/8/layout/vList2"/>
    <dgm:cxn modelId="{B089C03A-D0DC-4978-A09F-DE24EAD897D5}" srcId="{7B75A593-A524-48F4-AD00-084CAE04EA9C}" destId="{B9C1A35F-3CE8-4EBA-8ABA-E789B7CB4143}" srcOrd="1" destOrd="0" parTransId="{D22C2E4D-AA14-49A5-871A-A3EFEF755881}" sibTransId="{ACF26194-93B1-40A2-AB8D-491F251C643C}"/>
    <dgm:cxn modelId="{6E0A145D-B434-49CD-BEAC-24266195117E}" srcId="{7B75A593-A524-48F4-AD00-084CAE04EA9C}" destId="{89F7F837-D1A7-4DBB-ABFC-031CCFCD8B94}" srcOrd="3" destOrd="0" parTransId="{1E419C10-4DB6-45AB-B8EC-46585C12EB1E}" sibTransId="{B1630A6B-C341-4676-B5B3-9D8FCE6AEE28}"/>
    <dgm:cxn modelId="{C835EC66-9123-4EF3-9176-5511EE8EC8EA}" type="presOf" srcId="{89F7F837-D1A7-4DBB-ABFC-031CCFCD8B94}" destId="{E1E34992-4083-4F3E-ADF6-C22E0552B61B}" srcOrd="0" destOrd="0" presId="urn:microsoft.com/office/officeart/2005/8/layout/vList2"/>
    <dgm:cxn modelId="{03430873-0D2D-42A6-8265-6A919A0C5B4F}" type="presOf" srcId="{7B75A593-A524-48F4-AD00-084CAE04EA9C}" destId="{E1357BFA-4E37-4872-BBF5-96822A2F4279}" srcOrd="0" destOrd="0" presId="urn:microsoft.com/office/officeart/2005/8/layout/vList2"/>
    <dgm:cxn modelId="{3D05D7ED-EAD1-47BF-AE5C-D28A96EFB87F}" type="presOf" srcId="{7AFF0961-851B-474F-8482-47D3C8CFF367}" destId="{7EA2C4C4-36FE-4A11-A9EB-5533A2BB7704}" srcOrd="0" destOrd="0" presId="urn:microsoft.com/office/officeart/2005/8/layout/vList2"/>
    <dgm:cxn modelId="{89B7746A-2EC4-47CB-8C61-8781D45D1F75}" type="presParOf" srcId="{E1357BFA-4E37-4872-BBF5-96822A2F4279}" destId="{7EA2C4C4-36FE-4A11-A9EB-5533A2BB7704}" srcOrd="0" destOrd="0" presId="urn:microsoft.com/office/officeart/2005/8/layout/vList2"/>
    <dgm:cxn modelId="{A5DC53A7-EC99-47BB-B3B3-5F7654408EC2}" type="presParOf" srcId="{E1357BFA-4E37-4872-BBF5-96822A2F4279}" destId="{13ECD662-747E-4EBE-ABAE-F4921A06BB7A}" srcOrd="1" destOrd="0" presId="urn:microsoft.com/office/officeart/2005/8/layout/vList2"/>
    <dgm:cxn modelId="{5A60A2D3-741F-4E93-945A-EF7678C61909}" type="presParOf" srcId="{E1357BFA-4E37-4872-BBF5-96822A2F4279}" destId="{4CA60667-BAFD-4B8B-AA9E-8157AD5CFE89}" srcOrd="2" destOrd="0" presId="urn:microsoft.com/office/officeart/2005/8/layout/vList2"/>
    <dgm:cxn modelId="{288AE019-5C15-4241-A9E7-5D67B4A8A58E}" type="presParOf" srcId="{E1357BFA-4E37-4872-BBF5-96822A2F4279}" destId="{5EDE58E2-A560-4F62-8C8D-39461AA02E5E}" srcOrd="3" destOrd="0" presId="urn:microsoft.com/office/officeart/2005/8/layout/vList2"/>
    <dgm:cxn modelId="{451CFB1E-6C06-4502-9051-8D5FE477269D}" type="presParOf" srcId="{E1357BFA-4E37-4872-BBF5-96822A2F4279}" destId="{9945653B-7038-4CE3-8591-D3B663819726}" srcOrd="4" destOrd="0" presId="urn:microsoft.com/office/officeart/2005/8/layout/vList2"/>
    <dgm:cxn modelId="{DF71689B-84D3-430D-B5A6-B01178C20E25}" type="presParOf" srcId="{E1357BFA-4E37-4872-BBF5-96822A2F4279}" destId="{183B8326-5D3C-4E95-8273-9E39753DC0A7}" srcOrd="5" destOrd="0" presId="urn:microsoft.com/office/officeart/2005/8/layout/vList2"/>
    <dgm:cxn modelId="{8E547016-A100-479F-83E7-DB42E7894ECB}" type="presParOf" srcId="{E1357BFA-4E37-4872-BBF5-96822A2F4279}" destId="{E1E34992-4083-4F3E-ADF6-C22E0552B61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2C4C4-36FE-4A11-A9EB-5533A2BB7704}">
      <dsp:nvSpPr>
        <dsp:cNvPr id="0" name=""/>
        <dsp:cNvSpPr/>
      </dsp:nvSpPr>
      <dsp:spPr>
        <a:xfrm>
          <a:off x="0" y="541917"/>
          <a:ext cx="6291714" cy="107932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Content Based Filtering :</a:t>
          </a:r>
        </a:p>
      </dsp:txBody>
      <dsp:txXfrm>
        <a:off x="52688" y="594605"/>
        <a:ext cx="6186338" cy="973948"/>
      </dsp:txXfrm>
    </dsp:sp>
    <dsp:sp modelId="{4CA60667-BAFD-4B8B-AA9E-8157AD5CFE89}">
      <dsp:nvSpPr>
        <dsp:cNvPr id="0" name=""/>
        <dsp:cNvSpPr/>
      </dsp:nvSpPr>
      <dsp:spPr>
        <a:xfrm>
          <a:off x="0" y="1664442"/>
          <a:ext cx="6291714" cy="1079324"/>
        </a:xfrm>
        <a:prstGeom prst="roundRect">
          <a:avLst/>
        </a:prstGeom>
        <a:solidFill>
          <a:schemeClr val="accent2">
            <a:hueOff val="-485121"/>
            <a:satOff val="-27976"/>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In this recommender system the content of the movie (overview, cast, crew, keyword, tagline etc) is used to find its similarity with other movies. Then the movies that are most likely to be similar are recommended.</a:t>
          </a:r>
        </a:p>
      </dsp:txBody>
      <dsp:txXfrm>
        <a:off x="52688" y="1717130"/>
        <a:ext cx="6186338" cy="973948"/>
      </dsp:txXfrm>
    </dsp:sp>
    <dsp:sp modelId="{9945653B-7038-4CE3-8591-D3B663819726}">
      <dsp:nvSpPr>
        <dsp:cNvPr id="0" name=""/>
        <dsp:cNvSpPr/>
      </dsp:nvSpPr>
      <dsp:spPr>
        <a:xfrm>
          <a:off x="0" y="2786967"/>
          <a:ext cx="6291714" cy="1079324"/>
        </a:xfrm>
        <a:prstGeom prst="roundRect">
          <a:avLst/>
        </a:prstGeom>
        <a:solidFill>
          <a:schemeClr val="accent2">
            <a:hueOff val="-970242"/>
            <a:satOff val="-55952"/>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Collaborative Filtering :</a:t>
          </a:r>
        </a:p>
      </dsp:txBody>
      <dsp:txXfrm>
        <a:off x="52688" y="2839655"/>
        <a:ext cx="6186338" cy="973948"/>
      </dsp:txXfrm>
    </dsp:sp>
    <dsp:sp modelId="{E1E34992-4083-4F3E-ADF6-C22E0552B61B}">
      <dsp:nvSpPr>
        <dsp:cNvPr id="0" name=""/>
        <dsp:cNvSpPr/>
      </dsp:nvSpPr>
      <dsp:spPr>
        <a:xfrm>
          <a:off x="0" y="3909492"/>
          <a:ext cx="6291714" cy="1079324"/>
        </a:xfrm>
        <a:prstGeom prst="roundRect">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Our content based engine suffers from some severe limitations. It is only capable of suggesting movies which are close to a certain movie. That is, it is not capable of capturing tastes and providing recommendations across genres.</a:t>
          </a:r>
        </a:p>
      </dsp:txBody>
      <dsp:txXfrm>
        <a:off x="52688" y="3962180"/>
        <a:ext cx="6186338" cy="9739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12/18/2020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1727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12/18/2020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1818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12/18/2020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04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12/18/2020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077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12/18/2020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0657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12/18/2020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3461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12/18/2020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261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12/18/2020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057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12/18/2020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155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12/18/2020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0235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12/18/2020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125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12/18/2020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26815430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8E166A05-A443-4DD4-A478-08EFFBCADF18}"/>
              </a:ext>
            </a:extLst>
          </p:cNvPr>
          <p:cNvPicPr>
            <a:picLocks noChangeAspect="1"/>
          </p:cNvPicPr>
          <p:nvPr/>
        </p:nvPicPr>
        <p:blipFill rotWithShape="1">
          <a:blip r:embed="rId2">
            <a:alphaModFix amt="55000"/>
          </a:blip>
          <a:srcRect t="12486" b="3245"/>
          <a:stretch/>
        </p:blipFill>
        <p:spPr>
          <a:xfrm>
            <a:off x="20" y="10"/>
            <a:ext cx="12191980" cy="6857990"/>
          </a:xfrm>
          <a:prstGeom prst="rect">
            <a:avLst/>
          </a:prstGeom>
        </p:spPr>
      </p:pic>
      <p:sp>
        <p:nvSpPr>
          <p:cNvPr id="24" name="Oval 23">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B88727-D8DD-4CDC-9B89-559A8587861E}"/>
              </a:ext>
            </a:extLst>
          </p:cNvPr>
          <p:cNvSpPr>
            <a:spLocks noGrp="1"/>
          </p:cNvSpPr>
          <p:nvPr>
            <p:ph type="ctrTitle"/>
          </p:nvPr>
        </p:nvSpPr>
        <p:spPr>
          <a:xfrm>
            <a:off x="3577192" y="1032483"/>
            <a:ext cx="5037616" cy="2982360"/>
          </a:xfrm>
        </p:spPr>
        <p:txBody>
          <a:bodyPr>
            <a:normAutofit/>
          </a:bodyPr>
          <a:lstStyle/>
          <a:p>
            <a:r>
              <a:rPr lang="en-US" sz="3800" dirty="0"/>
              <a:t>MOVIE RECOMMENDATION SYSTEM</a:t>
            </a:r>
          </a:p>
        </p:txBody>
      </p:sp>
      <p:sp>
        <p:nvSpPr>
          <p:cNvPr id="3" name="Subtitle 2">
            <a:extLst>
              <a:ext uri="{FF2B5EF4-FFF2-40B4-BE49-F238E27FC236}">
                <a16:creationId xmlns:a16="http://schemas.microsoft.com/office/drawing/2014/main" id="{E44C688F-8785-4664-828B-CC6D4B3DA2E7}"/>
              </a:ext>
            </a:extLst>
          </p:cNvPr>
          <p:cNvSpPr>
            <a:spLocks noGrp="1"/>
          </p:cNvSpPr>
          <p:nvPr>
            <p:ph type="subTitle" idx="1"/>
          </p:nvPr>
        </p:nvSpPr>
        <p:spPr>
          <a:xfrm>
            <a:off x="3577192" y="4106918"/>
            <a:ext cx="5037616" cy="1655762"/>
          </a:xfrm>
        </p:spPr>
        <p:txBody>
          <a:bodyPr>
            <a:normAutofit/>
          </a:bodyPr>
          <a:lstStyle/>
          <a:p>
            <a:r>
              <a:rPr lang="en-US" dirty="0"/>
              <a:t>PASUPULETI SRIHITHA</a:t>
            </a:r>
          </a:p>
          <a:p>
            <a:r>
              <a:rPr lang="en-US" dirty="0"/>
              <a:t>100805018</a:t>
            </a:r>
          </a:p>
        </p:txBody>
      </p:sp>
      <p:sp>
        <p:nvSpPr>
          <p:cNvPr id="26" name="Arc 25">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7778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F138222-D274-4866-96E7-C3B1D6DA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5888E255-D20B-4F26-B9DA-3DF036797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C6FEDE-B776-4EF1-AB2F-514F1636A162}"/>
              </a:ext>
            </a:extLst>
          </p:cNvPr>
          <p:cNvSpPr>
            <a:spLocks noGrp="1"/>
          </p:cNvSpPr>
          <p:nvPr>
            <p:ph type="title"/>
          </p:nvPr>
        </p:nvSpPr>
        <p:spPr>
          <a:xfrm>
            <a:off x="841512" y="1122363"/>
            <a:ext cx="5087631" cy="2387600"/>
          </a:xfrm>
        </p:spPr>
        <p:txBody>
          <a:bodyPr vert="horz" lIns="91440" tIns="45720" rIns="91440" bIns="45720" rtlCol="0" anchor="b">
            <a:normAutofit/>
          </a:bodyPr>
          <a:lstStyle/>
          <a:p>
            <a:pPr algn="ctr"/>
            <a:r>
              <a:rPr lang="en-US" sz="4700" kern="1200">
                <a:solidFill>
                  <a:srgbClr val="FFFFFF"/>
                </a:solidFill>
                <a:latin typeface="+mj-lt"/>
                <a:ea typeface="+mj-ea"/>
                <a:cs typeface="+mj-cs"/>
              </a:rPr>
              <a:t>Which Movies have the highest budget ??</a:t>
            </a:r>
          </a:p>
        </p:txBody>
      </p:sp>
      <p:sp>
        <p:nvSpPr>
          <p:cNvPr id="18" name="Oval 17">
            <a:extLst>
              <a:ext uri="{FF2B5EF4-FFF2-40B4-BE49-F238E27FC236}">
                <a16:creationId xmlns:a16="http://schemas.microsoft.com/office/drawing/2014/main" id="{02AD46D6-02D6-45B3-921C-F4033826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2790" y="5367348"/>
            <a:ext cx="616353" cy="5996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FB939E11-AAD6-456A-A36A-3882A6BEC84D}"/>
              </a:ext>
            </a:extLst>
          </p:cNvPr>
          <p:cNvPicPr>
            <a:picLocks noGrp="1" noChangeAspect="1"/>
          </p:cNvPicPr>
          <p:nvPr>
            <p:ph idx="1"/>
          </p:nvPr>
        </p:nvPicPr>
        <p:blipFill>
          <a:blip r:embed="rId2"/>
          <a:stretch>
            <a:fillRect/>
          </a:stretch>
        </p:blipFill>
        <p:spPr>
          <a:xfrm>
            <a:off x="5929144" y="1874328"/>
            <a:ext cx="5615014" cy="4215754"/>
          </a:xfrm>
          <a:custGeom>
            <a:avLst/>
            <a:gdLst/>
            <a:ahLst/>
            <a:cxnLst/>
            <a:rect l="l" t="t" r="r" b="b"/>
            <a:pathLst>
              <a:path w="5051479" h="5503900">
                <a:moveTo>
                  <a:pt x="151948" y="0"/>
                </a:moveTo>
                <a:lnTo>
                  <a:pt x="4899531" y="0"/>
                </a:lnTo>
                <a:cubicBezTo>
                  <a:pt x="4983450" y="0"/>
                  <a:pt x="5051479" y="68029"/>
                  <a:pt x="5051479" y="151948"/>
                </a:cubicBezTo>
                <a:lnTo>
                  <a:pt x="5051479" y="5351952"/>
                </a:lnTo>
                <a:cubicBezTo>
                  <a:pt x="5051479" y="5435871"/>
                  <a:pt x="4983450" y="5503900"/>
                  <a:pt x="4899531" y="5503900"/>
                </a:cubicBezTo>
                <a:lnTo>
                  <a:pt x="151948" y="5503900"/>
                </a:lnTo>
                <a:cubicBezTo>
                  <a:pt x="68029" y="5503900"/>
                  <a:pt x="0" y="5435871"/>
                  <a:pt x="0" y="5351952"/>
                </a:cubicBezTo>
                <a:lnTo>
                  <a:pt x="0" y="151948"/>
                </a:lnTo>
                <a:cubicBezTo>
                  <a:pt x="0" y="68029"/>
                  <a:pt x="68029" y="0"/>
                  <a:pt x="151948" y="0"/>
                </a:cubicBezTo>
                <a:close/>
              </a:path>
            </a:pathLst>
          </a:custGeom>
        </p:spPr>
      </p:pic>
    </p:spTree>
    <p:extLst>
      <p:ext uri="{BB962C8B-B14F-4D97-AF65-F5344CB8AC3E}">
        <p14:creationId xmlns:p14="http://schemas.microsoft.com/office/powerpoint/2010/main" val="3508794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50C4-B769-476B-94E5-7BFADCFABF53}"/>
              </a:ext>
            </a:extLst>
          </p:cNvPr>
          <p:cNvSpPr>
            <a:spLocks noGrp="1"/>
          </p:cNvSpPr>
          <p:nvPr>
            <p:ph type="title"/>
          </p:nvPr>
        </p:nvSpPr>
        <p:spPr/>
        <p:txBody>
          <a:bodyPr/>
          <a:lstStyle/>
          <a:p>
            <a:r>
              <a:rPr lang="en-US" dirty="0"/>
              <a:t>What is the runtime of </a:t>
            </a:r>
            <a:r>
              <a:rPr lang="en-US" dirty="0" err="1"/>
              <a:t>Moviess</a:t>
            </a:r>
            <a:r>
              <a:rPr lang="en-US" dirty="0"/>
              <a:t> ???</a:t>
            </a:r>
          </a:p>
        </p:txBody>
      </p:sp>
      <p:pic>
        <p:nvPicPr>
          <p:cNvPr id="5" name="Content Placeholder 4">
            <a:extLst>
              <a:ext uri="{FF2B5EF4-FFF2-40B4-BE49-F238E27FC236}">
                <a16:creationId xmlns:a16="http://schemas.microsoft.com/office/drawing/2014/main" id="{22E381AF-08D0-4DB0-A96F-47537D1CA671}"/>
              </a:ext>
            </a:extLst>
          </p:cNvPr>
          <p:cNvPicPr>
            <a:picLocks noGrp="1" noChangeAspect="1"/>
          </p:cNvPicPr>
          <p:nvPr>
            <p:ph idx="1"/>
          </p:nvPr>
        </p:nvPicPr>
        <p:blipFill>
          <a:blip r:embed="rId2"/>
          <a:stretch>
            <a:fillRect/>
          </a:stretch>
        </p:blipFill>
        <p:spPr>
          <a:xfrm>
            <a:off x="1340527" y="1825625"/>
            <a:ext cx="9543495" cy="3859213"/>
          </a:xfrm>
        </p:spPr>
      </p:pic>
    </p:spTree>
    <p:extLst>
      <p:ext uri="{BB962C8B-B14F-4D97-AF65-F5344CB8AC3E}">
        <p14:creationId xmlns:p14="http://schemas.microsoft.com/office/powerpoint/2010/main" val="2135327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52E0B0-4FE6-4B61-A013-115257357C06}"/>
              </a:ext>
            </a:extLst>
          </p:cNvPr>
          <p:cNvSpPr>
            <a:spLocks noGrp="1"/>
          </p:cNvSpPr>
          <p:nvPr>
            <p:ph type="title"/>
          </p:nvPr>
        </p:nvSpPr>
        <p:spPr>
          <a:xfrm>
            <a:off x="838201" y="3998018"/>
            <a:ext cx="3981854" cy="2216513"/>
          </a:xfrm>
        </p:spPr>
        <p:txBody>
          <a:bodyPr vert="horz" lIns="91440" tIns="45720" rIns="91440" bIns="45720" rtlCol="0" anchor="ctr">
            <a:normAutofit/>
          </a:bodyPr>
          <a:lstStyle/>
          <a:p>
            <a:r>
              <a:rPr lang="en-US" sz="4400" kern="1200">
                <a:solidFill>
                  <a:schemeClr val="tx1"/>
                </a:solidFill>
                <a:latin typeface="+mj-lt"/>
                <a:ea typeface="+mj-ea"/>
                <a:cs typeface="+mj-cs"/>
              </a:rPr>
              <a:t>FEATURE ENGINEERING</a:t>
            </a:r>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08EC42E6-F8FE-4544-BCA8-72CF6A05A841}"/>
              </a:ext>
            </a:extLst>
          </p:cNvPr>
          <p:cNvPicPr>
            <a:picLocks noGrp="1" noChangeAspect="1"/>
          </p:cNvPicPr>
          <p:nvPr>
            <p:ph idx="1"/>
          </p:nvPr>
        </p:nvPicPr>
        <p:blipFill>
          <a:blip r:embed="rId2"/>
          <a:stretch>
            <a:fillRect/>
          </a:stretch>
        </p:blipFill>
        <p:spPr>
          <a:xfrm>
            <a:off x="659914" y="1340647"/>
            <a:ext cx="10872172" cy="1685186"/>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6" name="TextBox 5">
            <a:extLst>
              <a:ext uri="{FF2B5EF4-FFF2-40B4-BE49-F238E27FC236}">
                <a16:creationId xmlns:a16="http://schemas.microsoft.com/office/drawing/2014/main" id="{DD8D0134-9963-4C42-98A7-EB523D9F8E43}"/>
              </a:ext>
            </a:extLst>
          </p:cNvPr>
          <p:cNvSpPr txBox="1"/>
          <p:nvPr/>
        </p:nvSpPr>
        <p:spPr>
          <a:xfrm>
            <a:off x="4970835" y="3998019"/>
            <a:ext cx="6382966" cy="2216512"/>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400"/>
              <a:t>Some intervals were assigned depends on votecount and given values</a:t>
            </a:r>
          </a:p>
        </p:txBody>
      </p:sp>
    </p:spTree>
    <p:extLst>
      <p:ext uri="{BB962C8B-B14F-4D97-AF65-F5344CB8AC3E}">
        <p14:creationId xmlns:p14="http://schemas.microsoft.com/office/powerpoint/2010/main" val="739556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2EE0-5A3E-4598-9D17-1AFAC61AA19B}"/>
              </a:ext>
            </a:extLst>
          </p:cNvPr>
          <p:cNvSpPr>
            <a:spLocks noGrp="1"/>
          </p:cNvSpPr>
          <p:nvPr>
            <p:ph type="title"/>
          </p:nvPr>
        </p:nvSpPr>
        <p:spPr/>
        <p:txBody>
          <a:bodyPr/>
          <a:lstStyle/>
          <a:p>
            <a:r>
              <a:rPr lang="en-US" dirty="0"/>
              <a:t>ONE HOT ENCODING</a:t>
            </a:r>
          </a:p>
        </p:txBody>
      </p:sp>
      <p:pic>
        <p:nvPicPr>
          <p:cNvPr id="5" name="Content Placeholder 4">
            <a:extLst>
              <a:ext uri="{FF2B5EF4-FFF2-40B4-BE49-F238E27FC236}">
                <a16:creationId xmlns:a16="http://schemas.microsoft.com/office/drawing/2014/main" id="{E32A56A6-E3D6-4AAA-8F1F-B0A9F07AB0B3}"/>
              </a:ext>
            </a:extLst>
          </p:cNvPr>
          <p:cNvPicPr>
            <a:picLocks noGrp="1" noChangeAspect="1"/>
          </p:cNvPicPr>
          <p:nvPr>
            <p:ph idx="1"/>
          </p:nvPr>
        </p:nvPicPr>
        <p:blipFill>
          <a:blip r:embed="rId2"/>
          <a:stretch>
            <a:fillRect/>
          </a:stretch>
        </p:blipFill>
        <p:spPr>
          <a:xfrm>
            <a:off x="1256880" y="1776844"/>
            <a:ext cx="8295493" cy="1465120"/>
          </a:xfrm>
        </p:spPr>
      </p:pic>
      <p:sp>
        <p:nvSpPr>
          <p:cNvPr id="6" name="TextBox 5">
            <a:extLst>
              <a:ext uri="{FF2B5EF4-FFF2-40B4-BE49-F238E27FC236}">
                <a16:creationId xmlns:a16="http://schemas.microsoft.com/office/drawing/2014/main" id="{BA40D483-280C-4E75-A19E-82F386EBB253}"/>
              </a:ext>
            </a:extLst>
          </p:cNvPr>
          <p:cNvSpPr txBox="1"/>
          <p:nvPr/>
        </p:nvSpPr>
        <p:spPr>
          <a:xfrm flipH="1">
            <a:off x="1413163" y="3616037"/>
            <a:ext cx="8139209" cy="369332"/>
          </a:xfrm>
          <a:prstGeom prst="rect">
            <a:avLst/>
          </a:prstGeom>
          <a:noFill/>
        </p:spPr>
        <p:txBody>
          <a:bodyPr wrap="square" rtlCol="0">
            <a:spAutoFit/>
          </a:bodyPr>
          <a:lstStyle/>
          <a:p>
            <a:r>
              <a:rPr lang="en-US" dirty="0"/>
              <a:t>Converts the categorical data into dummy variables</a:t>
            </a:r>
          </a:p>
        </p:txBody>
      </p:sp>
    </p:spTree>
    <p:extLst>
      <p:ext uri="{BB962C8B-B14F-4D97-AF65-F5344CB8AC3E}">
        <p14:creationId xmlns:p14="http://schemas.microsoft.com/office/powerpoint/2010/main" val="2420535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C4420E-F069-4479-AEC9-2C2773A3DB24}"/>
              </a:ext>
            </a:extLst>
          </p:cNvPr>
          <p:cNvSpPr>
            <a:spLocks noGrp="1"/>
          </p:cNvSpPr>
          <p:nvPr>
            <p:ph type="title"/>
          </p:nvPr>
        </p:nvSpPr>
        <p:spPr>
          <a:xfrm>
            <a:off x="838200" y="643467"/>
            <a:ext cx="2951205" cy="5571066"/>
          </a:xfrm>
        </p:spPr>
        <p:txBody>
          <a:bodyPr>
            <a:normAutofit/>
          </a:bodyPr>
          <a:lstStyle/>
          <a:p>
            <a:r>
              <a:rPr lang="en-US">
                <a:solidFill>
                  <a:srgbClr val="FFFFFF"/>
                </a:solidFill>
              </a:rPr>
              <a:t>FILTERING TECHNIQUES</a:t>
            </a:r>
          </a:p>
        </p:txBody>
      </p:sp>
      <p:graphicFrame>
        <p:nvGraphicFramePr>
          <p:cNvPr id="21" name="Content Placeholder 2">
            <a:extLst>
              <a:ext uri="{FF2B5EF4-FFF2-40B4-BE49-F238E27FC236}">
                <a16:creationId xmlns:a16="http://schemas.microsoft.com/office/drawing/2014/main" id="{EE4B0FE1-0CC5-4A2C-B2F5-062127199504}"/>
              </a:ext>
            </a:extLst>
          </p:cNvPr>
          <p:cNvGraphicFramePr>
            <a:graphicFrameLocks noGrp="1"/>
          </p:cNvGraphicFramePr>
          <p:nvPr>
            <p:ph idx="1"/>
            <p:extLst>
              <p:ext uri="{D42A27DB-BD31-4B8C-83A1-F6EECF244321}">
                <p14:modId xmlns:p14="http://schemas.microsoft.com/office/powerpoint/2010/main" val="2462842938"/>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5813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F138222-D274-4866-96E7-C3B1D6DA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5888E255-D20B-4F26-B9DA-3DF036797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C46AEE-F3BB-461F-86FF-2F86FDB4B2CC}"/>
              </a:ext>
            </a:extLst>
          </p:cNvPr>
          <p:cNvSpPr>
            <a:spLocks noGrp="1"/>
          </p:cNvSpPr>
          <p:nvPr>
            <p:ph type="title"/>
          </p:nvPr>
        </p:nvSpPr>
        <p:spPr>
          <a:xfrm>
            <a:off x="841512" y="1122363"/>
            <a:ext cx="5087631" cy="2387600"/>
          </a:xfrm>
        </p:spPr>
        <p:txBody>
          <a:bodyPr vert="horz" lIns="91440" tIns="45720" rIns="91440" bIns="45720" rtlCol="0" anchor="b">
            <a:normAutofit/>
          </a:bodyPr>
          <a:lstStyle/>
          <a:p>
            <a:pPr algn="ctr"/>
            <a:r>
              <a:rPr lang="en-US" sz="5100" kern="1200" dirty="0">
                <a:solidFill>
                  <a:srgbClr val="FFFFFF"/>
                </a:solidFill>
                <a:latin typeface="+mj-lt"/>
                <a:ea typeface="+mj-ea"/>
                <a:cs typeface="+mj-cs"/>
              </a:rPr>
              <a:t>CONTENT BASED FILTERING</a:t>
            </a:r>
          </a:p>
        </p:txBody>
      </p:sp>
      <p:sp>
        <p:nvSpPr>
          <p:cNvPr id="18" name="Oval 17">
            <a:extLst>
              <a:ext uri="{FF2B5EF4-FFF2-40B4-BE49-F238E27FC236}">
                <a16:creationId xmlns:a16="http://schemas.microsoft.com/office/drawing/2014/main" id="{02AD46D6-02D6-45B3-921C-F4033826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2790" y="5367348"/>
            <a:ext cx="616353" cy="5996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4BB3918D-BCCF-4DB7-B13A-AE3EEEF20811}"/>
              </a:ext>
            </a:extLst>
          </p:cNvPr>
          <p:cNvPicPr>
            <a:picLocks noGrp="1" noChangeAspect="1"/>
          </p:cNvPicPr>
          <p:nvPr>
            <p:ph idx="1"/>
          </p:nvPr>
        </p:nvPicPr>
        <p:blipFill>
          <a:blip r:embed="rId2"/>
          <a:stretch>
            <a:fillRect/>
          </a:stretch>
        </p:blipFill>
        <p:spPr>
          <a:xfrm>
            <a:off x="6492678" y="1091349"/>
            <a:ext cx="5051479" cy="4659990"/>
          </a:xfrm>
          <a:custGeom>
            <a:avLst/>
            <a:gdLst/>
            <a:ahLst/>
            <a:cxnLst/>
            <a:rect l="l" t="t" r="r" b="b"/>
            <a:pathLst>
              <a:path w="5051479" h="5503900">
                <a:moveTo>
                  <a:pt x="151948" y="0"/>
                </a:moveTo>
                <a:lnTo>
                  <a:pt x="4899531" y="0"/>
                </a:lnTo>
                <a:cubicBezTo>
                  <a:pt x="4983450" y="0"/>
                  <a:pt x="5051479" y="68029"/>
                  <a:pt x="5051479" y="151948"/>
                </a:cubicBezTo>
                <a:lnTo>
                  <a:pt x="5051479" y="5351952"/>
                </a:lnTo>
                <a:cubicBezTo>
                  <a:pt x="5051479" y="5435871"/>
                  <a:pt x="4983450" y="5503900"/>
                  <a:pt x="4899531" y="5503900"/>
                </a:cubicBezTo>
                <a:lnTo>
                  <a:pt x="151948" y="5503900"/>
                </a:lnTo>
                <a:cubicBezTo>
                  <a:pt x="68029" y="5503900"/>
                  <a:pt x="0" y="5435871"/>
                  <a:pt x="0" y="5351952"/>
                </a:cubicBezTo>
                <a:lnTo>
                  <a:pt x="0" y="151948"/>
                </a:lnTo>
                <a:cubicBezTo>
                  <a:pt x="0" y="68029"/>
                  <a:pt x="68029" y="0"/>
                  <a:pt x="151948" y="0"/>
                </a:cubicBezTo>
                <a:close/>
              </a:path>
            </a:pathLst>
          </a:custGeom>
        </p:spPr>
      </p:pic>
    </p:spTree>
    <p:extLst>
      <p:ext uri="{BB962C8B-B14F-4D97-AF65-F5344CB8AC3E}">
        <p14:creationId xmlns:p14="http://schemas.microsoft.com/office/powerpoint/2010/main" val="1436219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855FDE-6FC0-4EE0-9723-97565D278E3C}"/>
              </a:ext>
            </a:extLst>
          </p:cNvPr>
          <p:cNvSpPr>
            <a:spLocks noGrp="1"/>
          </p:cNvSpPr>
          <p:nvPr>
            <p:ph type="title"/>
          </p:nvPr>
        </p:nvSpPr>
        <p:spPr>
          <a:xfrm>
            <a:off x="874815" y="2322864"/>
            <a:ext cx="5491090" cy="2387600"/>
          </a:xfrm>
        </p:spPr>
        <p:txBody>
          <a:bodyPr vert="horz" lIns="91440" tIns="45720" rIns="91440" bIns="45720" rtlCol="0" anchor="b">
            <a:normAutofit/>
          </a:bodyPr>
          <a:lstStyle/>
          <a:p>
            <a:r>
              <a:rPr lang="en-US" sz="5100" kern="1200">
                <a:solidFill>
                  <a:schemeClr val="tx1"/>
                </a:solidFill>
                <a:latin typeface="+mj-lt"/>
                <a:ea typeface="+mj-ea"/>
                <a:cs typeface="+mj-cs"/>
              </a:rPr>
              <a:t>COLLABORATIVE FILTERING</a:t>
            </a:r>
          </a:p>
        </p:txBody>
      </p:sp>
      <p:pic>
        <p:nvPicPr>
          <p:cNvPr id="5" name="Content Placeholder 4">
            <a:extLst>
              <a:ext uri="{FF2B5EF4-FFF2-40B4-BE49-F238E27FC236}">
                <a16:creationId xmlns:a16="http://schemas.microsoft.com/office/drawing/2014/main" id="{DB25CABF-5596-484F-8A5A-2374D66B4E4F}"/>
              </a:ext>
            </a:extLst>
          </p:cNvPr>
          <p:cNvPicPr>
            <a:picLocks noGrp="1" noChangeAspect="1"/>
          </p:cNvPicPr>
          <p:nvPr>
            <p:ph idx="1"/>
          </p:nvPr>
        </p:nvPicPr>
        <p:blipFill>
          <a:blip r:embed="rId2"/>
          <a:stretch>
            <a:fillRect/>
          </a:stretch>
        </p:blipFill>
        <p:spPr>
          <a:xfrm>
            <a:off x="7959139" y="654567"/>
            <a:ext cx="3627876" cy="5559964"/>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8" name="Rectangle 17">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5972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045C-ADBD-44C5-9CF6-BE571328CC68}"/>
              </a:ext>
            </a:extLst>
          </p:cNvPr>
          <p:cNvSpPr>
            <a:spLocks noGrp="1"/>
          </p:cNvSpPr>
          <p:nvPr>
            <p:ph type="title"/>
          </p:nvPr>
        </p:nvSpPr>
        <p:spPr/>
        <p:txBody>
          <a:bodyPr/>
          <a:lstStyle/>
          <a:p>
            <a:r>
              <a:rPr lang="en-US" dirty="0"/>
              <a:t>EVALUATION</a:t>
            </a:r>
          </a:p>
        </p:txBody>
      </p:sp>
      <p:pic>
        <p:nvPicPr>
          <p:cNvPr id="5" name="Content Placeholder 4">
            <a:extLst>
              <a:ext uri="{FF2B5EF4-FFF2-40B4-BE49-F238E27FC236}">
                <a16:creationId xmlns:a16="http://schemas.microsoft.com/office/drawing/2014/main" id="{B2DCECF6-E675-4769-910E-96314497F758}"/>
              </a:ext>
            </a:extLst>
          </p:cNvPr>
          <p:cNvPicPr>
            <a:picLocks noGrp="1" noChangeAspect="1"/>
          </p:cNvPicPr>
          <p:nvPr>
            <p:ph idx="1"/>
          </p:nvPr>
        </p:nvPicPr>
        <p:blipFill>
          <a:blip r:embed="rId2"/>
          <a:stretch>
            <a:fillRect/>
          </a:stretch>
        </p:blipFill>
        <p:spPr>
          <a:xfrm>
            <a:off x="838200" y="1880549"/>
            <a:ext cx="8709959" cy="3749365"/>
          </a:xfrm>
        </p:spPr>
      </p:pic>
    </p:spTree>
    <p:extLst>
      <p:ext uri="{BB962C8B-B14F-4D97-AF65-F5344CB8AC3E}">
        <p14:creationId xmlns:p14="http://schemas.microsoft.com/office/powerpoint/2010/main" val="2766496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A7D4-A63C-41A5-BB9D-05AC6CFE460A}"/>
              </a:ext>
            </a:extLst>
          </p:cNvPr>
          <p:cNvSpPr>
            <a:spLocks noGrp="1"/>
          </p:cNvSpPr>
          <p:nvPr>
            <p:ph type="title"/>
          </p:nvPr>
        </p:nvSpPr>
        <p:spPr/>
        <p:txBody>
          <a:bodyPr/>
          <a:lstStyle/>
          <a:p>
            <a:r>
              <a:rPr lang="en-US" dirty="0"/>
              <a:t>Main.py</a:t>
            </a:r>
          </a:p>
        </p:txBody>
      </p:sp>
      <p:pic>
        <p:nvPicPr>
          <p:cNvPr id="5" name="Content Placeholder 4">
            <a:extLst>
              <a:ext uri="{FF2B5EF4-FFF2-40B4-BE49-F238E27FC236}">
                <a16:creationId xmlns:a16="http://schemas.microsoft.com/office/drawing/2014/main" id="{D6766B9A-4B4C-4FD4-A0EF-2EC5874BA9A1}"/>
              </a:ext>
            </a:extLst>
          </p:cNvPr>
          <p:cNvPicPr>
            <a:picLocks noGrp="1" noChangeAspect="1"/>
          </p:cNvPicPr>
          <p:nvPr>
            <p:ph idx="1"/>
          </p:nvPr>
        </p:nvPicPr>
        <p:blipFill>
          <a:blip r:embed="rId2"/>
          <a:stretch>
            <a:fillRect/>
          </a:stretch>
        </p:blipFill>
        <p:spPr>
          <a:xfrm>
            <a:off x="838200" y="1825625"/>
            <a:ext cx="10315575" cy="3859213"/>
          </a:xfrm>
        </p:spPr>
      </p:pic>
    </p:spTree>
    <p:extLst>
      <p:ext uri="{BB962C8B-B14F-4D97-AF65-F5344CB8AC3E}">
        <p14:creationId xmlns:p14="http://schemas.microsoft.com/office/powerpoint/2010/main" val="3127879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12">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14">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C5BE7F-BC95-4DE3-B394-35B4AD0FADD4}"/>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rgbClr val="FFFFFF"/>
                </a:solidFill>
                <a:latin typeface="+mj-lt"/>
                <a:ea typeface="+mj-ea"/>
                <a:cs typeface="+mj-cs"/>
              </a:rPr>
              <a:t>WEB APP</a:t>
            </a:r>
          </a:p>
        </p:txBody>
      </p:sp>
      <p:pic>
        <p:nvPicPr>
          <p:cNvPr id="4" name="Content Placeholder 3">
            <a:extLst>
              <a:ext uri="{FF2B5EF4-FFF2-40B4-BE49-F238E27FC236}">
                <a16:creationId xmlns:a16="http://schemas.microsoft.com/office/drawing/2014/main" id="{9E04B4F7-8798-4DCD-B367-DE45B1870A97}"/>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643467" y="1438825"/>
            <a:ext cx="5452533" cy="3980349"/>
          </a:xfrm>
          <a:custGeom>
            <a:avLst/>
            <a:gdLst/>
            <a:ahLst/>
            <a:cxnLst/>
            <a:rect l="l" t="t" r="r" b="b"/>
            <a:pathLst>
              <a:path w="5227983" h="3454842">
                <a:moveTo>
                  <a:pt x="102712" y="0"/>
                </a:moveTo>
                <a:lnTo>
                  <a:pt x="5125271" y="0"/>
                </a:lnTo>
                <a:cubicBezTo>
                  <a:pt x="5181997" y="0"/>
                  <a:pt x="5227983" y="45986"/>
                  <a:pt x="5227983" y="102712"/>
                </a:cubicBezTo>
                <a:lnTo>
                  <a:pt x="5227983" y="3352130"/>
                </a:lnTo>
                <a:cubicBezTo>
                  <a:pt x="5227983" y="3408856"/>
                  <a:pt x="5181997" y="3454842"/>
                  <a:pt x="5125271" y="3454842"/>
                </a:cubicBezTo>
                <a:lnTo>
                  <a:pt x="102712" y="3454842"/>
                </a:lnTo>
                <a:cubicBezTo>
                  <a:pt x="45986" y="3454842"/>
                  <a:pt x="0" y="3408856"/>
                  <a:pt x="0" y="3352130"/>
                </a:cubicBezTo>
                <a:lnTo>
                  <a:pt x="0" y="102712"/>
                </a:lnTo>
                <a:cubicBezTo>
                  <a:pt x="0" y="45986"/>
                  <a:pt x="45986" y="0"/>
                  <a:pt x="102712" y="0"/>
                </a:cubicBezTo>
                <a:close/>
              </a:path>
            </a:pathLst>
          </a:custGeom>
          <a:noFill/>
        </p:spPr>
      </p:pic>
    </p:spTree>
    <p:extLst>
      <p:ext uri="{BB962C8B-B14F-4D97-AF65-F5344CB8AC3E}">
        <p14:creationId xmlns:p14="http://schemas.microsoft.com/office/powerpoint/2010/main" val="131749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C52718-2FCD-403E-8892-73EE36D09852}"/>
              </a:ext>
            </a:extLst>
          </p:cNvPr>
          <p:cNvSpPr>
            <a:spLocks noGrp="1"/>
          </p:cNvSpPr>
          <p:nvPr>
            <p:ph type="title"/>
          </p:nvPr>
        </p:nvSpPr>
        <p:spPr>
          <a:xfrm>
            <a:off x="686834" y="1153572"/>
            <a:ext cx="3200400" cy="4461163"/>
          </a:xfrm>
        </p:spPr>
        <p:txBody>
          <a:bodyPr>
            <a:normAutofit/>
          </a:bodyPr>
          <a:lstStyle/>
          <a:p>
            <a:r>
              <a:rPr lang="en-US">
                <a:solidFill>
                  <a:srgbClr val="FFFFFF"/>
                </a:solidFill>
              </a:rPr>
              <a:t>BUSINESS PROBLEM</a:t>
            </a:r>
          </a:p>
        </p:txBody>
      </p:sp>
      <p:sp>
        <p:nvSpPr>
          <p:cNvPr id="3" name="Content Placeholder 2">
            <a:extLst>
              <a:ext uri="{FF2B5EF4-FFF2-40B4-BE49-F238E27FC236}">
                <a16:creationId xmlns:a16="http://schemas.microsoft.com/office/drawing/2014/main" id="{33828643-89B4-45EA-A2B7-3F358DCBBF24}"/>
              </a:ext>
            </a:extLst>
          </p:cNvPr>
          <p:cNvSpPr>
            <a:spLocks noGrp="1"/>
          </p:cNvSpPr>
          <p:nvPr>
            <p:ph idx="1"/>
          </p:nvPr>
        </p:nvSpPr>
        <p:spPr>
          <a:xfrm>
            <a:off x="4447308" y="591344"/>
            <a:ext cx="6906491" cy="5585619"/>
          </a:xfrm>
        </p:spPr>
        <p:txBody>
          <a:bodyPr anchor="ctr">
            <a:normAutofit/>
          </a:bodyPr>
          <a:lstStyle/>
          <a:p>
            <a:r>
              <a:rPr lang="en-US" dirty="0"/>
              <a:t>Recommending movies to the users based on his tastes, ratings or the movies he/she watched .</a:t>
            </a:r>
          </a:p>
        </p:txBody>
      </p:sp>
      <p:sp>
        <p:nvSpPr>
          <p:cNvPr id="24"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7654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AF3231-57DF-42B2-A0CA-C5A3E0465AE1}"/>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4700" kern="1200">
                <a:solidFill>
                  <a:schemeClr val="tx1"/>
                </a:solidFill>
                <a:latin typeface="+mj-lt"/>
                <a:ea typeface="+mj-ea"/>
                <a:cs typeface="+mj-cs"/>
              </a:rPr>
              <a:t>Recommending the movies based on given movie</a:t>
            </a:r>
          </a:p>
        </p:txBody>
      </p:sp>
      <p:pic>
        <p:nvPicPr>
          <p:cNvPr id="4" name="Content Placeholder 3">
            <a:extLst>
              <a:ext uri="{FF2B5EF4-FFF2-40B4-BE49-F238E27FC236}">
                <a16:creationId xmlns:a16="http://schemas.microsoft.com/office/drawing/2014/main" id="{467DA156-AD28-41E8-B970-2C94922D7EF6}"/>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0" y="1271671"/>
            <a:ext cx="5850384" cy="4314658"/>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a:noFill/>
        </p:spPr>
      </p:pic>
      <p:sp>
        <p:nvSpPr>
          <p:cNvPr id="17" name="Oval 16">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4542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Arc 23">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1720E87-4E42-4998-B540-639EB66765A0}"/>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r="-1" b="17561"/>
          <a:stretch/>
        </p:blipFill>
        <p:spPr bwMode="auto">
          <a:xfrm>
            <a:off x="20" y="10"/>
            <a:ext cx="12188932" cy="6857990"/>
          </a:xfrm>
          <a:prstGeom prst="rect">
            <a:avLst/>
          </a:prstGeom>
          <a:noFill/>
        </p:spPr>
      </p:pic>
      <p:sp>
        <p:nvSpPr>
          <p:cNvPr id="28" name="Rectangle 27">
            <a:extLst>
              <a:ext uri="{FF2B5EF4-FFF2-40B4-BE49-F238E27FC236}">
                <a16:creationId xmlns:a16="http://schemas.microsoft.com/office/drawing/2014/main" id="{1EF86BFA-9133-4F6B-98BE-1CBB87EB6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140CE-53F4-4E10-859E-BBEEBAEC8D64}"/>
              </a:ext>
            </a:extLst>
          </p:cNvPr>
          <p:cNvSpPr>
            <a:spLocks noGrp="1"/>
          </p:cNvSpPr>
          <p:nvPr>
            <p:ph type="title"/>
          </p:nvPr>
        </p:nvSpPr>
        <p:spPr>
          <a:xfrm>
            <a:off x="843630" y="3826292"/>
            <a:ext cx="5257800" cy="1701570"/>
          </a:xfrm>
        </p:spPr>
        <p:txBody>
          <a:bodyPr vert="horz" lIns="91440" tIns="45720" rIns="91440" bIns="45720" rtlCol="0" anchor="b">
            <a:normAutofit/>
          </a:bodyPr>
          <a:lstStyle/>
          <a:p>
            <a:r>
              <a:rPr lang="en-US" sz="3700" kern="1200">
                <a:solidFill>
                  <a:schemeClr val="tx1"/>
                </a:solidFill>
                <a:latin typeface="+mj-lt"/>
                <a:ea typeface="+mj-ea"/>
                <a:cs typeface="+mj-cs"/>
              </a:rPr>
              <a:t>When the requested movie is not in database</a:t>
            </a:r>
          </a:p>
        </p:txBody>
      </p:sp>
    </p:spTree>
    <p:extLst>
      <p:ext uri="{BB962C8B-B14F-4D97-AF65-F5344CB8AC3E}">
        <p14:creationId xmlns:p14="http://schemas.microsoft.com/office/powerpoint/2010/main" val="209061110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6D4067-7907-4DA8-9572-BB4BE6C20E25}"/>
              </a:ext>
            </a:extLst>
          </p:cNvPr>
          <p:cNvSpPr>
            <a:spLocks noGrp="1"/>
          </p:cNvSpPr>
          <p:nvPr>
            <p:ph type="title"/>
          </p:nvPr>
        </p:nvSpPr>
        <p:spPr>
          <a:xfrm>
            <a:off x="1389278" y="1233241"/>
            <a:ext cx="3240506" cy="4064628"/>
          </a:xfrm>
        </p:spPr>
        <p:txBody>
          <a:bodyPr>
            <a:normAutofit/>
          </a:bodyPr>
          <a:lstStyle/>
          <a:p>
            <a:r>
              <a:rPr lang="en-US">
                <a:solidFill>
                  <a:srgbClr val="FFFFFF"/>
                </a:solidFill>
              </a:rPr>
              <a:t>CONCLUSION</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8384050-9C8D-41F8-A46B-4D2D8BD0918B}"/>
              </a:ext>
            </a:extLst>
          </p:cNvPr>
          <p:cNvSpPr>
            <a:spLocks noGrp="1"/>
          </p:cNvSpPr>
          <p:nvPr>
            <p:ph idx="1"/>
          </p:nvPr>
        </p:nvSpPr>
        <p:spPr>
          <a:xfrm>
            <a:off x="6096000" y="820880"/>
            <a:ext cx="5257799" cy="4889350"/>
          </a:xfrm>
        </p:spPr>
        <p:txBody>
          <a:bodyPr anchor="t">
            <a:normAutofit/>
          </a:bodyPr>
          <a:lstStyle/>
          <a:p>
            <a:r>
              <a:rPr lang="en-US" b="0" i="0" dirty="0">
                <a:effectLst/>
                <a:latin typeface="Inter"/>
              </a:rPr>
              <a:t> </a:t>
            </a:r>
            <a:r>
              <a:rPr lang="en-US" b="1" i="0" dirty="0">
                <a:effectLst/>
                <a:latin typeface="Inter"/>
              </a:rPr>
              <a:t>Hybrid Systems</a:t>
            </a:r>
            <a:r>
              <a:rPr lang="en-US" b="0" i="0" dirty="0">
                <a:effectLst/>
                <a:latin typeface="Inter"/>
              </a:rPr>
              <a:t> can take advantage of content-based and collaborative filtering as the two approaches are proved to be almost complimentary. </a:t>
            </a:r>
            <a:endParaRPr lang="en-US"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3705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1" name="Rectangle 10">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12">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Oval 14">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8926C5-17EB-41DA-867B-9FDD68751223}"/>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THANK YOU</a:t>
            </a:r>
          </a:p>
        </p:txBody>
      </p:sp>
      <p:sp>
        <p:nvSpPr>
          <p:cNvPr id="34" name="Arc 16">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Oval 18">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6457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2" name="Rectangle 13">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Arc 15">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DFE653-46B2-4149-A5B5-AF08F104757F}"/>
              </a:ext>
            </a:extLst>
          </p:cNvPr>
          <p:cNvSpPr>
            <a:spLocks noGrp="1"/>
          </p:cNvSpPr>
          <p:nvPr>
            <p:ph type="title"/>
          </p:nvPr>
        </p:nvSpPr>
        <p:spPr>
          <a:xfrm>
            <a:off x="874815" y="2322864"/>
            <a:ext cx="5491090" cy="2387600"/>
          </a:xfrm>
        </p:spPr>
        <p:txBody>
          <a:bodyPr vert="horz" lIns="91440" tIns="45720" rIns="91440" bIns="45720" rtlCol="0" anchor="b">
            <a:normAutofit/>
          </a:bodyPr>
          <a:lstStyle/>
          <a:p>
            <a:r>
              <a:rPr lang="en-US" sz="6000" kern="1200">
                <a:solidFill>
                  <a:schemeClr val="tx1"/>
                </a:solidFill>
                <a:latin typeface="+mj-lt"/>
                <a:ea typeface="+mj-ea"/>
                <a:cs typeface="+mj-cs"/>
              </a:rPr>
              <a:t>DataSources :</a:t>
            </a:r>
          </a:p>
        </p:txBody>
      </p:sp>
      <p:sp>
        <p:nvSpPr>
          <p:cNvPr id="3" name="Content Placeholder 2">
            <a:extLst>
              <a:ext uri="{FF2B5EF4-FFF2-40B4-BE49-F238E27FC236}">
                <a16:creationId xmlns:a16="http://schemas.microsoft.com/office/drawing/2014/main" id="{4F718656-C923-46F1-85AE-9E042FF28717}"/>
              </a:ext>
            </a:extLst>
          </p:cNvPr>
          <p:cNvSpPr>
            <a:spLocks noGrp="1"/>
          </p:cNvSpPr>
          <p:nvPr>
            <p:ph idx="1"/>
          </p:nvPr>
        </p:nvSpPr>
        <p:spPr>
          <a:xfrm>
            <a:off x="870148" y="4802538"/>
            <a:ext cx="5491090" cy="1411993"/>
          </a:xfrm>
        </p:spPr>
        <p:txBody>
          <a:bodyPr vert="horz" lIns="91440" tIns="45720" rIns="91440" bIns="45720" rtlCol="0" anchor="t">
            <a:normAutofit/>
          </a:bodyPr>
          <a:lstStyle/>
          <a:p>
            <a:pPr marL="0" indent="0">
              <a:buNone/>
            </a:pPr>
            <a:r>
              <a:rPr lang="en-US" kern="1200" dirty="0">
                <a:solidFill>
                  <a:schemeClr val="tx1"/>
                </a:solidFill>
                <a:latin typeface="+mn-lt"/>
                <a:ea typeface="+mn-ea"/>
                <a:cs typeface="+mn-cs"/>
              </a:rPr>
              <a:t>https://www.kaggle.com/tmdb/tmdb-movie-metadata</a:t>
            </a:r>
          </a:p>
        </p:txBody>
      </p:sp>
      <p:pic>
        <p:nvPicPr>
          <p:cNvPr id="24" name="Graphic 6" descr="Poi">
            <a:extLst>
              <a:ext uri="{FF2B5EF4-FFF2-40B4-BE49-F238E27FC236}">
                <a16:creationId xmlns:a16="http://schemas.microsoft.com/office/drawing/2014/main" id="{1AB615FD-4265-4241-9E13-F2222EB4AE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7733" y="654567"/>
            <a:ext cx="5169282" cy="5169282"/>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25" name="Rectangle 17">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9423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0" name="Rectangle 13">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FECDCE1-93CF-4C6A-8390-0F0E044FF538}"/>
              </a:ext>
            </a:extLst>
          </p:cNvPr>
          <p:cNvPicPr>
            <a:picLocks noGrp="1" noChangeAspect="1"/>
          </p:cNvPicPr>
          <p:nvPr>
            <p:ph idx="1"/>
          </p:nvPr>
        </p:nvPicPr>
        <p:blipFill rotWithShape="1">
          <a:blip r:embed="rId2"/>
          <a:srcRect t="11395" r="-1" b="-1"/>
          <a:stretch/>
        </p:blipFill>
        <p:spPr>
          <a:xfrm>
            <a:off x="20" y="10"/>
            <a:ext cx="12188932" cy="6857990"/>
          </a:xfrm>
          <a:prstGeom prst="rect">
            <a:avLst/>
          </a:prstGeom>
        </p:spPr>
      </p:pic>
      <p:sp>
        <p:nvSpPr>
          <p:cNvPr id="31" name="Rectangle 15">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F3624E-4A7E-4138-89DF-657797704C83}"/>
              </a:ext>
            </a:extLst>
          </p:cNvPr>
          <p:cNvSpPr>
            <a:spLocks noGrp="1"/>
          </p:cNvSpPr>
          <p:nvPr>
            <p:ph type="title"/>
          </p:nvPr>
        </p:nvSpPr>
        <p:spPr>
          <a:xfrm>
            <a:off x="1524000" y="4416721"/>
            <a:ext cx="9144000" cy="1152663"/>
          </a:xfrm>
        </p:spPr>
        <p:txBody>
          <a:bodyPr vert="horz" lIns="91440" tIns="45720" rIns="91440" bIns="45720" rtlCol="0" anchor="b">
            <a:normAutofit/>
          </a:bodyPr>
          <a:lstStyle/>
          <a:p>
            <a:pPr algn="ctr"/>
            <a:r>
              <a:rPr lang="en-US" sz="4800" kern="1200">
                <a:solidFill>
                  <a:schemeClr val="bg1"/>
                </a:solidFill>
                <a:latin typeface="+mj-lt"/>
                <a:ea typeface="+mj-ea"/>
                <a:cs typeface="+mj-cs"/>
              </a:rPr>
              <a:t>DataSet</a:t>
            </a:r>
          </a:p>
        </p:txBody>
      </p:sp>
    </p:spTree>
    <p:extLst>
      <p:ext uri="{BB962C8B-B14F-4D97-AF65-F5344CB8AC3E}">
        <p14:creationId xmlns:p14="http://schemas.microsoft.com/office/powerpoint/2010/main" val="2954945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3F138222-D274-4866-96E7-C3B1D6DA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5888E255-D20B-4F26-B9DA-3DF036797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5FFF9A-6A00-40C8-B3EF-8130405F87F6}"/>
              </a:ext>
            </a:extLst>
          </p:cNvPr>
          <p:cNvSpPr>
            <a:spLocks noGrp="1"/>
          </p:cNvSpPr>
          <p:nvPr>
            <p:ph type="title"/>
          </p:nvPr>
        </p:nvSpPr>
        <p:spPr>
          <a:xfrm>
            <a:off x="841512" y="1122363"/>
            <a:ext cx="5087631" cy="2387600"/>
          </a:xfrm>
        </p:spPr>
        <p:txBody>
          <a:bodyPr vert="horz" lIns="91440" tIns="45720" rIns="91440" bIns="45720" rtlCol="0" anchor="b">
            <a:normAutofit/>
          </a:bodyPr>
          <a:lstStyle/>
          <a:p>
            <a:pPr algn="ctr"/>
            <a:r>
              <a:rPr lang="en-US" sz="3800" kern="1200" dirty="0">
                <a:solidFill>
                  <a:srgbClr val="FFFFFF"/>
                </a:solidFill>
                <a:latin typeface="+mj-lt"/>
                <a:ea typeface="+mj-ea"/>
                <a:cs typeface="+mj-cs"/>
              </a:rPr>
              <a:t>This gives the information about all the columns in </a:t>
            </a:r>
            <a:r>
              <a:rPr lang="en-US" sz="3800" kern="1200" dirty="0" err="1">
                <a:solidFill>
                  <a:srgbClr val="FFFFFF"/>
                </a:solidFill>
                <a:latin typeface="+mj-lt"/>
                <a:ea typeface="+mj-ea"/>
                <a:cs typeface="+mj-cs"/>
              </a:rPr>
              <a:t>dataframe</a:t>
            </a:r>
            <a:endParaRPr lang="en-US" sz="3800" kern="1200" dirty="0">
              <a:solidFill>
                <a:srgbClr val="FFFFFF"/>
              </a:solidFill>
              <a:latin typeface="+mj-lt"/>
              <a:ea typeface="+mj-ea"/>
              <a:cs typeface="+mj-cs"/>
            </a:endParaRPr>
          </a:p>
        </p:txBody>
      </p:sp>
      <p:sp>
        <p:nvSpPr>
          <p:cNvPr id="31" name="Oval 30">
            <a:extLst>
              <a:ext uri="{FF2B5EF4-FFF2-40B4-BE49-F238E27FC236}">
                <a16:creationId xmlns:a16="http://schemas.microsoft.com/office/drawing/2014/main" id="{02AD46D6-02D6-45B3-921C-F4033826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2790" y="5367348"/>
            <a:ext cx="616353" cy="5996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075E1EA8-9BC3-4B20-9257-98257B389A97}"/>
              </a:ext>
            </a:extLst>
          </p:cNvPr>
          <p:cNvPicPr>
            <a:picLocks noGrp="1" noChangeAspect="1"/>
          </p:cNvPicPr>
          <p:nvPr>
            <p:ph idx="1"/>
          </p:nvPr>
        </p:nvPicPr>
        <p:blipFill>
          <a:blip r:embed="rId2"/>
          <a:stretch>
            <a:fillRect/>
          </a:stretch>
        </p:blipFill>
        <p:spPr>
          <a:xfrm>
            <a:off x="6667042" y="669394"/>
            <a:ext cx="4702750" cy="5503900"/>
          </a:xfrm>
          <a:custGeom>
            <a:avLst/>
            <a:gdLst/>
            <a:ahLst/>
            <a:cxnLst/>
            <a:rect l="l" t="t" r="r" b="b"/>
            <a:pathLst>
              <a:path w="5051479" h="5503900">
                <a:moveTo>
                  <a:pt x="151948" y="0"/>
                </a:moveTo>
                <a:lnTo>
                  <a:pt x="4899531" y="0"/>
                </a:lnTo>
                <a:cubicBezTo>
                  <a:pt x="4983450" y="0"/>
                  <a:pt x="5051479" y="68029"/>
                  <a:pt x="5051479" y="151948"/>
                </a:cubicBezTo>
                <a:lnTo>
                  <a:pt x="5051479" y="5351952"/>
                </a:lnTo>
                <a:cubicBezTo>
                  <a:pt x="5051479" y="5435871"/>
                  <a:pt x="4983450" y="5503900"/>
                  <a:pt x="4899531" y="5503900"/>
                </a:cubicBezTo>
                <a:lnTo>
                  <a:pt x="151948" y="5503900"/>
                </a:lnTo>
                <a:cubicBezTo>
                  <a:pt x="68029" y="5503900"/>
                  <a:pt x="0" y="5435871"/>
                  <a:pt x="0" y="5351952"/>
                </a:cubicBezTo>
                <a:lnTo>
                  <a:pt x="0" y="151948"/>
                </a:lnTo>
                <a:cubicBezTo>
                  <a:pt x="0" y="68029"/>
                  <a:pt x="68029" y="0"/>
                  <a:pt x="151948" y="0"/>
                </a:cubicBezTo>
                <a:close/>
              </a:path>
            </a:pathLst>
          </a:custGeom>
        </p:spPr>
      </p:pic>
    </p:spTree>
    <p:extLst>
      <p:ext uri="{BB962C8B-B14F-4D97-AF65-F5344CB8AC3E}">
        <p14:creationId xmlns:p14="http://schemas.microsoft.com/office/powerpoint/2010/main" val="159715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F138222-D274-4866-96E7-C3B1D6DA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5888E255-D20B-4F26-B9DA-3DF036797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DA8C44-0A63-4318-8620-9F2D8396E296}"/>
              </a:ext>
            </a:extLst>
          </p:cNvPr>
          <p:cNvSpPr>
            <a:spLocks noGrp="1"/>
          </p:cNvSpPr>
          <p:nvPr>
            <p:ph type="title"/>
          </p:nvPr>
        </p:nvSpPr>
        <p:spPr>
          <a:xfrm>
            <a:off x="841512" y="1122363"/>
            <a:ext cx="5087631" cy="2387600"/>
          </a:xfrm>
        </p:spPr>
        <p:txBody>
          <a:bodyPr vert="horz" lIns="91440" tIns="45720" rIns="91440" bIns="45720" rtlCol="0" anchor="b">
            <a:normAutofit/>
          </a:bodyPr>
          <a:lstStyle/>
          <a:p>
            <a:pPr algn="ctr"/>
            <a:r>
              <a:rPr lang="en-US" sz="5100" kern="1200">
                <a:solidFill>
                  <a:srgbClr val="FFFFFF"/>
                </a:solidFill>
                <a:latin typeface="+mj-lt"/>
                <a:ea typeface="+mj-ea"/>
                <a:cs typeface="+mj-cs"/>
              </a:rPr>
              <a:t>EXPLORATORY DATA ANALYSIS</a:t>
            </a:r>
          </a:p>
        </p:txBody>
      </p:sp>
      <p:sp>
        <p:nvSpPr>
          <p:cNvPr id="17" name="Oval 16">
            <a:extLst>
              <a:ext uri="{FF2B5EF4-FFF2-40B4-BE49-F238E27FC236}">
                <a16:creationId xmlns:a16="http://schemas.microsoft.com/office/drawing/2014/main" id="{02AD46D6-02D6-45B3-921C-F4033826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2790" y="5367348"/>
            <a:ext cx="616353" cy="5996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Graphic 5" descr="Chart">
            <a:extLst>
              <a:ext uri="{FF2B5EF4-FFF2-40B4-BE49-F238E27FC236}">
                <a16:creationId xmlns:a16="http://schemas.microsoft.com/office/drawing/2014/main" id="{38C73BA7-2D48-4065-8AF9-1AE12839FB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2678" y="895604"/>
            <a:ext cx="5051479" cy="5051479"/>
          </a:xfrm>
          <a:custGeom>
            <a:avLst/>
            <a:gdLst/>
            <a:ahLst/>
            <a:cxnLst/>
            <a:rect l="l" t="t" r="r" b="b"/>
            <a:pathLst>
              <a:path w="5051479" h="5503900">
                <a:moveTo>
                  <a:pt x="151948" y="0"/>
                </a:moveTo>
                <a:lnTo>
                  <a:pt x="4899531" y="0"/>
                </a:lnTo>
                <a:cubicBezTo>
                  <a:pt x="4983450" y="0"/>
                  <a:pt x="5051479" y="68029"/>
                  <a:pt x="5051479" y="151948"/>
                </a:cubicBezTo>
                <a:lnTo>
                  <a:pt x="5051479" y="5351952"/>
                </a:lnTo>
                <a:cubicBezTo>
                  <a:pt x="5051479" y="5435871"/>
                  <a:pt x="4983450" y="5503900"/>
                  <a:pt x="4899531" y="5503900"/>
                </a:cubicBezTo>
                <a:lnTo>
                  <a:pt x="151948" y="5503900"/>
                </a:lnTo>
                <a:cubicBezTo>
                  <a:pt x="68029" y="5503900"/>
                  <a:pt x="0" y="5435871"/>
                  <a:pt x="0" y="5351952"/>
                </a:cubicBezTo>
                <a:lnTo>
                  <a:pt x="0" y="151948"/>
                </a:lnTo>
                <a:cubicBezTo>
                  <a:pt x="0" y="68029"/>
                  <a:pt x="68029" y="0"/>
                  <a:pt x="151948" y="0"/>
                </a:cubicBezTo>
                <a:close/>
              </a:path>
            </a:pathLst>
          </a:custGeom>
        </p:spPr>
      </p:pic>
    </p:spTree>
    <p:extLst>
      <p:ext uri="{BB962C8B-B14F-4D97-AF65-F5344CB8AC3E}">
        <p14:creationId xmlns:p14="http://schemas.microsoft.com/office/powerpoint/2010/main" val="131387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9F5ADF-C21C-4E22-9146-C8AC9DF96F8A}"/>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4200" kern="1200">
                <a:solidFill>
                  <a:schemeClr val="tx1"/>
                </a:solidFill>
                <a:latin typeface="+mj-lt"/>
                <a:ea typeface="+mj-ea"/>
                <a:cs typeface="+mj-cs"/>
              </a:rPr>
              <a:t>This graph tell about the missing values of all the columns in dataframe</a:t>
            </a:r>
          </a:p>
        </p:txBody>
      </p:sp>
      <p:sp>
        <p:nvSpPr>
          <p:cNvPr id="33" name="Freeform: Shape 3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D60C41B3-9B42-4769-A00A-6C523A19559C}"/>
              </a:ext>
            </a:extLst>
          </p:cNvPr>
          <p:cNvPicPr>
            <a:picLocks noGrp="1" noChangeAspect="1"/>
          </p:cNvPicPr>
          <p:nvPr>
            <p:ph idx="1"/>
          </p:nvPr>
        </p:nvPicPr>
        <p:blipFill>
          <a:blip r:embed="rId2"/>
          <a:stretch>
            <a:fillRect/>
          </a:stretch>
        </p:blipFill>
        <p:spPr>
          <a:xfrm>
            <a:off x="5832629" y="1064829"/>
            <a:ext cx="5758118" cy="489208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37" name="Freeform: Shape 3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3609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8C5C7E3-6300-4AE4-A7A9-8A9242C60E2F}"/>
              </a:ext>
            </a:extLst>
          </p:cNvPr>
          <p:cNvPicPr>
            <a:picLocks noChangeAspect="1"/>
          </p:cNvPicPr>
          <p:nvPr/>
        </p:nvPicPr>
        <p:blipFill>
          <a:blip r:embed="rId2"/>
          <a:stretch>
            <a:fillRect/>
          </a:stretch>
        </p:blipFill>
        <p:spPr>
          <a:xfrm>
            <a:off x="838199" y="2039708"/>
            <a:ext cx="5440195" cy="2665694"/>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2" name="Arc 11">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A8DC76F-C6BA-4593-9C90-89BDDCEBFFE2}"/>
              </a:ext>
            </a:extLst>
          </p:cNvPr>
          <p:cNvSpPr>
            <a:spLocks noGrp="1"/>
          </p:cNvSpPr>
          <p:nvPr>
            <p:ph idx="1"/>
          </p:nvPr>
        </p:nvSpPr>
        <p:spPr>
          <a:xfrm>
            <a:off x="6769570" y="1825625"/>
            <a:ext cx="4771178" cy="4388908"/>
          </a:xfrm>
        </p:spPr>
        <p:txBody>
          <a:bodyPr>
            <a:normAutofit/>
          </a:bodyPr>
          <a:lstStyle/>
          <a:p>
            <a:r>
              <a:rPr lang="en-US" dirty="0"/>
              <a:t>This graph gives information about each column </a:t>
            </a:r>
            <a:r>
              <a:rPr lang="en-US"/>
              <a:t>in dataframe</a:t>
            </a:r>
            <a:endParaRPr lang="en-US" dirty="0"/>
          </a:p>
          <a:p>
            <a:endParaRPr lang="en-US" dirty="0"/>
          </a:p>
        </p:txBody>
      </p:sp>
    </p:spTree>
    <p:extLst>
      <p:ext uri="{BB962C8B-B14F-4D97-AF65-F5344CB8AC3E}">
        <p14:creationId xmlns:p14="http://schemas.microsoft.com/office/powerpoint/2010/main" val="266814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7C461B0D-391E-4F26-99B7-FE632470CB7B}"/>
              </a:ext>
            </a:extLst>
          </p:cNvPr>
          <p:cNvPicPr>
            <a:picLocks noGrp="1" noChangeAspect="1"/>
          </p:cNvPicPr>
          <p:nvPr>
            <p:ph idx="1"/>
          </p:nvPr>
        </p:nvPicPr>
        <p:blipFill>
          <a:blip r:embed="rId2"/>
          <a:stretch>
            <a:fillRect/>
          </a:stretch>
        </p:blipFill>
        <p:spPr>
          <a:xfrm>
            <a:off x="6541053" y="1742223"/>
            <a:ext cx="4777381" cy="320084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5" name="Arc 1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483273-8388-41F4-A4FA-4B4632FF6C04}"/>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sz="2800" kern="1200">
                <a:solidFill>
                  <a:schemeClr val="tx1"/>
                </a:solidFill>
                <a:latin typeface="+mj-lt"/>
                <a:ea typeface="+mj-ea"/>
                <a:cs typeface="+mj-cs"/>
              </a:rPr>
              <a:t>What are the different types of status of Movies ??</a:t>
            </a:r>
          </a:p>
        </p:txBody>
      </p:sp>
      <p:sp>
        <p:nvSpPr>
          <p:cNvPr id="6" name="TextBox 5">
            <a:extLst>
              <a:ext uri="{FF2B5EF4-FFF2-40B4-BE49-F238E27FC236}">
                <a16:creationId xmlns:a16="http://schemas.microsoft.com/office/drawing/2014/main" id="{B52D278E-C391-4255-AA20-3D0C2A631481}"/>
              </a:ext>
            </a:extLst>
          </p:cNvPr>
          <p:cNvSpPr txBox="1"/>
          <p:nvPr/>
        </p:nvSpPr>
        <p:spPr>
          <a:xfrm>
            <a:off x="838201" y="1984443"/>
            <a:ext cx="5257800" cy="419252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400"/>
              <a:t>It can be seen that most of the movies are released and very few movies are rumored</a:t>
            </a:r>
          </a:p>
        </p:txBody>
      </p:sp>
    </p:spTree>
    <p:extLst>
      <p:ext uri="{BB962C8B-B14F-4D97-AF65-F5344CB8AC3E}">
        <p14:creationId xmlns:p14="http://schemas.microsoft.com/office/powerpoint/2010/main" val="419637413"/>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0</TotalTime>
  <Words>284</Words>
  <Application>Microsoft Office PowerPoint</Application>
  <PresentationFormat>Widescreen</PresentationFormat>
  <Paragraphs>35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Inter</vt:lpstr>
      <vt:lpstr>ShapesVTI</vt:lpstr>
      <vt:lpstr>MOVIE RECOMMENDATION SYSTEM</vt:lpstr>
      <vt:lpstr>BUSINESS PROBLEM</vt:lpstr>
      <vt:lpstr>DataSources :</vt:lpstr>
      <vt:lpstr>DataSet</vt:lpstr>
      <vt:lpstr>This gives the information about all the columns in dataframe</vt:lpstr>
      <vt:lpstr>EXPLORATORY DATA ANALYSIS</vt:lpstr>
      <vt:lpstr>This graph tell about the missing values of all the columns in dataframe</vt:lpstr>
      <vt:lpstr>PowerPoint Presentation</vt:lpstr>
      <vt:lpstr>What are the different types of status of Movies ??</vt:lpstr>
      <vt:lpstr>Which Movies have the highest budget ??</vt:lpstr>
      <vt:lpstr>What is the runtime of Moviess ???</vt:lpstr>
      <vt:lpstr>FEATURE ENGINEERING</vt:lpstr>
      <vt:lpstr>ONE HOT ENCODING</vt:lpstr>
      <vt:lpstr>FILTERING TECHNIQUES</vt:lpstr>
      <vt:lpstr>CONTENT BASED FILTERING</vt:lpstr>
      <vt:lpstr>COLLABORATIVE FILTERING</vt:lpstr>
      <vt:lpstr>EVALUATION</vt:lpstr>
      <vt:lpstr>Main.py</vt:lpstr>
      <vt:lpstr>WEB APP</vt:lpstr>
      <vt:lpstr>Recommending the movies based on given movie</vt:lpstr>
      <vt:lpstr>When the requested movie is not in database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Pasupulati Srihitha</dc:creator>
  <cp:lastModifiedBy>Pasupulati Srihitha</cp:lastModifiedBy>
  <cp:revision>1</cp:revision>
  <dcterms:created xsi:type="dcterms:W3CDTF">2020-12-19T03:41:00Z</dcterms:created>
  <dcterms:modified xsi:type="dcterms:W3CDTF">2020-12-19T03:41:14Z</dcterms:modified>
</cp:coreProperties>
</file>