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68" r:id="rId14"/>
    <p:sldId id="273" r:id="rId15"/>
    <p:sldId id="269" r:id="rId16"/>
    <p:sldId id="271" r:id="rId17"/>
    <p:sldId id="272" r:id="rId18"/>
    <p:sldId id="274" r:id="rId19"/>
    <p:sldId id="275" r:id="rId20"/>
    <p:sldId id="276" r:id="rId21"/>
    <p:sldId id="277" r:id="rId22"/>
    <p:sldId id="278" r:id="rId23"/>
    <p:sldId id="292" r:id="rId24"/>
    <p:sldId id="293" r:id="rId25"/>
    <p:sldId id="280" r:id="rId26"/>
    <p:sldId id="281" r:id="rId27"/>
    <p:sldId id="282" r:id="rId28"/>
    <p:sldId id="291" r:id="rId29"/>
    <p:sldId id="288" r:id="rId30"/>
    <p:sldId id="289" r:id="rId31"/>
    <p:sldId id="290" r:id="rId32"/>
    <p:sldId id="279"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CD8681B-5040-4CF2-A8F0-9EF5533DE08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7404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15DBD8-9F61-4195-B54D-221AA60ABC3E}" type="datetimeFigureOut">
              <a:rPr lang="en-IN" smtClean="0"/>
              <a:t>03-05-2016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8681B-5040-4CF2-A8F0-9EF5533DE080}" type="slidenum">
              <a:rPr lang="en-IN" smtClean="0"/>
              <a:t>‹#›</a:t>
            </a:fld>
            <a:endParaRPr lang="en-IN"/>
          </a:p>
        </p:txBody>
      </p:sp>
    </p:spTree>
    <p:extLst>
      <p:ext uri="{BB962C8B-B14F-4D97-AF65-F5344CB8AC3E}">
        <p14:creationId xmlns:p14="http://schemas.microsoft.com/office/powerpoint/2010/main" val="61934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8681B-5040-4CF2-A8F0-9EF5533DE08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315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8681B-5040-4CF2-A8F0-9EF5533DE08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993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8681B-5040-4CF2-A8F0-9EF5533DE080}" type="slidenum">
              <a:rPr lang="en-IN" smtClean="0"/>
              <a:t>‹#›</a:t>
            </a:fld>
            <a:endParaRPr lang="en-IN"/>
          </a:p>
        </p:txBody>
      </p:sp>
    </p:spTree>
    <p:extLst>
      <p:ext uri="{BB962C8B-B14F-4D97-AF65-F5344CB8AC3E}">
        <p14:creationId xmlns:p14="http://schemas.microsoft.com/office/powerpoint/2010/main" val="2040873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8681B-5040-4CF2-A8F0-9EF5533DE08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460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8681B-5040-4CF2-A8F0-9EF5533DE08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1770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8681B-5040-4CF2-A8F0-9EF5533DE08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756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8681B-5040-4CF2-A8F0-9EF5533DE08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39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8681B-5040-4CF2-A8F0-9EF5533DE080}" type="slidenum">
              <a:rPr lang="en-IN" smtClean="0"/>
              <a:t>‹#›</a:t>
            </a:fld>
            <a:endParaRPr lang="en-IN"/>
          </a:p>
        </p:txBody>
      </p:sp>
    </p:spTree>
    <p:extLst>
      <p:ext uri="{BB962C8B-B14F-4D97-AF65-F5344CB8AC3E}">
        <p14:creationId xmlns:p14="http://schemas.microsoft.com/office/powerpoint/2010/main" val="79829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15DBD8-9F61-4195-B54D-221AA60ABC3E}" type="datetimeFigureOut">
              <a:rPr lang="en-IN" smtClean="0"/>
              <a:t>03-05-2016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8681B-5040-4CF2-A8F0-9EF5533DE08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64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15DBD8-9F61-4195-B54D-221AA60ABC3E}" type="datetimeFigureOut">
              <a:rPr lang="en-IN" smtClean="0"/>
              <a:t>03-05-2016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8681B-5040-4CF2-A8F0-9EF5533DE080}" type="slidenum">
              <a:rPr lang="en-IN" smtClean="0"/>
              <a:t>‹#›</a:t>
            </a:fld>
            <a:endParaRPr lang="en-IN"/>
          </a:p>
        </p:txBody>
      </p:sp>
    </p:spTree>
    <p:extLst>
      <p:ext uri="{BB962C8B-B14F-4D97-AF65-F5344CB8AC3E}">
        <p14:creationId xmlns:p14="http://schemas.microsoft.com/office/powerpoint/2010/main" val="275609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15DBD8-9F61-4195-B54D-221AA60ABC3E}" type="datetimeFigureOut">
              <a:rPr lang="en-IN" smtClean="0"/>
              <a:t>03-05-2016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D8681B-5040-4CF2-A8F0-9EF5533DE08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139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15DBD8-9F61-4195-B54D-221AA60ABC3E}" type="datetimeFigureOut">
              <a:rPr lang="en-IN" smtClean="0"/>
              <a:t>03-05-2016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D8681B-5040-4CF2-A8F0-9EF5533DE08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1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5DBD8-9F61-4195-B54D-221AA60ABC3E}" type="datetimeFigureOut">
              <a:rPr lang="en-IN" smtClean="0"/>
              <a:t>03-05-2016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D8681B-5040-4CF2-A8F0-9EF5533DE080}" type="slidenum">
              <a:rPr lang="en-IN" smtClean="0"/>
              <a:t>‹#›</a:t>
            </a:fld>
            <a:endParaRPr lang="en-IN"/>
          </a:p>
        </p:txBody>
      </p:sp>
    </p:spTree>
    <p:extLst>
      <p:ext uri="{BB962C8B-B14F-4D97-AF65-F5344CB8AC3E}">
        <p14:creationId xmlns:p14="http://schemas.microsoft.com/office/powerpoint/2010/main" val="427524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15DBD8-9F61-4195-B54D-221AA60ABC3E}" type="datetimeFigureOut">
              <a:rPr lang="en-IN" smtClean="0"/>
              <a:t>03-05-2016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8681B-5040-4CF2-A8F0-9EF5533DE08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35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15DBD8-9F61-4195-B54D-221AA60ABC3E}" type="datetimeFigureOut">
              <a:rPr lang="en-IN" smtClean="0"/>
              <a:t>03-05-2016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8681B-5040-4CF2-A8F0-9EF5533DE080}" type="slidenum">
              <a:rPr lang="en-IN" smtClean="0"/>
              <a:t>‹#›</a:t>
            </a:fld>
            <a:endParaRPr lang="en-IN"/>
          </a:p>
        </p:txBody>
      </p:sp>
    </p:spTree>
    <p:extLst>
      <p:ext uri="{BB962C8B-B14F-4D97-AF65-F5344CB8AC3E}">
        <p14:creationId xmlns:p14="http://schemas.microsoft.com/office/powerpoint/2010/main" val="196546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3000" b="-3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15DBD8-9F61-4195-B54D-221AA60ABC3E}" type="datetimeFigureOut">
              <a:rPr lang="en-IN" smtClean="0"/>
              <a:t>03-05-2016</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D8681B-5040-4CF2-A8F0-9EF5533DE080}" type="slidenum">
              <a:rPr lang="en-IN" smtClean="0"/>
              <a:t>‹#›</a:t>
            </a:fld>
            <a:endParaRPr lang="en-IN"/>
          </a:p>
        </p:txBody>
      </p:sp>
    </p:spTree>
    <p:extLst>
      <p:ext uri="{BB962C8B-B14F-4D97-AF65-F5344CB8AC3E}">
        <p14:creationId xmlns:p14="http://schemas.microsoft.com/office/powerpoint/2010/main" val="8561333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msdn.microsoft.com/en-us/library/aa907680.aspx" TargetMode="External"/><Relationship Id="rId3" Type="http://schemas.openxmlformats.org/officeDocument/2006/relationships/hyperlink" Target="http://www.dis.uniroma1.it/challenge9/data/tiger/" TargetMode="External"/><Relationship Id="rId7" Type="http://schemas.openxmlformats.org/officeDocument/2006/relationships/hyperlink" Target="http://support.google.com/maps/bin/answer.py?hl=en&amp;answer=2549020&amp;topic=1687356&amp;" TargetMode="External"/><Relationship Id="rId2" Type="http://schemas.openxmlformats.org/officeDocument/2006/relationships/hyperlink" Target="http://www.census.gov/cgi-bin/geo/shapefiles2011/main" TargetMode="External"/><Relationship Id="rId1" Type="http://schemas.openxmlformats.org/officeDocument/2006/relationships/slideLayout" Target="../slideLayouts/slideLayout2.xml"/><Relationship Id="rId6" Type="http://schemas.openxmlformats.org/officeDocument/2006/relationships/hyperlink" Target="http://www.microsoft.com/maps/product/licensing.aspx" TargetMode="External"/><Relationship Id="rId5" Type="http://schemas.openxmlformats.org/officeDocument/2006/relationships/hyperlink" Target="http://www/" TargetMode="External"/><Relationship Id="rId4" Type="http://schemas.openxmlformats.org/officeDocument/2006/relationships/hyperlink" Target="http://window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p:cNvSpPr txBox="1"/>
          <p:nvPr/>
        </p:nvSpPr>
        <p:spPr>
          <a:xfrm>
            <a:off x="1856935" y="604911"/>
            <a:ext cx="9129933" cy="1446550"/>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STANLEY COLLEGE OF  ENGINEERING AND  </a:t>
            </a:r>
          </a:p>
          <a:p>
            <a:r>
              <a:rPr lang="en-IN" sz="3200" b="1" dirty="0" smtClean="0">
                <a:latin typeface="Times New Roman" panose="02020603050405020304" pitchFamily="18" charset="0"/>
                <a:cs typeface="Times New Roman" panose="02020603050405020304" pitchFamily="18" charset="0"/>
              </a:rPr>
              <a:t>             TECHNOLOGY FOR WOMEN</a:t>
            </a:r>
          </a:p>
          <a:p>
            <a:r>
              <a:rPr lang="en-IN" sz="2400" dirty="0">
                <a:solidFill>
                  <a:schemeClr val="bg1"/>
                </a:solidFill>
              </a:rPr>
              <a:t> </a:t>
            </a:r>
            <a:r>
              <a:rPr lang="en-IN" sz="2400" dirty="0" smtClean="0">
                <a:solidFill>
                  <a:schemeClr val="bg1"/>
                </a:solidFill>
              </a:rPr>
              <a:t>                                                    </a:t>
            </a:r>
            <a:endParaRPr lang="en-IN" sz="2400" dirty="0">
              <a:solidFill>
                <a:schemeClr val="bg1"/>
              </a:solidFill>
            </a:endParaRPr>
          </a:p>
        </p:txBody>
      </p:sp>
      <p:sp>
        <p:nvSpPr>
          <p:cNvPr id="8" name="TextBox 7"/>
          <p:cNvSpPr txBox="1"/>
          <p:nvPr/>
        </p:nvSpPr>
        <p:spPr>
          <a:xfrm>
            <a:off x="3467686" y="1978701"/>
            <a:ext cx="5908430"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BRANCH : COMPUTER SCIENCE &amp; ENGINEERING</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17341" y="2644605"/>
            <a:ext cx="11774659" cy="1077218"/>
          </a:xfrm>
          <a:prstGeom prst="rect">
            <a:avLst/>
          </a:prstGeom>
          <a:noFill/>
        </p:spPr>
        <p:txBody>
          <a:bodyPr wrap="square" rtlCol="0">
            <a:spAutoFit/>
          </a:bodyPr>
          <a:lstStyle/>
          <a:p>
            <a:r>
              <a:rPr lang="en-IN" sz="4000" b="1" dirty="0" smtClean="0">
                <a:solidFill>
                  <a:schemeClr val="bg1"/>
                </a:solidFill>
              </a:rPr>
              <a:t>ROUTE SAVER</a:t>
            </a:r>
            <a:r>
              <a:rPr lang="en-IN" sz="4000" dirty="0" smtClean="0">
                <a:solidFill>
                  <a:schemeClr val="bg1"/>
                </a:solidFill>
              </a:rPr>
              <a:t>: LEVERAGING ROUTE API’S FOR</a:t>
            </a:r>
          </a:p>
          <a:p>
            <a:r>
              <a:rPr lang="en-IN" sz="2400" dirty="0" smtClean="0">
                <a:solidFill>
                  <a:schemeClr val="bg1"/>
                </a:solidFill>
              </a:rPr>
              <a:t>ACCURATE AND EFFICIENT QUERY PROCESSING AT LOCATION BASED SERVICE</a:t>
            </a:r>
            <a:endParaRPr lang="en-IN" sz="2400" dirty="0">
              <a:solidFill>
                <a:schemeClr val="bg1"/>
              </a:solidFill>
            </a:endParaRPr>
          </a:p>
        </p:txBody>
      </p:sp>
      <p:sp>
        <p:nvSpPr>
          <p:cNvPr id="11" name="TextBox 10"/>
          <p:cNvSpPr txBox="1"/>
          <p:nvPr/>
        </p:nvSpPr>
        <p:spPr>
          <a:xfrm>
            <a:off x="639411" y="3716066"/>
            <a:ext cx="8347836" cy="400110"/>
          </a:xfrm>
          <a:prstGeom prst="rect">
            <a:avLst/>
          </a:prstGeom>
          <a:noFill/>
        </p:spPr>
        <p:txBody>
          <a:bodyPr wrap="square" rtlCol="0">
            <a:spAutoFit/>
          </a:bodyPr>
          <a:lstStyle/>
          <a:p>
            <a:r>
              <a:rPr lang="en-IN" sz="2000" dirty="0" smtClean="0">
                <a:solidFill>
                  <a:schemeClr val="bg1"/>
                </a:solidFill>
                <a:latin typeface="Times New Roman" panose="02020603050405020304" pitchFamily="18" charset="0"/>
                <a:cs typeface="Times New Roman" panose="02020603050405020304" pitchFamily="18" charset="0"/>
              </a:rPr>
              <a:t>                             GUIDED BY: M SAROJINI (ASSISTANT PROFESSOR)</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602584" y="5354079"/>
            <a:ext cx="4428308" cy="1200329"/>
          </a:xfrm>
          <a:prstGeom prst="rect">
            <a:avLst/>
          </a:prstGeom>
          <a:noFill/>
        </p:spPr>
        <p:txBody>
          <a:bodyPr wrap="square" rtlCol="0">
            <a:spAutoFit/>
          </a:bodyPr>
          <a:lstStyle/>
          <a:p>
            <a:r>
              <a:rPr lang="en-IN" dirty="0" smtClean="0"/>
              <a:t>              </a:t>
            </a:r>
            <a:r>
              <a:rPr lang="en-IN" dirty="0" smtClean="0">
                <a:solidFill>
                  <a:schemeClr val="bg1"/>
                </a:solidFill>
                <a:latin typeface="Imprint MT Shadow" panose="04020605060303030202" pitchFamily="82" charset="0"/>
              </a:rPr>
              <a:t>DONE BY</a:t>
            </a:r>
          </a:p>
          <a:p>
            <a:r>
              <a:rPr lang="en-IN" dirty="0" smtClean="0">
                <a:solidFill>
                  <a:schemeClr val="bg1"/>
                </a:solidFill>
                <a:latin typeface="Imprint MT Shadow" panose="04020605060303030202" pitchFamily="82" charset="0"/>
              </a:rPr>
              <a:t>P HANITA-160612733078</a:t>
            </a:r>
          </a:p>
          <a:p>
            <a:r>
              <a:rPr lang="en-IN" dirty="0" smtClean="0">
                <a:solidFill>
                  <a:schemeClr val="bg1"/>
                </a:solidFill>
                <a:latin typeface="Imprint MT Shadow" panose="04020605060303030202" pitchFamily="82" charset="0"/>
              </a:rPr>
              <a:t>R VASAVI PRIYANKA-160612733085</a:t>
            </a:r>
          </a:p>
          <a:p>
            <a:r>
              <a:rPr lang="en-IN" dirty="0" smtClean="0">
                <a:solidFill>
                  <a:schemeClr val="bg1"/>
                </a:solidFill>
                <a:latin typeface="Imprint MT Shadow" panose="04020605060303030202" pitchFamily="82" charset="0"/>
              </a:rPr>
              <a:t>S SRIHITHA REDDY-160612733089</a:t>
            </a:r>
            <a:endParaRPr lang="en-IN" dirty="0">
              <a:latin typeface="Imprint MT Shadow" panose="04020605060303030202" pitchFamily="82" charset="0"/>
            </a:endParaRPr>
          </a:p>
        </p:txBody>
      </p:sp>
    </p:spTree>
    <p:extLst>
      <p:ext uri="{BB962C8B-B14F-4D97-AF65-F5344CB8AC3E}">
        <p14:creationId xmlns:p14="http://schemas.microsoft.com/office/powerpoint/2010/main" val="764128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a:xfrm>
            <a:off x="1295401" y="2556932"/>
            <a:ext cx="9601196" cy="3646920"/>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Next, the LBS calls a route API to Obtain the routes (and live travel times) from q to each remaining POI, and then determines accurate query results for the user. As a remark, online maps (e.g., Google Maps, Bing Maps), on the other hand, cannot process queries for the LBS either, because those queries may involve specific attributes (e.g., quality, price, facility) that are only maintained by the LBS. Using online route APIs raises challenges for the LBS in meeting the response time requirement (R2). It is important for LBS to reduce the number of route requests for answering queries because a route request incurs considerable time </a:t>
            </a:r>
            <a:r>
              <a:rPr lang="en-US" dirty="0" smtClean="0">
                <a:latin typeface="Times New Roman" panose="02020603050405020304" pitchFamily="18" charset="0"/>
                <a:cs typeface="Times New Roman" panose="02020603050405020304" pitchFamily="18" charset="0"/>
              </a:rPr>
              <a:t>(0.1-0.3 s) </a:t>
            </a:r>
            <a:r>
              <a:rPr lang="en-US" dirty="0">
                <a:latin typeface="Times New Roman" panose="02020603050405020304" pitchFamily="18" charset="0"/>
                <a:cs typeface="Times New Roman" panose="02020603050405020304" pitchFamily="18" charset="0"/>
              </a:rPr>
              <a:t>which is high compared to CPU time at LBS. </a:t>
            </a:r>
            <a:r>
              <a:rPr lang="en-US" dirty="0" err="1">
                <a:latin typeface="Times New Roman" panose="02020603050405020304" pitchFamily="18" charset="0"/>
                <a:cs typeface="Times New Roman" panose="02020603050405020304" pitchFamily="18" charset="0"/>
              </a:rPr>
              <a:t>SMashQ</a:t>
            </a:r>
            <a:r>
              <a:rPr lang="en-US" dirty="0">
                <a:latin typeface="Times New Roman" panose="02020603050405020304" pitchFamily="18" charset="0"/>
                <a:cs typeface="Times New Roman" panose="02020603050405020304" pitchFamily="18" charset="0"/>
              </a:rPr>
              <a:t> obtains the latest travel times for queries from online route API. Though it guarantees accurate query results, it may still incur a considerable number of route requests.</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08377" y="3331029"/>
            <a:ext cx="683623" cy="369332"/>
          </a:xfrm>
          <a:prstGeom prst="rect">
            <a:avLst/>
          </a:prstGeom>
          <a:noFill/>
        </p:spPr>
        <p:txBody>
          <a:bodyPr wrap="square" rtlCol="0">
            <a:spAutoFit/>
          </a:bodyPr>
          <a:lstStyle/>
          <a:p>
            <a:r>
              <a:rPr lang="en-IN" dirty="0" smtClean="0">
                <a:solidFill>
                  <a:schemeClr val="bg1"/>
                </a:solidFill>
              </a:rPr>
              <a:t>  34</a:t>
            </a:r>
            <a:endParaRPr lang="en-IN" dirty="0">
              <a:solidFill>
                <a:schemeClr val="bg1"/>
              </a:solidFill>
            </a:endParaRPr>
          </a:p>
        </p:txBody>
      </p:sp>
      <p:sp>
        <p:nvSpPr>
          <p:cNvPr id="5" name="TextBox 4"/>
          <p:cNvSpPr txBox="1"/>
          <p:nvPr/>
        </p:nvSpPr>
        <p:spPr>
          <a:xfrm>
            <a:off x="-22860" y="3331029"/>
            <a:ext cx="683623" cy="369332"/>
          </a:xfrm>
          <a:prstGeom prst="rect">
            <a:avLst/>
          </a:prstGeom>
          <a:noFill/>
        </p:spPr>
        <p:txBody>
          <a:bodyPr wrap="square" rtlCol="0">
            <a:spAutoFit/>
          </a:bodyPr>
          <a:lstStyle/>
          <a:p>
            <a:r>
              <a:rPr lang="en-IN" dirty="0" smtClean="0">
                <a:solidFill>
                  <a:schemeClr val="bg1"/>
                </a:solidFill>
              </a:rPr>
              <a:t>   10</a:t>
            </a:r>
            <a:endParaRPr lang="en-IN" dirty="0">
              <a:solidFill>
                <a:schemeClr val="bg1"/>
              </a:solidFill>
            </a:endParaRPr>
          </a:p>
        </p:txBody>
      </p:sp>
    </p:spTree>
    <p:extLst>
      <p:ext uri="{BB962C8B-B14F-4D97-AF65-F5344CB8AC3E}">
        <p14:creationId xmlns:p14="http://schemas.microsoft.com/office/powerpoint/2010/main" val="2935407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latin typeface="Times New Roman" pitchFamily="18" charset="0"/>
                <a:cs typeface="Times New Roman" pitchFamily="18" charset="0"/>
              </a:rPr>
              <a:t>Online Route API</a:t>
            </a:r>
            <a:endParaRPr lang="en-IN" dirty="0">
              <a:latin typeface="Times New Roman" pitchFamily="18" charset="0"/>
              <a:cs typeface="Times New Roman" pitchFamily="18" charset="0"/>
            </a:endParaRPr>
          </a:p>
          <a:p>
            <a:pPr lvl="0">
              <a:buFont typeface="Wingdings" panose="05000000000000000000" pitchFamily="2" charset="2"/>
              <a:buChar char="Ø"/>
            </a:pPr>
            <a:r>
              <a:rPr lang="en-US" dirty="0">
                <a:latin typeface="Times New Roman" pitchFamily="18" charset="0"/>
                <a:cs typeface="Times New Roman" pitchFamily="18" charset="0"/>
              </a:rPr>
              <a:t>Mobile User</a:t>
            </a:r>
            <a:endParaRPr lang="en-IN" dirty="0">
              <a:latin typeface="Times New Roman" pitchFamily="18" charset="0"/>
              <a:cs typeface="Times New Roman" pitchFamily="18" charset="0"/>
            </a:endParaRPr>
          </a:p>
          <a:p>
            <a:pPr lvl="0">
              <a:buFont typeface="Wingdings" panose="05000000000000000000" pitchFamily="2" charset="2"/>
              <a:buChar char="Ø"/>
            </a:pPr>
            <a:r>
              <a:rPr lang="en-US" dirty="0">
                <a:latin typeface="Times New Roman" pitchFamily="18" charset="0"/>
                <a:cs typeface="Times New Roman" pitchFamily="18" charset="0"/>
              </a:rPr>
              <a:t>Location-Based Service/Server</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923" y="3331029"/>
            <a:ext cx="683623" cy="369332"/>
          </a:xfrm>
          <a:prstGeom prst="rect">
            <a:avLst/>
          </a:prstGeom>
          <a:noFill/>
        </p:spPr>
        <p:txBody>
          <a:bodyPr wrap="square" rtlCol="0">
            <a:spAutoFit/>
          </a:bodyPr>
          <a:lstStyle/>
          <a:p>
            <a:r>
              <a:rPr lang="en-IN" dirty="0" smtClean="0">
                <a:solidFill>
                  <a:schemeClr val="bg1"/>
                </a:solidFill>
              </a:rPr>
              <a:t>  11</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3420398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Online Route </a:t>
            </a:r>
            <a:r>
              <a:rPr lang="en-IN" b="1" dirty="0" smtClean="0">
                <a:latin typeface="Times New Roman" panose="02020603050405020304" pitchFamily="18" charset="0"/>
                <a:cs typeface="Times New Roman" panose="02020603050405020304" pitchFamily="18" charset="0"/>
              </a:rPr>
              <a:t>API</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Such API computes the shortest route between two points on a road network, based on live </a:t>
            </a:r>
            <a:r>
              <a:rPr lang="en-IN" dirty="0" smtClean="0">
                <a:latin typeface="Times New Roman" panose="02020603050405020304" pitchFamily="18" charset="0"/>
                <a:cs typeface="Times New Roman" panose="02020603050405020304" pitchFamily="18" charset="0"/>
              </a:rPr>
              <a:t>traffic. </a:t>
            </a:r>
            <a:r>
              <a:rPr lang="en-IN" dirty="0">
                <a:latin typeface="Times New Roman" panose="02020603050405020304" pitchFamily="18" charset="0"/>
                <a:cs typeface="Times New Roman" panose="02020603050405020304" pitchFamily="18" charset="0"/>
              </a:rPr>
              <a:t>It has the latest road network G with live travel time information</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Examples are: Google / Bing route APIs</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Mobile </a:t>
            </a:r>
            <a:r>
              <a:rPr lang="en-IN" b="1" dirty="0">
                <a:latin typeface="Times New Roman" panose="02020603050405020304" pitchFamily="18" charset="0"/>
                <a:cs typeface="Times New Roman" panose="02020603050405020304" pitchFamily="18" charset="0"/>
              </a:rPr>
              <a:t>User</a:t>
            </a:r>
            <a:r>
              <a:rPr lang="en-IN" dirty="0">
                <a:latin typeface="Times New Roman" panose="02020603050405020304" pitchFamily="18" charset="0"/>
                <a:cs typeface="Times New Roman" panose="02020603050405020304" pitchFamily="18" charset="0"/>
              </a:rPr>
              <a:t>. Using a mobile device (smartphone), the user can acquire his current geo-location q and then issue queries to a location-based server. In this paper, we consider range and KNN queries based on live traffic</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Location-Based Service/Server (LBS). </a:t>
            </a:r>
            <a:r>
              <a:rPr lang="en-IN" dirty="0" smtClean="0">
                <a:latin typeface="Times New Roman" panose="02020603050405020304" pitchFamily="18" charset="0"/>
                <a:cs typeface="Times New Roman" panose="02020603050405020304" pitchFamily="18" charset="0"/>
              </a:rPr>
              <a:t>It provides mobile users with query services on a dataset P, whose POIs (e.g., restaurants, cafes) are specific to the LBS’s application. The LBS may store a road network G with edge weights as spatial distances, however G cannot provide live travel times. In case P and G do not fit in main memory, the LBS may store P as an R-tree and store the G as a disk-based adjacency list . </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3543" y="3331029"/>
            <a:ext cx="683623" cy="369332"/>
          </a:xfrm>
          <a:prstGeom prst="rect">
            <a:avLst/>
          </a:prstGeom>
          <a:noFill/>
        </p:spPr>
        <p:txBody>
          <a:bodyPr wrap="square" rtlCol="0">
            <a:spAutoFit/>
          </a:bodyPr>
          <a:lstStyle/>
          <a:p>
            <a:r>
              <a:rPr lang="en-IN" dirty="0" smtClean="0">
                <a:solidFill>
                  <a:schemeClr val="bg1"/>
                </a:solidFill>
              </a:rPr>
              <a:t>  12</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120525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SYTEM ARCHITECTURE</a:t>
            </a:r>
            <a:endParaRPr lang="en-IN" dirty="0"/>
          </a:p>
        </p:txBody>
      </p:sp>
      <p:pic>
        <p:nvPicPr>
          <p:cNvPr id="4" name="Content Placeholder 5"/>
          <p:cNvPicPr>
            <a:picLocks noGrp="1"/>
          </p:cNvPicPr>
          <p:nvPr>
            <p:ph idx="1"/>
          </p:nvPr>
        </p:nvPicPr>
        <p:blipFill>
          <a:blip r:embed="rId2" cstate="print"/>
          <a:srcRect/>
          <a:stretch>
            <a:fillRect/>
          </a:stretch>
        </p:blipFill>
        <p:spPr bwMode="auto">
          <a:xfrm>
            <a:off x="1295403" y="2152357"/>
            <a:ext cx="9601196" cy="4023360"/>
          </a:xfrm>
          <a:prstGeom prst="rect">
            <a:avLst/>
          </a:prstGeom>
          <a:noFill/>
          <a:ln w="9525">
            <a:noFill/>
            <a:miter lim="800000"/>
            <a:headEnd/>
            <a:tailEnd/>
          </a:ln>
        </p:spPr>
      </p:pic>
      <p:sp>
        <p:nvSpPr>
          <p:cNvPr id="6" name="TextBox 5"/>
          <p:cNvSpPr txBox="1"/>
          <p:nvPr/>
        </p:nvSpPr>
        <p:spPr>
          <a:xfrm>
            <a:off x="-35920" y="3331029"/>
            <a:ext cx="683623" cy="369332"/>
          </a:xfrm>
          <a:prstGeom prst="rect">
            <a:avLst/>
          </a:prstGeom>
          <a:noFill/>
        </p:spPr>
        <p:txBody>
          <a:bodyPr wrap="square" rtlCol="0">
            <a:spAutoFit/>
          </a:bodyPr>
          <a:lstStyle/>
          <a:p>
            <a:r>
              <a:rPr lang="en-IN" dirty="0" smtClean="0">
                <a:solidFill>
                  <a:schemeClr val="bg1"/>
                </a:solidFill>
              </a:rPr>
              <a:t>  13</a:t>
            </a:r>
            <a:endParaRPr lang="en-IN" dirty="0">
              <a:solidFill>
                <a:schemeClr val="bg1"/>
              </a:solidFill>
            </a:endParaRPr>
          </a:p>
        </p:txBody>
      </p:sp>
      <p:sp>
        <p:nvSpPr>
          <p:cNvPr id="7" name="Rectangle 6"/>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2809491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RANGE QUERY ALGORITHM</a:t>
            </a:r>
          </a:p>
          <a:p>
            <a:pPr>
              <a:buFont typeface="Wingdings" panose="05000000000000000000" pitchFamily="2" charset="2"/>
              <a:buChar char="Ø"/>
            </a:pPr>
            <a:r>
              <a:rPr lang="en-IN" dirty="0" smtClean="0"/>
              <a:t>KNN QUERY ALGORITHM</a:t>
            </a:r>
            <a:endParaRPr lang="en-IN" dirty="0"/>
          </a:p>
        </p:txBody>
      </p:sp>
      <p:sp>
        <p:nvSpPr>
          <p:cNvPr id="5" name="TextBox 4"/>
          <p:cNvSpPr txBox="1"/>
          <p:nvPr/>
        </p:nvSpPr>
        <p:spPr>
          <a:xfrm>
            <a:off x="0" y="3331029"/>
            <a:ext cx="683623" cy="369332"/>
          </a:xfrm>
          <a:prstGeom prst="rect">
            <a:avLst/>
          </a:prstGeom>
          <a:noFill/>
        </p:spPr>
        <p:txBody>
          <a:bodyPr wrap="square" rtlCol="0">
            <a:spAutoFit/>
          </a:bodyPr>
          <a:lstStyle/>
          <a:p>
            <a:r>
              <a:rPr lang="en-IN" dirty="0" smtClean="0">
                <a:solidFill>
                  <a:schemeClr val="bg1"/>
                </a:solidFill>
              </a:rPr>
              <a:t>  14</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2066956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RANGE QUERY ALGORITHM</a:t>
            </a:r>
          </a:p>
        </p:txBody>
      </p:sp>
      <p:sp>
        <p:nvSpPr>
          <p:cNvPr id="3" name="Content Placeholder 2"/>
          <p:cNvSpPr>
            <a:spLocks noGrp="1"/>
          </p:cNvSpPr>
          <p:nvPr>
            <p:ph idx="1"/>
          </p:nvPr>
        </p:nvSpPr>
        <p:spPr>
          <a:xfrm>
            <a:off x="1295401" y="2556932"/>
            <a:ext cx="9601196" cy="3660988"/>
          </a:xfrm>
        </p:spPr>
        <p:txBody>
          <a:bodyPr>
            <a:noAutofit/>
          </a:bodyPr>
          <a:lstStyle/>
          <a:p>
            <a:pPr>
              <a:buFont typeface="Wingdings" panose="05000000000000000000" pitchFamily="2" charset="2"/>
              <a:buChar char="Ø"/>
            </a:pPr>
            <a:r>
              <a:rPr lang="en-IN" sz="1800" b="1" dirty="0" smtClean="0">
                <a:latin typeface="Times New Roman" panose="02020603050405020304" pitchFamily="18" charset="0"/>
                <a:cs typeface="Times New Roman" panose="02020603050405020304" pitchFamily="18" charset="0"/>
              </a:rPr>
              <a:t>Algorithm </a:t>
            </a:r>
            <a:r>
              <a:rPr lang="en-IN" sz="1800" b="1" dirty="0">
                <a:latin typeface="Times New Roman" panose="02020603050405020304" pitchFamily="18" charset="0"/>
                <a:cs typeface="Times New Roman" panose="02020603050405020304" pitchFamily="18" charset="0"/>
              </a:rPr>
              <a:t>1 Route-Saver Algorithm for Range Queries function Route-Saver-RANGE </a:t>
            </a:r>
            <a:r>
              <a:rPr lang="en-IN" sz="1800" dirty="0">
                <a:latin typeface="Times New Roman" panose="02020603050405020304" pitchFamily="18" charset="0"/>
                <a:cs typeface="Times New Roman" panose="02020603050405020304" pitchFamily="18" charset="0"/>
              </a:rPr>
              <a:t>( Query (q, T), Dataset P ) . system parameters: time-tagged graph G, route log L, expiry time </a:t>
            </a:r>
            <a:r>
              <a:rPr lang="el-GR" sz="1800" dirty="0" smtClean="0">
                <a:latin typeface="Times New Roman" panose="02020603050405020304" pitchFamily="18" charset="0"/>
                <a:cs typeface="Times New Roman" panose="02020603050405020304" pitchFamily="18" charset="0"/>
              </a:rPr>
              <a:t>δ</a:t>
            </a:r>
            <a:endParaRPr lang="en-IN"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l-GR" sz="1800" dirty="0" smtClean="0">
                <a:latin typeface="Times New Roman" panose="02020603050405020304" pitchFamily="18" charset="0"/>
                <a:cs typeface="Times New Roman" panose="02020603050405020304" pitchFamily="18" charset="0"/>
              </a:rPr>
              <a:t> </a:t>
            </a:r>
            <a:r>
              <a:rPr lang="el-GR" sz="1800" dirty="0">
                <a:latin typeface="Times New Roman" panose="02020603050405020304" pitchFamily="18" charset="0"/>
                <a:cs typeface="Times New Roman" panose="02020603050405020304" pitchFamily="18" charset="0"/>
              </a:rPr>
              <a:t>1: </a:t>
            </a:r>
            <a:r>
              <a:rPr lang="en-IN" sz="1800" dirty="0">
                <a:latin typeface="Times New Roman" panose="02020603050405020304" pitchFamily="18" charset="0"/>
                <a:cs typeface="Times New Roman" panose="02020603050405020304" pitchFamily="18" charset="0"/>
              </a:rPr>
              <a:t>Remove from the log L any route </a:t>
            </a:r>
            <a:r>
              <a:rPr lang="el-GR" sz="1800" dirty="0">
                <a:latin typeface="Times New Roman" panose="02020603050405020304" pitchFamily="18" charset="0"/>
                <a:cs typeface="Times New Roman" panose="02020603050405020304" pitchFamily="18" charset="0"/>
              </a:rPr>
              <a:t>ψ</a:t>
            </a:r>
            <a:r>
              <a:rPr lang="en-IN" sz="1800" dirty="0">
                <a:latin typeface="Times New Roman" panose="02020603050405020304" pitchFamily="18" charset="0"/>
                <a:cs typeface="Times New Roman" panose="02020603050405020304" pitchFamily="18" charset="0"/>
              </a:rPr>
              <a:t>t with t &lt; </a:t>
            </a:r>
            <a:r>
              <a:rPr lang="en-IN" sz="1800" dirty="0" err="1">
                <a:latin typeface="Times New Roman" panose="02020603050405020304" pitchFamily="18" charset="0"/>
                <a:cs typeface="Times New Roman" panose="02020603050405020304" pitchFamily="18" charset="0"/>
              </a:rPr>
              <a:t>tnow</a:t>
            </a:r>
            <a:r>
              <a:rPr lang="en-IN" sz="1800" dirty="0">
                <a:latin typeface="Times New Roman" panose="02020603050405020304" pitchFamily="18" charset="0"/>
                <a:cs typeface="Times New Roman" panose="02020603050405020304" pitchFamily="18" charset="0"/>
              </a:rPr>
              <a:t> − </a:t>
            </a:r>
            <a:r>
              <a:rPr lang="el-GR" sz="1800" dirty="0">
                <a:latin typeface="Times New Roman" panose="02020603050405020304" pitchFamily="18" charset="0"/>
                <a:cs typeface="Times New Roman" panose="02020603050405020304" pitchFamily="18" charset="0"/>
              </a:rPr>
              <a:t>δ </a:t>
            </a:r>
            <a:endParaRPr lang="en-IN"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 </a:t>
            </a:r>
            <a:r>
              <a:rPr lang="el-GR" sz="1800" dirty="0" smtClean="0">
                <a:latin typeface="Times New Roman" panose="02020603050405020304" pitchFamily="18" charset="0"/>
                <a:cs typeface="Times New Roman" panose="02020603050405020304" pitchFamily="18" charset="0"/>
              </a:rPr>
              <a:t>2</a:t>
            </a:r>
            <a:r>
              <a:rPr lang="el-GR"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Create a result set R ← </a:t>
            </a:r>
            <a:r>
              <a:rPr lang="en-IN"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3: </a:t>
            </a:r>
            <a:r>
              <a:rPr lang="en-IN" sz="1800" dirty="0" err="1">
                <a:latin typeface="Times New Roman" panose="02020603050405020304" pitchFamily="18" charset="0"/>
                <a:cs typeface="Times New Roman" panose="02020603050405020304" pitchFamily="18" charset="0"/>
              </a:rPr>
              <a:t>Cand</a:t>
            </a:r>
            <a:r>
              <a:rPr lang="en-IN" sz="1800" dirty="0">
                <a:latin typeface="Times New Roman" panose="02020603050405020304" pitchFamily="18" charset="0"/>
                <a:cs typeface="Times New Roman" panose="02020603050405020304" pitchFamily="18" charset="0"/>
              </a:rPr>
              <a:t>. set C ← range search (q, T · VMAX) for P on G . By [26</a:t>
            </a:r>
            <a:r>
              <a:rPr lang="en-IN" sz="1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4: Run Dijkstra for q on G using </a:t>
            </a:r>
            <a:r>
              <a:rPr lang="el-GR" sz="1800" dirty="0">
                <a:latin typeface="Times New Roman" panose="02020603050405020304" pitchFamily="18" charset="0"/>
                <a:cs typeface="Times New Roman" panose="02020603050405020304" pitchFamily="18" charset="0"/>
              </a:rPr>
              <a:t>ω +(</a:t>
            </a:r>
            <a:r>
              <a:rPr lang="en-IN" sz="1800" dirty="0">
                <a:latin typeface="Times New Roman" panose="02020603050405020304" pitchFamily="18" charset="0"/>
                <a:cs typeface="Times New Roman" panose="02020603050405020304" pitchFamily="18" charset="0"/>
              </a:rPr>
              <a:t>e) and </a:t>
            </a:r>
            <a:r>
              <a:rPr lang="el-GR" sz="1800" dirty="0">
                <a:latin typeface="Times New Roman" panose="02020603050405020304" pitchFamily="18" charset="0"/>
                <a:cs typeface="Times New Roman" panose="02020603050405020304" pitchFamily="18" charset="0"/>
              </a:rPr>
              <a:t>ω −(</a:t>
            </a:r>
            <a:r>
              <a:rPr lang="en-IN" sz="1800" dirty="0">
                <a:latin typeface="Times New Roman" panose="02020603050405020304" pitchFamily="18" charset="0"/>
                <a:cs typeface="Times New Roman" panose="02020603050405020304" pitchFamily="18" charset="0"/>
              </a:rPr>
              <a:t>e) to retrieve p.</a:t>
            </a:r>
            <a:r>
              <a:rPr lang="el-GR" sz="1800" dirty="0">
                <a:latin typeface="Times New Roman" panose="02020603050405020304" pitchFamily="18" charset="0"/>
                <a:cs typeface="Times New Roman" panose="02020603050405020304" pitchFamily="18" charset="0"/>
              </a:rPr>
              <a:t>τ + </a:t>
            </a:r>
            <a:r>
              <a:rPr lang="en-IN" sz="1800" dirty="0">
                <a:latin typeface="Times New Roman" panose="02020603050405020304" pitchFamily="18" charset="0"/>
                <a:cs typeface="Times New Roman" panose="02020603050405020304" pitchFamily="18" charset="0"/>
              </a:rPr>
              <a:t>G , p.</a:t>
            </a:r>
            <a:r>
              <a:rPr lang="el-GR" sz="1800" dirty="0">
                <a:latin typeface="Times New Roman" panose="02020603050405020304" pitchFamily="18" charset="0"/>
                <a:cs typeface="Times New Roman" panose="02020603050405020304" pitchFamily="18" charset="0"/>
              </a:rPr>
              <a:t>τ − </a:t>
            </a:r>
            <a:r>
              <a:rPr lang="en-IN" sz="1800" dirty="0">
                <a:latin typeface="Times New Roman" panose="02020603050405020304" pitchFamily="18" charset="0"/>
                <a:cs typeface="Times New Roman" panose="02020603050405020304" pitchFamily="18" charset="0"/>
              </a:rPr>
              <a:t>G , p.</a:t>
            </a:r>
            <a:r>
              <a:rPr lang="el-GR" sz="1800" dirty="0">
                <a:latin typeface="Times New Roman" panose="02020603050405020304" pitchFamily="18" charset="0"/>
                <a:cs typeface="Times New Roman" panose="02020603050405020304" pitchFamily="18" charset="0"/>
              </a:rPr>
              <a:t>τ</a:t>
            </a:r>
            <a:r>
              <a:rPr lang="en-IN" sz="1800" dirty="0">
                <a:latin typeface="Times New Roman" panose="02020603050405020304" pitchFamily="18" charset="0"/>
                <a:cs typeface="Times New Roman" panose="02020603050405020304" pitchFamily="18" charset="0"/>
              </a:rPr>
              <a:t>G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Phase </a:t>
            </a:r>
            <a:r>
              <a:rPr lang="en-IN" sz="1800" dirty="0" smtClean="0">
                <a:latin typeface="Times New Roman" panose="02020603050405020304" pitchFamily="18" charset="0"/>
                <a:cs typeface="Times New Roman" panose="02020603050405020304" pitchFamily="18" charset="0"/>
              </a:rPr>
              <a:t>  1:detect   </a:t>
            </a:r>
            <a:r>
              <a:rPr lang="en-IN" sz="1800" dirty="0" err="1" smtClean="0">
                <a:latin typeface="Times New Roman" panose="02020603050405020304" pitchFamily="18" charset="0"/>
                <a:cs typeface="Times New Roman" panose="02020603050405020304" pitchFamily="18" charset="0"/>
              </a:rPr>
              <a:t>results,prune</a:t>
            </a:r>
            <a:r>
              <a:rPr lang="en-IN" sz="1800" dirty="0" smtClean="0">
                <a:latin typeface="Times New Roman" panose="02020603050405020304" pitchFamily="18" charset="0"/>
                <a:cs typeface="Times New Roman" panose="02020603050405020304" pitchFamily="18" charset="0"/>
              </a:rPr>
              <a:t> objects</a:t>
            </a:r>
          </a:p>
          <a:p>
            <a:pPr>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5: for each p ∈ C do . use time-tagged graph </a:t>
            </a:r>
            <a:r>
              <a:rPr lang="en-IN" sz="1800" dirty="0" smtClean="0">
                <a:latin typeface="Times New Roman" panose="02020603050405020304" pitchFamily="18" charset="0"/>
                <a:cs typeface="Times New Roman" panose="02020603050405020304" pitchFamily="18" charset="0"/>
              </a:rPr>
              <a:t>G</a:t>
            </a:r>
          </a:p>
          <a:p>
            <a:pPr>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6: if p.</a:t>
            </a:r>
            <a:r>
              <a:rPr lang="el-GR" sz="1800" dirty="0">
                <a:latin typeface="Times New Roman" panose="02020603050405020304" pitchFamily="18" charset="0"/>
                <a:cs typeface="Times New Roman" panose="02020603050405020304" pitchFamily="18" charset="0"/>
              </a:rPr>
              <a:t>τ</a:t>
            </a:r>
            <a:r>
              <a:rPr lang="en-IN" sz="1800" dirty="0">
                <a:latin typeface="Times New Roman" panose="02020603050405020304" pitchFamily="18" charset="0"/>
                <a:cs typeface="Times New Roman" panose="02020603050405020304" pitchFamily="18" charset="0"/>
              </a:rPr>
              <a:t>G is known or p.</a:t>
            </a:r>
            <a:r>
              <a:rPr lang="el-GR" sz="1800" dirty="0">
                <a:latin typeface="Times New Roman" panose="02020603050405020304" pitchFamily="18" charset="0"/>
                <a:cs typeface="Times New Roman" panose="02020603050405020304" pitchFamily="18" charset="0"/>
              </a:rPr>
              <a:t>τ − </a:t>
            </a:r>
            <a:r>
              <a:rPr lang="en-IN" sz="1800" dirty="0">
                <a:latin typeface="Times New Roman" panose="02020603050405020304" pitchFamily="18" charset="0"/>
                <a:cs typeface="Times New Roman" panose="02020603050405020304" pitchFamily="18" charset="0"/>
              </a:rPr>
              <a:t>G &gt; T or p.</a:t>
            </a:r>
            <a:r>
              <a:rPr lang="el-GR" sz="1800" dirty="0">
                <a:latin typeface="Times New Roman" panose="02020603050405020304" pitchFamily="18" charset="0"/>
                <a:cs typeface="Times New Roman" panose="02020603050405020304" pitchFamily="18" charset="0"/>
              </a:rPr>
              <a:t>τ + </a:t>
            </a:r>
            <a:r>
              <a:rPr lang="en-IN" sz="1800" dirty="0">
                <a:latin typeface="Times New Roman" panose="02020603050405020304" pitchFamily="18" charset="0"/>
                <a:cs typeface="Times New Roman" panose="02020603050405020304" pitchFamily="18" charset="0"/>
              </a:rPr>
              <a:t>G ≤ T </a:t>
            </a:r>
            <a:r>
              <a:rPr lang="en-IN" sz="1800" dirty="0" smtClean="0">
                <a:latin typeface="Times New Roman" panose="02020603050405020304" pitchFamily="18" charset="0"/>
                <a:cs typeface="Times New Roman" panose="02020603050405020304" pitchFamily="18" charset="0"/>
              </a:rPr>
              <a:t>then</a:t>
            </a:r>
          </a:p>
        </p:txBody>
      </p:sp>
      <p:sp>
        <p:nvSpPr>
          <p:cNvPr id="4" name="TextBox 3"/>
          <p:cNvSpPr txBox="1"/>
          <p:nvPr/>
        </p:nvSpPr>
        <p:spPr>
          <a:xfrm>
            <a:off x="11508377" y="3331029"/>
            <a:ext cx="683623" cy="369332"/>
          </a:xfrm>
          <a:prstGeom prst="rect">
            <a:avLst/>
          </a:prstGeom>
          <a:noFill/>
        </p:spPr>
        <p:txBody>
          <a:bodyPr wrap="square" rtlCol="0">
            <a:spAutoFit/>
          </a:bodyPr>
          <a:lstStyle/>
          <a:p>
            <a:r>
              <a:rPr lang="en-IN" dirty="0" smtClean="0">
                <a:solidFill>
                  <a:schemeClr val="bg1"/>
                </a:solidFill>
              </a:rPr>
              <a:t>  34</a:t>
            </a:r>
            <a:endParaRPr lang="en-IN" dirty="0">
              <a:solidFill>
                <a:schemeClr val="bg1"/>
              </a:solidFill>
            </a:endParaRPr>
          </a:p>
        </p:txBody>
      </p:sp>
      <p:sp>
        <p:nvSpPr>
          <p:cNvPr id="5" name="TextBox 4"/>
          <p:cNvSpPr txBox="1"/>
          <p:nvPr/>
        </p:nvSpPr>
        <p:spPr>
          <a:xfrm>
            <a:off x="-2" y="3331029"/>
            <a:ext cx="683623" cy="369332"/>
          </a:xfrm>
          <a:prstGeom prst="rect">
            <a:avLst/>
          </a:prstGeom>
          <a:noFill/>
        </p:spPr>
        <p:txBody>
          <a:bodyPr wrap="square" rtlCol="0">
            <a:spAutoFit/>
          </a:bodyPr>
          <a:lstStyle/>
          <a:p>
            <a:r>
              <a:rPr lang="en-IN" dirty="0" smtClean="0">
                <a:solidFill>
                  <a:schemeClr val="bg1"/>
                </a:solidFill>
              </a:rPr>
              <a:t>  15</a:t>
            </a:r>
            <a:endParaRPr lang="en-IN" dirty="0">
              <a:solidFill>
                <a:schemeClr val="bg1"/>
              </a:solidFill>
            </a:endParaRPr>
          </a:p>
        </p:txBody>
      </p:sp>
    </p:spTree>
    <p:extLst>
      <p:ext uri="{BB962C8B-B14F-4D97-AF65-F5344CB8AC3E}">
        <p14:creationId xmlns:p14="http://schemas.microsoft.com/office/powerpoint/2010/main" val="3714634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RANGE QUERY ALGORITHM</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smtClean="0"/>
              <a:t> 7: Remove p from C </a:t>
            </a:r>
          </a:p>
          <a:p>
            <a:pPr>
              <a:buFont typeface="Wingdings" panose="05000000000000000000" pitchFamily="2" charset="2"/>
              <a:buChar char="Ø"/>
            </a:pPr>
            <a:r>
              <a:rPr lang="en-IN" dirty="0" smtClean="0"/>
              <a:t> </a:t>
            </a:r>
            <a:r>
              <a:rPr lang="en-IN" dirty="0"/>
              <a:t>8: if p.</a:t>
            </a:r>
            <a:r>
              <a:rPr lang="el-GR" dirty="0"/>
              <a:t>τ</a:t>
            </a:r>
            <a:r>
              <a:rPr lang="en-IN" dirty="0"/>
              <a:t>G ≤ T or p.</a:t>
            </a:r>
            <a:r>
              <a:rPr lang="el-GR" dirty="0"/>
              <a:t>τ + </a:t>
            </a:r>
            <a:r>
              <a:rPr lang="en-IN" dirty="0"/>
              <a:t>G ≤ T then </a:t>
            </a:r>
            <a:r>
              <a:rPr lang="en-IN" dirty="0" smtClean="0"/>
              <a:t> </a:t>
            </a:r>
          </a:p>
          <a:p>
            <a:pPr>
              <a:buFont typeface="Wingdings" panose="05000000000000000000" pitchFamily="2" charset="2"/>
              <a:buChar char="Ø"/>
            </a:pPr>
            <a:r>
              <a:rPr lang="en-IN" dirty="0" smtClean="0"/>
              <a:t> 9</a:t>
            </a:r>
            <a:r>
              <a:rPr lang="en-IN" dirty="0"/>
              <a:t>: Insert p into R </a:t>
            </a:r>
            <a:r>
              <a:rPr lang="en-IN" dirty="0" smtClean="0"/>
              <a:t> </a:t>
            </a:r>
          </a:p>
          <a:p>
            <a:pPr>
              <a:buFont typeface="Wingdings" panose="05000000000000000000" pitchFamily="2" charset="2"/>
              <a:buChar char="Ø"/>
            </a:pPr>
            <a:r>
              <a:rPr lang="en-IN" dirty="0" smtClean="0"/>
              <a:t> 10</a:t>
            </a:r>
            <a:r>
              <a:rPr lang="en-IN" dirty="0"/>
              <a:t>: for each p ∈ C do . use route log L </a:t>
            </a:r>
            <a:endParaRPr lang="en-IN" dirty="0" smtClean="0"/>
          </a:p>
          <a:p>
            <a:pPr>
              <a:buFont typeface="Wingdings" panose="05000000000000000000" pitchFamily="2" charset="2"/>
              <a:buChar char="Ø"/>
            </a:pPr>
            <a:r>
              <a:rPr lang="en-IN" dirty="0" smtClean="0"/>
              <a:t> 11</a:t>
            </a:r>
            <a:r>
              <a:rPr lang="en-IN" dirty="0"/>
              <a:t>: if ∃ route </a:t>
            </a:r>
            <a:r>
              <a:rPr lang="el-GR" dirty="0"/>
              <a:t>ψ ∈ </a:t>
            </a:r>
            <a:r>
              <a:rPr lang="en-IN" dirty="0"/>
              <a:t>L such that </a:t>
            </a:r>
            <a:r>
              <a:rPr lang="el-GR" dirty="0"/>
              <a:t>ψ </a:t>
            </a:r>
            <a:r>
              <a:rPr lang="en-IN" dirty="0"/>
              <a:t>contains p and q then </a:t>
            </a:r>
            <a:endParaRPr lang="en-IN" dirty="0" smtClean="0"/>
          </a:p>
          <a:p>
            <a:pPr>
              <a:buFont typeface="Wingdings" panose="05000000000000000000" pitchFamily="2" charset="2"/>
              <a:buChar char="Ø"/>
            </a:pPr>
            <a:r>
              <a:rPr lang="en-IN" dirty="0" smtClean="0"/>
              <a:t> 12</a:t>
            </a:r>
            <a:r>
              <a:rPr lang="en-IN" dirty="0"/>
              <a:t>: Compute p.</a:t>
            </a:r>
            <a:r>
              <a:rPr lang="el-GR" dirty="0"/>
              <a:t>τ</a:t>
            </a:r>
            <a:r>
              <a:rPr lang="en-IN" dirty="0"/>
              <a:t>L . optimal </a:t>
            </a:r>
            <a:r>
              <a:rPr lang="en-IN" dirty="0" err="1"/>
              <a:t>subpath</a:t>
            </a:r>
            <a:r>
              <a:rPr lang="en-IN" dirty="0"/>
              <a:t> property </a:t>
            </a:r>
            <a:endParaRPr lang="en-IN" dirty="0" smtClean="0"/>
          </a:p>
          <a:p>
            <a:pPr>
              <a:buFont typeface="Wingdings" panose="05000000000000000000" pitchFamily="2" charset="2"/>
              <a:buChar char="Ø"/>
            </a:pPr>
            <a:endParaRPr lang="en-IN" dirty="0"/>
          </a:p>
        </p:txBody>
      </p:sp>
      <p:sp>
        <p:nvSpPr>
          <p:cNvPr id="4" name="TextBox 3"/>
          <p:cNvSpPr txBox="1"/>
          <p:nvPr/>
        </p:nvSpPr>
        <p:spPr>
          <a:xfrm>
            <a:off x="11508377" y="3331029"/>
            <a:ext cx="683623" cy="369332"/>
          </a:xfrm>
          <a:prstGeom prst="rect">
            <a:avLst/>
          </a:prstGeom>
          <a:noFill/>
        </p:spPr>
        <p:txBody>
          <a:bodyPr wrap="square" rtlCol="0">
            <a:spAutoFit/>
          </a:bodyPr>
          <a:lstStyle/>
          <a:p>
            <a:r>
              <a:rPr lang="en-IN" dirty="0" smtClean="0">
                <a:solidFill>
                  <a:schemeClr val="bg1"/>
                </a:solidFill>
              </a:rPr>
              <a:t>  34</a:t>
            </a:r>
            <a:endParaRPr lang="en-IN" dirty="0">
              <a:solidFill>
                <a:schemeClr val="bg1"/>
              </a:solidFill>
            </a:endParaRPr>
          </a:p>
        </p:txBody>
      </p:sp>
      <p:sp>
        <p:nvSpPr>
          <p:cNvPr id="5" name="TextBox 4"/>
          <p:cNvSpPr txBox="1"/>
          <p:nvPr/>
        </p:nvSpPr>
        <p:spPr>
          <a:xfrm>
            <a:off x="-2" y="3331029"/>
            <a:ext cx="683623" cy="369332"/>
          </a:xfrm>
          <a:prstGeom prst="rect">
            <a:avLst/>
          </a:prstGeom>
          <a:noFill/>
        </p:spPr>
        <p:txBody>
          <a:bodyPr wrap="square" rtlCol="0">
            <a:spAutoFit/>
          </a:bodyPr>
          <a:lstStyle/>
          <a:p>
            <a:r>
              <a:rPr lang="en-IN" dirty="0" smtClean="0">
                <a:solidFill>
                  <a:schemeClr val="bg1"/>
                </a:solidFill>
              </a:rPr>
              <a:t>  16</a:t>
            </a:r>
            <a:endParaRPr lang="en-IN" dirty="0">
              <a:solidFill>
                <a:schemeClr val="bg1"/>
              </a:solidFill>
            </a:endParaRPr>
          </a:p>
        </p:txBody>
      </p:sp>
    </p:spTree>
    <p:extLst>
      <p:ext uri="{BB962C8B-B14F-4D97-AF65-F5344CB8AC3E}">
        <p14:creationId xmlns:p14="http://schemas.microsoft.com/office/powerpoint/2010/main" val="621748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RANGE QUERY ALGORITHM</a:t>
            </a:r>
            <a:endParaRPr lang="en-IN" dirty="0"/>
          </a:p>
        </p:txBody>
      </p:sp>
      <p:sp>
        <p:nvSpPr>
          <p:cNvPr id="3" name="Content Placeholder 2"/>
          <p:cNvSpPr>
            <a:spLocks noGrp="1"/>
          </p:cNvSpPr>
          <p:nvPr>
            <p:ph idx="1"/>
          </p:nvPr>
        </p:nvSpPr>
        <p:spPr>
          <a:xfrm>
            <a:off x="1295401" y="2556931"/>
            <a:ext cx="9601196" cy="3660989"/>
          </a:xfrm>
        </p:spPr>
        <p:txBody>
          <a:bodyPr>
            <a:normAutofit fontScale="92500" lnSpcReduction="2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13: if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is known and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 T then </a:t>
            </a:r>
            <a:r>
              <a:rPr lang="en-IN"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14</a:t>
            </a:r>
            <a:r>
              <a:rPr lang="en-IN" dirty="0">
                <a:latin typeface="Times New Roman" panose="02020603050405020304" pitchFamily="18" charset="0"/>
                <a:cs typeface="Times New Roman" panose="02020603050405020304" pitchFamily="18" charset="0"/>
              </a:rPr>
              <a:t>: Insert p into R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15</a:t>
            </a:r>
            <a:r>
              <a:rPr lang="en-IN" dirty="0">
                <a:latin typeface="Times New Roman" panose="02020603050405020304" pitchFamily="18" charset="0"/>
                <a:cs typeface="Times New Roman" panose="02020603050405020304" pitchFamily="18" charset="0"/>
              </a:rPr>
              <a:t>: Compute p.</a:t>
            </a:r>
            <a:r>
              <a:rPr lang="el-GR" dirty="0">
                <a:latin typeface="Times New Roman" panose="02020603050405020304" pitchFamily="18" charset="0"/>
                <a:cs typeface="Times New Roman" panose="02020603050405020304" pitchFamily="18" charset="0"/>
              </a:rPr>
              <a:t>τ− </a:t>
            </a:r>
            <a:r>
              <a:rPr lang="en-IN" dirty="0">
                <a:latin typeface="Times New Roman" panose="02020603050405020304" pitchFamily="18" charset="0"/>
                <a:cs typeface="Times New Roman" panose="02020603050405020304" pitchFamily="18" charset="0"/>
              </a:rPr>
              <a:t>as max{p.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G , 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I }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16</a:t>
            </a:r>
            <a:r>
              <a:rPr lang="en-IN" dirty="0">
                <a:latin typeface="Times New Roman" panose="02020603050405020304" pitchFamily="18" charset="0"/>
                <a:cs typeface="Times New Roman" panose="02020603050405020304" pitchFamily="18" charset="0"/>
              </a:rPr>
              <a:t>: if p.</a:t>
            </a:r>
            <a:r>
              <a:rPr lang="el-GR" dirty="0">
                <a:latin typeface="Times New Roman" panose="02020603050405020304" pitchFamily="18" charset="0"/>
                <a:cs typeface="Times New Roman" panose="02020603050405020304" pitchFamily="18" charset="0"/>
              </a:rPr>
              <a:t>τ− &gt; </a:t>
            </a:r>
            <a:r>
              <a:rPr lang="en-IN" dirty="0">
                <a:latin typeface="Times New Roman" panose="02020603050405020304" pitchFamily="18" charset="0"/>
                <a:cs typeface="Times New Roman" panose="02020603050405020304" pitchFamily="18" charset="0"/>
              </a:rPr>
              <a:t>T or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is known then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17</a:t>
            </a:r>
            <a:r>
              <a:rPr lang="en-IN" dirty="0">
                <a:latin typeface="Times New Roman" panose="02020603050405020304" pitchFamily="18" charset="0"/>
                <a:cs typeface="Times New Roman" panose="02020603050405020304" pitchFamily="18" charset="0"/>
              </a:rPr>
              <a:t>: Remove p from C </a:t>
            </a:r>
            <a:r>
              <a:rPr lang="en-IN"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18</a:t>
            </a:r>
            <a:r>
              <a:rPr lang="en-IN" dirty="0">
                <a:latin typeface="Times New Roman" panose="02020603050405020304" pitchFamily="18" charset="0"/>
                <a:cs typeface="Times New Roman" panose="02020603050405020304" pitchFamily="18" charset="0"/>
              </a:rPr>
              <a:t>: while C is not empty do . Phase 2: Issue route </a:t>
            </a:r>
            <a:r>
              <a:rPr lang="en-IN" dirty="0" smtClean="0">
                <a:latin typeface="Times New Roman" panose="02020603050405020304" pitchFamily="18" charset="0"/>
                <a:cs typeface="Times New Roman" panose="02020603050405020304" pitchFamily="18" charset="0"/>
              </a:rPr>
              <a:t>requests</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19</a:t>
            </a:r>
            <a:r>
              <a:rPr lang="en-IN" dirty="0">
                <a:latin typeface="Times New Roman" panose="02020603050405020304" pitchFamily="18" charset="0"/>
                <a:cs typeface="Times New Roman" panose="02020603050405020304" pitchFamily="18" charset="0"/>
              </a:rPr>
              <a:t>: Pick an object p ∈ C with minimum 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Ordering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20</a:t>
            </a:r>
            <a:r>
              <a:rPr lang="en-IN" dirty="0">
                <a:latin typeface="Times New Roman" panose="02020603050405020304" pitchFamily="18" charset="0"/>
                <a:cs typeface="Times New Roman" panose="02020603050405020304" pitchFamily="18" charset="0"/>
              </a:rPr>
              <a:t>: Route </a:t>
            </a:r>
            <a:r>
              <a:rPr lang="el-GR" dirty="0">
                <a:latin typeface="Times New Roman" panose="02020603050405020304" pitchFamily="18" charset="0"/>
                <a:cs typeface="Times New Roman" panose="02020603050405020304" pitchFamily="18" charset="0"/>
              </a:rPr>
              <a:t>ψ</a:t>
            </a:r>
            <a:r>
              <a:rPr lang="en-IN" dirty="0" err="1">
                <a:latin typeface="Times New Roman" panose="02020603050405020304" pitchFamily="18" charset="0"/>
                <a:cs typeface="Times New Roman" panose="02020603050405020304" pitchFamily="18" charset="0"/>
              </a:rPr>
              <a:t>tnow</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RouteRequest</a:t>
            </a:r>
            <a:r>
              <a:rPr lang="en-IN" dirty="0">
                <a:latin typeface="Times New Roman" panose="02020603050405020304" pitchFamily="18" charset="0"/>
                <a:cs typeface="Times New Roman" panose="02020603050405020304" pitchFamily="18" charset="0"/>
              </a:rPr>
              <a:t>(q, p) . call external API</a:t>
            </a:r>
          </a:p>
          <a:p>
            <a:pPr marL="0" indent="0">
              <a:buNone/>
            </a:pPr>
            <a:r>
              <a:rPr lang="en-IN" dirty="0" smtClean="0">
                <a:latin typeface="Times New Roman" panose="02020603050405020304" pitchFamily="18" charset="0"/>
                <a:cs typeface="Times New Roman" panose="02020603050405020304" pitchFamily="18" charset="0"/>
              </a:rPr>
              <a:t> </a:t>
            </a:r>
          </a:p>
        </p:txBody>
      </p:sp>
      <p:sp>
        <p:nvSpPr>
          <p:cNvPr id="5" name="TextBox 4"/>
          <p:cNvSpPr txBox="1"/>
          <p:nvPr/>
        </p:nvSpPr>
        <p:spPr>
          <a:xfrm>
            <a:off x="-5443" y="3331029"/>
            <a:ext cx="683623" cy="369332"/>
          </a:xfrm>
          <a:prstGeom prst="rect">
            <a:avLst/>
          </a:prstGeom>
          <a:noFill/>
        </p:spPr>
        <p:txBody>
          <a:bodyPr wrap="square" rtlCol="0">
            <a:spAutoFit/>
          </a:bodyPr>
          <a:lstStyle/>
          <a:p>
            <a:r>
              <a:rPr lang="en-IN" dirty="0" smtClean="0">
                <a:solidFill>
                  <a:schemeClr val="bg1"/>
                </a:solidFill>
              </a:rPr>
              <a:t>  17</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254308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RANGE QUERY ALGORITHM</a:t>
            </a:r>
          </a:p>
        </p:txBody>
      </p:sp>
      <p:sp>
        <p:nvSpPr>
          <p:cNvPr id="3" name="Content Placeholder 2"/>
          <p:cNvSpPr>
            <a:spLocks noGrp="1"/>
          </p:cNvSpPr>
          <p:nvPr>
            <p:ph idx="1"/>
          </p:nvPr>
        </p:nvSpPr>
        <p:spPr>
          <a:xfrm>
            <a:off x="1295401" y="2556932"/>
            <a:ext cx="9601196" cy="3759462"/>
          </a:xfrm>
        </p:spPr>
        <p:txBody>
          <a:bodyPr>
            <a:normAutofit fontScale="92500" lnSpcReduction="20000"/>
          </a:bodyPr>
          <a:lstStyle/>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21</a:t>
            </a:r>
            <a:r>
              <a:rPr lang="en-IN" dirty="0">
                <a:latin typeface="Times New Roman" panose="02020603050405020304" pitchFamily="18" charset="0"/>
                <a:cs typeface="Times New Roman" panose="02020603050405020304" pitchFamily="18" charset="0"/>
              </a:rPr>
              <a:t>: Insert </a:t>
            </a:r>
            <a:r>
              <a:rPr lang="el-GR" dirty="0">
                <a:latin typeface="Times New Roman" panose="02020603050405020304" pitchFamily="18" charset="0"/>
                <a:cs typeface="Times New Roman" panose="02020603050405020304" pitchFamily="18" charset="0"/>
              </a:rPr>
              <a:t>ψ</a:t>
            </a:r>
            <a:r>
              <a:rPr lang="en-IN" dirty="0" err="1">
                <a:latin typeface="Times New Roman" panose="02020603050405020304" pitchFamily="18" charset="0"/>
                <a:cs typeface="Times New Roman" panose="02020603050405020304" pitchFamily="18" charset="0"/>
              </a:rPr>
              <a:t>tnow</a:t>
            </a:r>
            <a:r>
              <a:rPr lang="en-IN" dirty="0">
                <a:latin typeface="Times New Roman" panose="02020603050405020304" pitchFamily="18" charset="0"/>
                <a:cs typeface="Times New Roman" panose="02020603050405020304" pitchFamily="18" charset="0"/>
              </a:rPr>
              <a:t> into L; Update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e), µ(e) in G for e ∈ </a:t>
            </a:r>
            <a:r>
              <a:rPr lang="el-GR" dirty="0">
                <a:latin typeface="Times New Roman" panose="02020603050405020304" pitchFamily="18" charset="0"/>
                <a:cs typeface="Times New Roman" panose="02020603050405020304" pitchFamily="18" charset="0"/>
              </a:rPr>
              <a:t>ψ</a:t>
            </a:r>
            <a:r>
              <a:rPr lang="en-IN" dirty="0" err="1">
                <a:latin typeface="Times New Roman" panose="02020603050405020304" pitchFamily="18" charset="0"/>
                <a:cs typeface="Times New Roman" panose="02020603050405020304" pitchFamily="18" charset="0"/>
              </a:rPr>
              <a:t>tnow</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22</a:t>
            </a:r>
            <a:r>
              <a:rPr lang="en-IN" dirty="0">
                <a:latin typeface="Times New Roman" panose="02020603050405020304" pitchFamily="18" charset="0"/>
                <a:cs typeface="Times New Roman" panose="02020603050405020304" pitchFamily="18" charset="0"/>
              </a:rPr>
              <a:t>: Update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for all p on </a:t>
            </a:r>
            <a:r>
              <a:rPr lang="el-GR" dirty="0">
                <a:latin typeface="Times New Roman" panose="02020603050405020304" pitchFamily="18" charset="0"/>
                <a:cs typeface="Times New Roman" panose="02020603050405020304" pitchFamily="18" charset="0"/>
              </a:rPr>
              <a:t>ψ</a:t>
            </a:r>
            <a:r>
              <a:rPr lang="en-IN" dirty="0" err="1">
                <a:latin typeface="Times New Roman" panose="02020603050405020304" pitchFamily="18" charset="0"/>
                <a:cs typeface="Times New Roman" panose="02020603050405020304" pitchFamily="18" charset="0"/>
              </a:rPr>
              <a:t>tnow</a:t>
            </a:r>
            <a:r>
              <a:rPr lang="en-IN" dirty="0">
                <a:latin typeface="Times New Roman" panose="02020603050405020304" pitchFamily="18" charset="0"/>
                <a:cs typeface="Times New Roman" panose="02020603050405020304" pitchFamily="18" charset="0"/>
              </a:rPr>
              <a:t> . optimal </a:t>
            </a:r>
            <a:r>
              <a:rPr lang="en-IN" dirty="0" err="1">
                <a:latin typeface="Times New Roman" panose="02020603050405020304" pitchFamily="18" charset="0"/>
                <a:cs typeface="Times New Roman" panose="02020603050405020304" pitchFamily="18" charset="0"/>
              </a:rPr>
              <a:t>subpath</a:t>
            </a:r>
            <a:r>
              <a:rPr lang="en-IN" dirty="0">
                <a:latin typeface="Times New Roman" panose="02020603050405020304" pitchFamily="18" charset="0"/>
                <a:cs typeface="Times New Roman" panose="02020603050405020304" pitchFamily="18" charset="0"/>
              </a:rPr>
              <a:t> property [15] [31]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23</a:t>
            </a:r>
            <a:r>
              <a:rPr lang="en-IN" dirty="0">
                <a:latin typeface="Times New Roman" panose="02020603050405020304" pitchFamily="18" charset="0"/>
                <a:cs typeface="Times New Roman" panose="02020603050405020304" pitchFamily="18" charset="0"/>
              </a:rPr>
              <a:t>: Run incremental Dijkstra to update all 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By [14]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24</a:t>
            </a:r>
            <a:r>
              <a:rPr lang="en-IN" dirty="0">
                <a:latin typeface="Times New Roman" panose="02020603050405020304" pitchFamily="18" charset="0"/>
                <a:cs typeface="Times New Roman" panose="02020603050405020304" pitchFamily="18" charset="0"/>
              </a:rPr>
              <a:t>: for each p 0 ∈ C </a:t>
            </a:r>
            <a:r>
              <a:rPr lang="en-IN" dirty="0" smtClean="0">
                <a:latin typeface="Times New Roman" panose="02020603050405020304" pitchFamily="18" charset="0"/>
                <a:cs typeface="Times New Roman" panose="02020603050405020304" pitchFamily="18" charset="0"/>
              </a:rPr>
              <a:t>do</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25: if p 0 .</a:t>
            </a:r>
            <a:r>
              <a:rPr lang="el-GR" dirty="0">
                <a:latin typeface="Times New Roman" panose="02020603050405020304" pitchFamily="18" charset="0"/>
                <a:cs typeface="Times New Roman" panose="02020603050405020304" pitchFamily="18" charset="0"/>
              </a:rPr>
              <a:t>τ − &gt; </a:t>
            </a:r>
            <a:r>
              <a:rPr lang="en-IN" dirty="0">
                <a:latin typeface="Times New Roman" panose="02020603050405020304" pitchFamily="18" charset="0"/>
                <a:cs typeface="Times New Roman" panose="02020603050405020304" pitchFamily="18" charset="0"/>
              </a:rPr>
              <a:t>T or p 0 .</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is known </a:t>
            </a:r>
            <a:r>
              <a:rPr lang="en-IN" dirty="0" smtClean="0">
                <a:latin typeface="Times New Roman" panose="02020603050405020304" pitchFamily="18" charset="0"/>
                <a:cs typeface="Times New Roman" panose="02020603050405020304" pitchFamily="18" charset="0"/>
              </a:rPr>
              <a:t>then</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26: Remove p 0 from C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27</a:t>
            </a:r>
            <a:r>
              <a:rPr lang="en-IN" dirty="0">
                <a:latin typeface="Times New Roman" panose="02020603050405020304" pitchFamily="18" charset="0"/>
                <a:cs typeface="Times New Roman" panose="02020603050405020304" pitchFamily="18" charset="0"/>
              </a:rPr>
              <a:t>: if p 0 .</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 T </a:t>
            </a:r>
            <a:r>
              <a:rPr lang="en-IN" dirty="0" smtClean="0">
                <a:latin typeface="Times New Roman" panose="02020603050405020304" pitchFamily="18" charset="0"/>
                <a:cs typeface="Times New Roman" panose="02020603050405020304" pitchFamily="18" charset="0"/>
              </a:rPr>
              <a:t>then</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28: Insert p 0 into </a:t>
            </a:r>
            <a:r>
              <a:rPr lang="en-IN" dirty="0" smtClean="0">
                <a:latin typeface="Times New Roman" panose="02020603050405020304" pitchFamily="18" charset="0"/>
                <a:cs typeface="Times New Roman" panose="02020603050405020304" pitchFamily="18" charset="0"/>
              </a:rPr>
              <a:t>R</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29: Return R T</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923" y="3331029"/>
            <a:ext cx="683623" cy="369332"/>
          </a:xfrm>
          <a:prstGeom prst="rect">
            <a:avLst/>
          </a:prstGeom>
          <a:noFill/>
        </p:spPr>
        <p:txBody>
          <a:bodyPr wrap="square" rtlCol="0">
            <a:spAutoFit/>
          </a:bodyPr>
          <a:lstStyle/>
          <a:p>
            <a:r>
              <a:rPr lang="en-IN" dirty="0" smtClean="0">
                <a:solidFill>
                  <a:schemeClr val="bg1"/>
                </a:solidFill>
                <a:latin typeface="Times New Roman" panose="02020603050405020304" pitchFamily="18" charset="0"/>
                <a:cs typeface="Times New Roman" panose="02020603050405020304" pitchFamily="18" charset="0"/>
              </a:rPr>
              <a:t>  18</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2940190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KNN QUERY ALGORITHM</a:t>
            </a:r>
            <a:endParaRPr lang="en-IN" dirty="0"/>
          </a:p>
        </p:txBody>
      </p:sp>
      <p:sp>
        <p:nvSpPr>
          <p:cNvPr id="3" name="Content Placeholder 2"/>
          <p:cNvSpPr>
            <a:spLocks noGrp="1"/>
          </p:cNvSpPr>
          <p:nvPr>
            <p:ph idx="1"/>
          </p:nvPr>
        </p:nvSpPr>
        <p:spPr>
          <a:xfrm>
            <a:off x="1190898" y="2648371"/>
            <a:ext cx="9601196" cy="3556485"/>
          </a:xfrm>
        </p:spPr>
        <p:txBody>
          <a:bodyPr>
            <a:normAutofit fontScale="85000" lnSpcReduction="2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Algorithm 2 Route-Saver Algorithm for KNN Queries function Route-Saver-KNN ( Query (q, K), Dataset P ) . system parameters: time-tagged graph G, route log L, expiry time </a:t>
            </a:r>
            <a:r>
              <a:rPr lang="el-GR" dirty="0" smtClean="0">
                <a:latin typeface="Times New Roman" panose="02020603050405020304" pitchFamily="18" charset="0"/>
                <a:cs typeface="Times New Roman" panose="02020603050405020304" pitchFamily="18" charset="0"/>
              </a:rPr>
              <a:t>δ</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l-GR" dirty="0" smtClean="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Remove from the log L any route </a:t>
            </a:r>
            <a:r>
              <a:rPr lang="el-GR" dirty="0">
                <a:latin typeface="Times New Roman" panose="02020603050405020304" pitchFamily="18" charset="0"/>
                <a:cs typeface="Times New Roman" panose="02020603050405020304" pitchFamily="18" charset="0"/>
              </a:rPr>
              <a:t>ψ</a:t>
            </a:r>
            <a:r>
              <a:rPr lang="en-IN" dirty="0">
                <a:latin typeface="Times New Roman" panose="02020603050405020304" pitchFamily="18" charset="0"/>
                <a:cs typeface="Times New Roman" panose="02020603050405020304" pitchFamily="18" charset="0"/>
              </a:rPr>
              <a:t>t with t &lt; </a:t>
            </a:r>
            <a:r>
              <a:rPr lang="en-IN" dirty="0" err="1">
                <a:latin typeface="Times New Roman" panose="02020603050405020304" pitchFamily="18" charset="0"/>
                <a:cs typeface="Times New Roman" panose="02020603050405020304" pitchFamily="18" charset="0"/>
              </a:rPr>
              <a:t>tnow</a:t>
            </a:r>
            <a:r>
              <a:rPr lang="en-IN" dirty="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δ</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l-GR" dirty="0" smtClean="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Create a candidate set C ← </a:t>
            </a:r>
            <a:r>
              <a:rPr lang="en-IN" dirty="0" smtClean="0">
                <a:latin typeface="Times New Roman" panose="02020603050405020304" pitchFamily="18" charset="0"/>
                <a:cs typeface="Times New Roman" panose="02020603050405020304" pitchFamily="18" charset="0"/>
              </a:rPr>
              <a:t>P</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3: Create a result set R with K pairs </a:t>
            </a:r>
            <a:r>
              <a:rPr lang="en-IN" dirty="0" err="1">
                <a:latin typeface="Times New Roman" panose="02020603050405020304" pitchFamily="18" charset="0"/>
                <a:cs typeface="Times New Roman" panose="02020603050405020304" pitchFamily="18" charset="0"/>
              </a:rPr>
              <a:t>hNULL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4</a:t>
            </a:r>
            <a:r>
              <a:rPr lang="en-IN"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γ ← </a:t>
            </a:r>
            <a:r>
              <a:rPr lang="en-IN" dirty="0">
                <a:latin typeface="Times New Roman" panose="02020603050405020304" pitchFamily="18" charset="0"/>
                <a:cs typeface="Times New Roman" panose="02020603050405020304" pitchFamily="18" charset="0"/>
              </a:rPr>
              <a:t>the largest travel time in R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5</a:t>
            </a:r>
            <a:r>
              <a:rPr lang="en-IN" dirty="0">
                <a:latin typeface="Times New Roman" panose="02020603050405020304" pitchFamily="18" charset="0"/>
                <a:cs typeface="Times New Roman" panose="02020603050405020304" pitchFamily="18" charset="0"/>
              </a:rPr>
              <a:t>: Run Dijkstra for q on G using </a:t>
            </a:r>
            <a:r>
              <a:rPr lang="el-GR" dirty="0">
                <a:latin typeface="Times New Roman" panose="02020603050405020304" pitchFamily="18" charset="0"/>
                <a:cs typeface="Times New Roman" panose="02020603050405020304" pitchFamily="18" charset="0"/>
              </a:rPr>
              <a:t>ω +(</a:t>
            </a:r>
            <a:r>
              <a:rPr lang="en-IN" dirty="0">
                <a:latin typeface="Times New Roman" panose="02020603050405020304" pitchFamily="18" charset="0"/>
                <a:cs typeface="Times New Roman" panose="02020603050405020304" pitchFamily="18" charset="0"/>
              </a:rPr>
              <a:t>e) and </a:t>
            </a:r>
            <a:r>
              <a:rPr lang="el-GR" dirty="0">
                <a:latin typeface="Times New Roman" panose="02020603050405020304" pitchFamily="18" charset="0"/>
                <a:cs typeface="Times New Roman" panose="02020603050405020304" pitchFamily="18" charset="0"/>
              </a:rPr>
              <a:t>ω −(</a:t>
            </a:r>
            <a:r>
              <a:rPr lang="en-IN" dirty="0">
                <a:latin typeface="Times New Roman" panose="02020603050405020304" pitchFamily="18" charset="0"/>
                <a:cs typeface="Times New Roman" panose="02020603050405020304" pitchFamily="18" charset="0"/>
              </a:rPr>
              <a:t>e) to retrieve 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G , 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G ,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G . Phase 1: obtain the threshold </a:t>
            </a:r>
            <a:r>
              <a:rPr lang="el-GR" dirty="0" smtClean="0">
                <a:latin typeface="Times New Roman" panose="02020603050405020304" pitchFamily="18" charset="0"/>
                <a:cs typeface="Times New Roman" panose="02020603050405020304" pitchFamily="18" charset="0"/>
              </a:rPr>
              <a:t>γ</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l-GR" dirty="0" smtClean="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6: </a:t>
            </a:r>
            <a:r>
              <a:rPr lang="en-IN" dirty="0">
                <a:latin typeface="Times New Roman" panose="02020603050405020304" pitchFamily="18" charset="0"/>
                <a:cs typeface="Times New Roman" panose="02020603050405020304" pitchFamily="18" charset="0"/>
              </a:rPr>
              <a:t>for each p ∈ </a:t>
            </a:r>
            <a:r>
              <a:rPr lang="en-IN" dirty="0" smtClean="0">
                <a:latin typeface="Times New Roman" panose="02020603050405020304" pitchFamily="18" charset="0"/>
                <a:cs typeface="Times New Roman" panose="02020603050405020304" pitchFamily="18" charset="0"/>
              </a:rPr>
              <a:t>C do </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3331029"/>
            <a:ext cx="683623" cy="369332"/>
          </a:xfrm>
          <a:prstGeom prst="rect">
            <a:avLst/>
          </a:prstGeom>
          <a:noFill/>
        </p:spPr>
        <p:txBody>
          <a:bodyPr wrap="square" rtlCol="0">
            <a:spAutoFit/>
          </a:bodyPr>
          <a:lstStyle/>
          <a:p>
            <a:r>
              <a:rPr lang="en-IN" dirty="0" smtClean="0">
                <a:solidFill>
                  <a:schemeClr val="bg1"/>
                </a:solidFill>
              </a:rPr>
              <a:t>  19</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2998360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808" y="953996"/>
            <a:ext cx="9601196" cy="1303867"/>
          </a:xfrm>
        </p:spPr>
        <p:txBody>
          <a:bodyPr/>
          <a:lstStyle/>
          <a:p>
            <a:r>
              <a:rPr lang="en-IN" dirty="0" smtClean="0"/>
              <a:t>ABSTRACT</a:t>
            </a:r>
            <a:endParaRPr lang="en-IN" dirty="0"/>
          </a:p>
        </p:txBody>
      </p:sp>
      <p:sp>
        <p:nvSpPr>
          <p:cNvPr id="3" name="Content Placeholder 2"/>
          <p:cNvSpPr>
            <a:spLocks noGrp="1"/>
          </p:cNvSpPr>
          <p:nvPr>
            <p:ph idx="1"/>
          </p:nvPr>
        </p:nvSpPr>
        <p:spPr>
          <a:xfrm>
            <a:off x="1295401" y="2472525"/>
            <a:ext cx="9784077" cy="3435906"/>
          </a:xfrm>
        </p:spPr>
        <p:txBody>
          <a:bodyPr>
            <a:normAutofit/>
          </a:bodyPr>
          <a:lstStyle/>
          <a:p>
            <a:pPr marL="0" indent="0" algn="just">
              <a:buNone/>
            </a:pPr>
            <a:r>
              <a:rPr lang="en-US" sz="2000" dirty="0">
                <a:latin typeface="Times New Roman" pitchFamily="18" charset="0"/>
                <a:cs typeface="Times New Roman" pitchFamily="18" charset="0"/>
              </a:rPr>
              <a:t>Location-based services (LBS) </a:t>
            </a:r>
            <a:r>
              <a:rPr lang="en-US" sz="2000" dirty="0" smtClean="0">
                <a:latin typeface="Times New Roman" pitchFamily="18" charset="0"/>
                <a:cs typeface="Times New Roman" pitchFamily="18" charset="0"/>
              </a:rPr>
              <a:t>enable </a:t>
            </a:r>
            <a:r>
              <a:rPr lang="en-US" sz="2000" dirty="0">
                <a:latin typeface="Times New Roman" pitchFamily="18" charset="0"/>
                <a:cs typeface="Times New Roman" pitchFamily="18" charset="0"/>
              </a:rPr>
              <a:t>users to query points-of-interest (e.g., restaurants, cafes) on various features (e.g., price, quality, variety). In addition, users require accurate query results with up-to-date travel times. Lacking the monitoring infrastructure for road traffic, the LBS may obtain live travel times of routes from online route APIs in order to offer accurate results. Our goal is to reduce the number of requests issued by the LBS significantly while preserving accurate query results. First, we propose to exploit recent routes requested from route APIs to answer queries accurately. Our experimental evaluation shows that our solution is three times more efficient than a competitor, and yet achieves high result accuracy (above 98 percent).</a:t>
            </a:r>
            <a:endParaRPr lang="en-IN" sz="2000" dirty="0">
              <a:latin typeface="Times New Roman" pitchFamily="18" charset="0"/>
              <a:cs typeface="Times New Roman" pitchFamily="18" charset="0"/>
            </a:endParaRPr>
          </a:p>
          <a:p>
            <a:pPr algn="just"/>
            <a:endParaRPr lang="en-IN" sz="2000" dirty="0"/>
          </a:p>
        </p:txBody>
      </p:sp>
      <p:sp>
        <p:nvSpPr>
          <p:cNvPr id="4" name="TextBox 3"/>
          <p:cNvSpPr txBox="1"/>
          <p:nvPr/>
        </p:nvSpPr>
        <p:spPr>
          <a:xfrm>
            <a:off x="0" y="3317966"/>
            <a:ext cx="653143" cy="369332"/>
          </a:xfrm>
          <a:prstGeom prst="rect">
            <a:avLst/>
          </a:prstGeom>
          <a:noFill/>
        </p:spPr>
        <p:txBody>
          <a:bodyPr wrap="square" rtlCol="0">
            <a:spAutoFit/>
          </a:bodyPr>
          <a:lstStyle/>
          <a:p>
            <a:r>
              <a:rPr lang="en-IN" dirty="0" smtClean="0">
                <a:solidFill>
                  <a:schemeClr val="bg1"/>
                </a:solidFill>
              </a:rPr>
              <a:t>   2</a:t>
            </a:r>
            <a:endParaRPr lang="en-IN" dirty="0">
              <a:solidFill>
                <a:schemeClr val="bg1"/>
              </a:solidFill>
            </a:endParaRPr>
          </a:p>
        </p:txBody>
      </p:sp>
      <p:sp>
        <p:nvSpPr>
          <p:cNvPr id="8" name="Rectangle 7"/>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858213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KNN QUERY ALGORITHM</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7: Update R, </a:t>
            </a:r>
            <a:r>
              <a:rPr lang="el-GR" dirty="0">
                <a:latin typeface="Times New Roman" panose="02020603050405020304" pitchFamily="18" charset="0"/>
                <a:cs typeface="Times New Roman" panose="02020603050405020304" pitchFamily="18" charset="0"/>
              </a:rPr>
              <a:t>γ </a:t>
            </a:r>
            <a:r>
              <a:rPr lang="en-IN" dirty="0">
                <a:latin typeface="Times New Roman" panose="02020603050405020304" pitchFamily="18" charset="0"/>
                <a:cs typeface="Times New Roman" panose="02020603050405020304" pitchFamily="18" charset="0"/>
              </a:rPr>
              <a:t>by p with 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G or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G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8</a:t>
            </a:r>
            <a:r>
              <a:rPr lang="en-IN" dirty="0">
                <a:latin typeface="Times New Roman" panose="02020603050405020304" pitchFamily="18" charset="0"/>
                <a:cs typeface="Times New Roman" panose="02020603050405020304" pitchFamily="18" charset="0"/>
              </a:rPr>
              <a:t>: for each p ∈ C do . Phase 2: prune objects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9</a:t>
            </a:r>
            <a:r>
              <a:rPr lang="en-IN" dirty="0">
                <a:latin typeface="Times New Roman" panose="02020603050405020304" pitchFamily="18" charset="0"/>
                <a:cs typeface="Times New Roman" panose="02020603050405020304" pitchFamily="18" charset="0"/>
              </a:rPr>
              <a:t>: if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G &gt; </a:t>
            </a:r>
            <a:r>
              <a:rPr lang="el-GR" dirty="0">
                <a:latin typeface="Times New Roman" panose="02020603050405020304" pitchFamily="18" charset="0"/>
                <a:cs typeface="Times New Roman" panose="02020603050405020304" pitchFamily="18" charset="0"/>
              </a:rPr>
              <a:t>γ </a:t>
            </a:r>
            <a:r>
              <a:rPr lang="en-IN" dirty="0">
                <a:latin typeface="Times New Roman" panose="02020603050405020304" pitchFamily="18" charset="0"/>
                <a:cs typeface="Times New Roman" panose="02020603050405020304" pitchFamily="18" charset="0"/>
              </a:rPr>
              <a:t>or 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G &gt; </a:t>
            </a:r>
            <a:r>
              <a:rPr lang="el-GR" dirty="0">
                <a:latin typeface="Times New Roman" panose="02020603050405020304" pitchFamily="18" charset="0"/>
                <a:cs typeface="Times New Roman" panose="02020603050405020304" pitchFamily="18" charset="0"/>
              </a:rPr>
              <a:t>γ </a:t>
            </a:r>
            <a:r>
              <a:rPr lang="en-IN" dirty="0">
                <a:latin typeface="Times New Roman" panose="02020603050405020304" pitchFamily="18" charset="0"/>
                <a:cs typeface="Times New Roman" panose="02020603050405020304" pitchFamily="18" charset="0"/>
              </a:rPr>
              <a:t>then </a:t>
            </a:r>
            <a:r>
              <a:rPr lang="en-IN"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10</a:t>
            </a:r>
            <a:r>
              <a:rPr lang="en-IN" dirty="0">
                <a:latin typeface="Times New Roman" panose="02020603050405020304" pitchFamily="18" charset="0"/>
                <a:cs typeface="Times New Roman" panose="02020603050405020304" pitchFamily="18" charset="0"/>
              </a:rPr>
              <a:t>: Remove p from </a:t>
            </a:r>
            <a:r>
              <a:rPr lang="en-IN" dirty="0" smtClean="0">
                <a:latin typeface="Times New Roman" panose="02020603050405020304" pitchFamily="18" charset="0"/>
                <a:cs typeface="Times New Roman" panose="02020603050405020304" pitchFamily="18" charset="0"/>
              </a:rPr>
              <a:t>C</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11: if ∃ route </a:t>
            </a:r>
            <a:r>
              <a:rPr lang="el-GR" dirty="0">
                <a:latin typeface="Times New Roman" panose="02020603050405020304" pitchFamily="18" charset="0"/>
                <a:cs typeface="Times New Roman" panose="02020603050405020304" pitchFamily="18" charset="0"/>
              </a:rPr>
              <a:t>ψ ∈ </a:t>
            </a:r>
            <a:r>
              <a:rPr lang="en-IN" dirty="0">
                <a:latin typeface="Times New Roman" panose="02020603050405020304" pitchFamily="18" charset="0"/>
                <a:cs typeface="Times New Roman" panose="02020603050405020304" pitchFamily="18" charset="0"/>
              </a:rPr>
              <a:t>L such that </a:t>
            </a:r>
            <a:r>
              <a:rPr lang="el-GR" dirty="0">
                <a:latin typeface="Times New Roman" panose="02020603050405020304" pitchFamily="18" charset="0"/>
                <a:cs typeface="Times New Roman" panose="02020603050405020304" pitchFamily="18" charset="0"/>
              </a:rPr>
              <a:t>ψ </a:t>
            </a:r>
            <a:r>
              <a:rPr lang="en-IN" dirty="0">
                <a:latin typeface="Times New Roman" panose="02020603050405020304" pitchFamily="18" charset="0"/>
                <a:cs typeface="Times New Roman" panose="02020603050405020304" pitchFamily="18" charset="0"/>
              </a:rPr>
              <a:t>contains p and q then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12</a:t>
            </a:r>
            <a:r>
              <a:rPr lang="en-IN" dirty="0">
                <a:latin typeface="Times New Roman" panose="02020603050405020304" pitchFamily="18" charset="0"/>
                <a:cs typeface="Times New Roman" panose="02020603050405020304" pitchFamily="18" charset="0"/>
              </a:rPr>
              <a:t>: Compute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 optimal </a:t>
            </a:r>
            <a:r>
              <a:rPr lang="en-IN" dirty="0" err="1">
                <a:latin typeface="Times New Roman" panose="02020603050405020304" pitchFamily="18" charset="0"/>
                <a:cs typeface="Times New Roman" panose="02020603050405020304" pitchFamily="18" charset="0"/>
              </a:rPr>
              <a:t>subpath</a:t>
            </a:r>
            <a:r>
              <a:rPr lang="en-IN" dirty="0">
                <a:latin typeface="Times New Roman" panose="02020603050405020304" pitchFamily="18" charset="0"/>
                <a:cs typeface="Times New Roman" panose="02020603050405020304" pitchFamily="18" charset="0"/>
              </a:rPr>
              <a:t> property [15] [31]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13</a:t>
            </a:r>
            <a:r>
              <a:rPr lang="en-IN" dirty="0">
                <a:latin typeface="Times New Roman" panose="02020603050405020304" pitchFamily="18" charset="0"/>
                <a:cs typeface="Times New Roman" panose="02020603050405020304" pitchFamily="18" charset="0"/>
              </a:rPr>
              <a:t>: Update R, </a:t>
            </a:r>
            <a:r>
              <a:rPr lang="el-GR" dirty="0">
                <a:latin typeface="Times New Roman" panose="02020603050405020304" pitchFamily="18" charset="0"/>
                <a:cs typeface="Times New Roman" panose="02020603050405020304" pitchFamily="18" charset="0"/>
              </a:rPr>
              <a:t>γ </a:t>
            </a:r>
            <a:r>
              <a:rPr lang="en-IN" dirty="0">
                <a:latin typeface="Times New Roman" panose="02020603050405020304" pitchFamily="18" charset="0"/>
                <a:cs typeface="Times New Roman" panose="02020603050405020304" pitchFamily="18" charset="0"/>
              </a:rPr>
              <a:t>by p with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14</a:t>
            </a:r>
            <a:r>
              <a:rPr lang="en-IN" dirty="0">
                <a:latin typeface="Times New Roman" panose="02020603050405020304" pitchFamily="18" charset="0"/>
                <a:cs typeface="Times New Roman" panose="02020603050405020304" pitchFamily="18" charset="0"/>
              </a:rPr>
              <a:t>: Compute p.</a:t>
            </a:r>
            <a:r>
              <a:rPr lang="el-GR" dirty="0">
                <a:latin typeface="Times New Roman" panose="02020603050405020304" pitchFamily="18" charset="0"/>
                <a:cs typeface="Times New Roman" panose="02020603050405020304" pitchFamily="18" charset="0"/>
              </a:rPr>
              <a:t>τ− </a:t>
            </a:r>
            <a:r>
              <a:rPr lang="en-IN" dirty="0">
                <a:latin typeface="Times New Roman" panose="02020603050405020304" pitchFamily="18" charset="0"/>
                <a:cs typeface="Times New Roman" panose="02020603050405020304" pitchFamily="18" charset="0"/>
              </a:rPr>
              <a:t>as max{p.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G , p.</a:t>
            </a:r>
            <a:r>
              <a:rPr lang="el-GR" dirty="0">
                <a:latin typeface="Times New Roman" panose="02020603050405020304" pitchFamily="18" charset="0"/>
                <a:cs typeface="Times New Roman" panose="02020603050405020304" pitchFamily="18" charset="0"/>
              </a:rPr>
              <a:t>τ − </a:t>
            </a:r>
            <a:r>
              <a:rPr lang="en-IN" dirty="0">
                <a:latin typeface="Times New Roman" panose="02020603050405020304" pitchFamily="18" charset="0"/>
                <a:cs typeface="Times New Roman" panose="02020603050405020304" pitchFamily="18" charset="0"/>
              </a:rPr>
              <a:t>I }</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923" y="3331029"/>
            <a:ext cx="683623" cy="369332"/>
          </a:xfrm>
          <a:prstGeom prst="rect">
            <a:avLst/>
          </a:prstGeom>
          <a:noFill/>
        </p:spPr>
        <p:txBody>
          <a:bodyPr wrap="square" rtlCol="0">
            <a:spAutoFit/>
          </a:bodyPr>
          <a:lstStyle/>
          <a:p>
            <a:r>
              <a:rPr lang="en-IN" dirty="0" smtClean="0">
                <a:solidFill>
                  <a:schemeClr val="bg1"/>
                </a:solidFill>
              </a:rPr>
              <a:t>  20</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3595184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KNN QUERY ALGORITHM</a:t>
            </a:r>
          </a:p>
        </p:txBody>
      </p:sp>
      <p:sp>
        <p:nvSpPr>
          <p:cNvPr id="3" name="Content Placeholder 2"/>
          <p:cNvSpPr>
            <a:spLocks noGrp="1"/>
          </p:cNvSpPr>
          <p:nvPr>
            <p:ph idx="1"/>
          </p:nvPr>
        </p:nvSpPr>
        <p:spPr>
          <a:xfrm>
            <a:off x="1295401" y="2556932"/>
            <a:ext cx="9601196" cy="3660988"/>
          </a:xfrm>
        </p:spPr>
        <p:txBody>
          <a:bodyPr>
            <a:normAutofit fontScale="77500" lnSpcReduction="20000"/>
          </a:bodyPr>
          <a:lstStyle/>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15</a:t>
            </a:r>
            <a:r>
              <a:rPr lang="en-IN" dirty="0">
                <a:latin typeface="Times New Roman" panose="02020603050405020304" pitchFamily="18" charset="0"/>
                <a:cs typeface="Times New Roman" panose="02020603050405020304" pitchFamily="18" charset="0"/>
              </a:rPr>
              <a:t>: if p.</a:t>
            </a:r>
            <a:r>
              <a:rPr lang="el-GR" dirty="0">
                <a:latin typeface="Times New Roman" panose="02020603050405020304" pitchFamily="18" charset="0"/>
                <a:cs typeface="Times New Roman" panose="02020603050405020304" pitchFamily="18" charset="0"/>
              </a:rPr>
              <a:t>τ− &gt; γ </a:t>
            </a:r>
            <a:r>
              <a:rPr lang="en-IN" dirty="0">
                <a:latin typeface="Times New Roman" panose="02020603050405020304" pitchFamily="18" charset="0"/>
                <a:cs typeface="Times New Roman" panose="02020603050405020304" pitchFamily="18" charset="0"/>
              </a:rPr>
              <a:t>or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is known and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&gt; </a:t>
            </a:r>
            <a:r>
              <a:rPr lang="el-GR" dirty="0">
                <a:latin typeface="Times New Roman" panose="02020603050405020304" pitchFamily="18" charset="0"/>
                <a:cs typeface="Times New Roman" panose="02020603050405020304" pitchFamily="18" charset="0"/>
              </a:rPr>
              <a:t>γ) </a:t>
            </a:r>
            <a:r>
              <a:rPr lang="en-IN" dirty="0">
                <a:latin typeface="Times New Roman" panose="02020603050405020304" pitchFamily="18" charset="0"/>
                <a:cs typeface="Times New Roman" panose="02020603050405020304" pitchFamily="18" charset="0"/>
              </a:rPr>
              <a:t>then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16</a:t>
            </a:r>
            <a:r>
              <a:rPr lang="en-IN" dirty="0">
                <a:latin typeface="Times New Roman" panose="02020603050405020304" pitchFamily="18" charset="0"/>
                <a:cs typeface="Times New Roman" panose="02020603050405020304" pitchFamily="18" charset="0"/>
              </a:rPr>
              <a:t>: Remove p from </a:t>
            </a:r>
            <a:r>
              <a:rPr lang="en-IN" dirty="0" smtClean="0">
                <a:latin typeface="Times New Roman" panose="02020603050405020304" pitchFamily="18" charset="0"/>
                <a:cs typeface="Times New Roman" panose="02020603050405020304" pitchFamily="18" charset="0"/>
              </a:rPr>
              <a:t>C</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17: while |C| &gt; K do . Phase 3: Issue route requests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18</a:t>
            </a:r>
            <a:r>
              <a:rPr lang="en-IN" dirty="0">
                <a:latin typeface="Times New Roman" panose="02020603050405020304" pitchFamily="18" charset="0"/>
                <a:cs typeface="Times New Roman" panose="02020603050405020304" pitchFamily="18" charset="0"/>
              </a:rPr>
              <a:t>: Pick an object p ∈ C with minimum p.</a:t>
            </a:r>
            <a:r>
              <a:rPr lang="el-GR" dirty="0">
                <a:latin typeface="Times New Roman" panose="02020603050405020304" pitchFamily="18" charset="0"/>
                <a:cs typeface="Times New Roman" panose="02020603050405020304" pitchFamily="18" charset="0"/>
              </a:rPr>
              <a:t>τ− . </a:t>
            </a:r>
            <a:r>
              <a:rPr lang="en-IN" dirty="0" smtClean="0">
                <a:latin typeface="Times New Roman" panose="02020603050405020304" pitchFamily="18" charset="0"/>
                <a:cs typeface="Times New Roman" panose="02020603050405020304" pitchFamily="18" charset="0"/>
              </a:rPr>
              <a:t>Ordering</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19: Route </a:t>
            </a:r>
            <a:r>
              <a:rPr lang="el-GR" dirty="0">
                <a:latin typeface="Times New Roman" panose="02020603050405020304" pitchFamily="18" charset="0"/>
                <a:cs typeface="Times New Roman" panose="02020603050405020304" pitchFamily="18" charset="0"/>
              </a:rPr>
              <a:t>ψ</a:t>
            </a:r>
            <a:r>
              <a:rPr lang="en-IN" dirty="0" err="1">
                <a:latin typeface="Times New Roman" panose="02020603050405020304" pitchFamily="18" charset="0"/>
                <a:cs typeface="Times New Roman" panose="02020603050405020304" pitchFamily="18" charset="0"/>
              </a:rPr>
              <a:t>tnow</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RouteRequest</a:t>
            </a:r>
            <a:r>
              <a:rPr lang="en-IN" dirty="0">
                <a:latin typeface="Times New Roman" panose="02020603050405020304" pitchFamily="18" charset="0"/>
                <a:cs typeface="Times New Roman" panose="02020603050405020304" pitchFamily="18" charset="0"/>
              </a:rPr>
              <a:t>(q, p) . call external </a:t>
            </a:r>
            <a:r>
              <a:rPr lang="en-IN" dirty="0" smtClean="0">
                <a:latin typeface="Times New Roman" panose="02020603050405020304" pitchFamily="18" charset="0"/>
                <a:cs typeface="Times New Roman" panose="02020603050405020304" pitchFamily="18" charset="0"/>
              </a:rPr>
              <a:t>API</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20: Insert </a:t>
            </a:r>
            <a:r>
              <a:rPr lang="el-GR" dirty="0">
                <a:latin typeface="Times New Roman" panose="02020603050405020304" pitchFamily="18" charset="0"/>
                <a:cs typeface="Times New Roman" panose="02020603050405020304" pitchFamily="18" charset="0"/>
              </a:rPr>
              <a:t>ψ</a:t>
            </a:r>
            <a:r>
              <a:rPr lang="en-IN" dirty="0" err="1">
                <a:latin typeface="Times New Roman" panose="02020603050405020304" pitchFamily="18" charset="0"/>
                <a:cs typeface="Times New Roman" panose="02020603050405020304" pitchFamily="18" charset="0"/>
              </a:rPr>
              <a:t>tnow</a:t>
            </a:r>
            <a:r>
              <a:rPr lang="en-IN" dirty="0">
                <a:latin typeface="Times New Roman" panose="02020603050405020304" pitchFamily="18" charset="0"/>
                <a:cs typeface="Times New Roman" panose="02020603050405020304" pitchFamily="18" charset="0"/>
              </a:rPr>
              <a:t> into L; Update </a:t>
            </a:r>
            <a:r>
              <a:rPr lang="el-GR" dirty="0">
                <a:latin typeface="Times New Roman" panose="02020603050405020304" pitchFamily="18" charset="0"/>
                <a:cs typeface="Times New Roman" panose="02020603050405020304" pitchFamily="18" charset="0"/>
              </a:rPr>
              <a:t>ω(</a:t>
            </a:r>
            <a:r>
              <a:rPr lang="en-IN" dirty="0">
                <a:latin typeface="Times New Roman" panose="02020603050405020304" pitchFamily="18" charset="0"/>
                <a:cs typeface="Times New Roman" panose="02020603050405020304" pitchFamily="18" charset="0"/>
              </a:rPr>
              <a:t>e), µ(e) in G for e ∈ </a:t>
            </a:r>
            <a:r>
              <a:rPr lang="el-GR" dirty="0">
                <a:latin typeface="Times New Roman" panose="02020603050405020304" pitchFamily="18" charset="0"/>
                <a:cs typeface="Times New Roman" panose="02020603050405020304" pitchFamily="18" charset="0"/>
              </a:rPr>
              <a:t>ψ</a:t>
            </a:r>
            <a:r>
              <a:rPr lang="en-IN" dirty="0" err="1" smtClean="0">
                <a:latin typeface="Times New Roman" panose="02020603050405020304" pitchFamily="18" charset="0"/>
                <a:cs typeface="Times New Roman" panose="02020603050405020304" pitchFamily="18" charset="0"/>
              </a:rPr>
              <a:t>tnow</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21: Update p.</a:t>
            </a:r>
            <a:r>
              <a:rPr lang="el-GR" dirty="0">
                <a:latin typeface="Times New Roman" panose="02020603050405020304" pitchFamily="18" charset="0"/>
                <a:cs typeface="Times New Roman" panose="02020603050405020304" pitchFamily="18" charset="0"/>
              </a:rPr>
              <a:t>τ</a:t>
            </a:r>
            <a:r>
              <a:rPr lang="en-IN" dirty="0">
                <a:latin typeface="Times New Roman" panose="02020603050405020304" pitchFamily="18" charset="0"/>
                <a:cs typeface="Times New Roman" panose="02020603050405020304" pitchFamily="18" charset="0"/>
              </a:rPr>
              <a:t>L for all p on </a:t>
            </a:r>
            <a:r>
              <a:rPr lang="el-GR" dirty="0">
                <a:latin typeface="Times New Roman" panose="02020603050405020304" pitchFamily="18" charset="0"/>
                <a:cs typeface="Times New Roman" panose="02020603050405020304" pitchFamily="18" charset="0"/>
              </a:rPr>
              <a:t>ψ</a:t>
            </a:r>
            <a:r>
              <a:rPr lang="en-IN" dirty="0" err="1">
                <a:latin typeface="Times New Roman" panose="02020603050405020304" pitchFamily="18" charset="0"/>
                <a:cs typeface="Times New Roman" panose="02020603050405020304" pitchFamily="18" charset="0"/>
              </a:rPr>
              <a:t>tnow</a:t>
            </a:r>
            <a:r>
              <a:rPr lang="en-IN" dirty="0">
                <a:latin typeface="Times New Roman" panose="02020603050405020304" pitchFamily="18" charset="0"/>
                <a:cs typeface="Times New Roman" panose="02020603050405020304" pitchFamily="18" charset="0"/>
              </a:rPr>
              <a:t> . optimal </a:t>
            </a:r>
            <a:r>
              <a:rPr lang="en-IN" dirty="0" err="1">
                <a:latin typeface="Times New Roman" panose="02020603050405020304" pitchFamily="18" charset="0"/>
                <a:cs typeface="Times New Roman" panose="02020603050405020304" pitchFamily="18" charset="0"/>
              </a:rPr>
              <a:t>subpath</a:t>
            </a:r>
            <a:r>
              <a:rPr lang="en-IN" dirty="0">
                <a:latin typeface="Times New Roman" panose="02020603050405020304" pitchFamily="18" charset="0"/>
                <a:cs typeface="Times New Roman" panose="02020603050405020304" pitchFamily="18" charset="0"/>
              </a:rPr>
              <a:t> property </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22</a:t>
            </a:r>
            <a:r>
              <a:rPr lang="en-IN" dirty="0">
                <a:latin typeface="Times New Roman" panose="02020603050405020304" pitchFamily="18" charset="0"/>
                <a:cs typeface="Times New Roman" panose="02020603050405020304" pitchFamily="18" charset="0"/>
              </a:rPr>
              <a:t>: Run incremental Dijkstra to update all </a:t>
            </a:r>
            <a:r>
              <a:rPr lang="en-IN" dirty="0" err="1" smtClean="0">
                <a:latin typeface="Times New Roman" panose="02020603050405020304" pitchFamily="18" charset="0"/>
                <a:cs typeface="Times New Roman" panose="02020603050405020304" pitchFamily="18" charset="0"/>
              </a:rPr>
              <a:t>p.τ</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23</a:t>
            </a:r>
            <a:r>
              <a:rPr lang="en-IN" dirty="0">
                <a:latin typeface="Times New Roman" panose="02020603050405020304" pitchFamily="18" charset="0"/>
                <a:cs typeface="Times New Roman" panose="02020603050405020304" pitchFamily="18" charset="0"/>
              </a:rPr>
              <a:t>: for each p 0 ∈ C do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24</a:t>
            </a:r>
            <a:r>
              <a:rPr lang="en-IN" dirty="0">
                <a:latin typeface="Times New Roman" panose="02020603050405020304" pitchFamily="18" charset="0"/>
                <a:cs typeface="Times New Roman" panose="02020603050405020304" pitchFamily="18" charset="0"/>
              </a:rPr>
              <a:t>: if p 0 .τ − &gt; γ or p 0 .</a:t>
            </a:r>
            <a:r>
              <a:rPr lang="en-IN" dirty="0" err="1">
                <a:latin typeface="Times New Roman" panose="02020603050405020304" pitchFamily="18" charset="0"/>
                <a:cs typeface="Times New Roman" panose="02020603050405020304" pitchFamily="18" charset="0"/>
              </a:rPr>
              <a:t>τL</a:t>
            </a:r>
            <a:r>
              <a:rPr lang="en-IN" dirty="0">
                <a:latin typeface="Times New Roman" panose="02020603050405020304" pitchFamily="18" charset="0"/>
                <a:cs typeface="Times New Roman" panose="02020603050405020304" pitchFamily="18" charset="0"/>
              </a:rPr>
              <a:t> &gt; γ then </a:t>
            </a:r>
          </a:p>
        </p:txBody>
      </p:sp>
      <p:sp>
        <p:nvSpPr>
          <p:cNvPr id="5" name="TextBox 4"/>
          <p:cNvSpPr txBox="1"/>
          <p:nvPr/>
        </p:nvSpPr>
        <p:spPr>
          <a:xfrm>
            <a:off x="139337" y="3331029"/>
            <a:ext cx="683623" cy="369332"/>
          </a:xfrm>
          <a:prstGeom prst="rect">
            <a:avLst/>
          </a:prstGeom>
          <a:noFill/>
        </p:spPr>
        <p:txBody>
          <a:bodyPr wrap="square" rtlCol="0">
            <a:spAutoFit/>
          </a:bodyPr>
          <a:lstStyle/>
          <a:p>
            <a:r>
              <a:rPr lang="en-IN" dirty="0" smtClean="0">
                <a:solidFill>
                  <a:schemeClr val="bg1"/>
                </a:solidFill>
              </a:rPr>
              <a:t>  21</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1310077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KNN QUERY ALGORITHM</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25: Remove p 0 from C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26</a:t>
            </a:r>
            <a:r>
              <a:rPr lang="en-IN" dirty="0">
                <a:latin typeface="Times New Roman" panose="02020603050405020304" pitchFamily="18" charset="0"/>
                <a:cs typeface="Times New Roman" panose="02020603050405020304" pitchFamily="18" charset="0"/>
              </a:rPr>
              <a:t>: if p 0 .</a:t>
            </a:r>
            <a:r>
              <a:rPr lang="en-IN" dirty="0" err="1">
                <a:latin typeface="Times New Roman" panose="02020603050405020304" pitchFamily="18" charset="0"/>
                <a:cs typeface="Times New Roman" panose="02020603050405020304" pitchFamily="18" charset="0"/>
              </a:rPr>
              <a:t>τL</a:t>
            </a:r>
            <a:r>
              <a:rPr lang="en-IN" dirty="0">
                <a:latin typeface="Times New Roman" panose="02020603050405020304" pitchFamily="18" charset="0"/>
                <a:cs typeface="Times New Roman" panose="02020603050405020304" pitchFamily="18" charset="0"/>
              </a:rPr>
              <a:t> &lt; γ </a:t>
            </a:r>
            <a:r>
              <a:rPr lang="en-IN" dirty="0" smtClean="0">
                <a:latin typeface="Times New Roman" panose="02020603050405020304" pitchFamily="18" charset="0"/>
                <a:cs typeface="Times New Roman" panose="02020603050405020304" pitchFamily="18" charset="0"/>
              </a:rPr>
              <a:t>then</a:t>
            </a:r>
          </a:p>
          <a:p>
            <a:r>
              <a:rPr lang="en-IN" dirty="0" smtClean="0">
                <a:latin typeface="Times New Roman" panose="02020603050405020304" pitchFamily="18" charset="0"/>
                <a:cs typeface="Times New Roman" panose="02020603050405020304" pitchFamily="18" charset="0"/>
              </a:rPr>
              <a:t>27</a:t>
            </a:r>
            <a:r>
              <a:rPr lang="en-IN" dirty="0">
                <a:latin typeface="Times New Roman" panose="02020603050405020304" pitchFamily="18" charset="0"/>
                <a:cs typeface="Times New Roman" panose="02020603050405020304" pitchFamily="18" charset="0"/>
              </a:rPr>
              <a:t>: Update R by p 0 with p 0 .</a:t>
            </a:r>
            <a:r>
              <a:rPr lang="en-IN" dirty="0" err="1">
                <a:latin typeface="Times New Roman" panose="02020603050405020304" pitchFamily="18" charset="0"/>
                <a:cs typeface="Times New Roman" panose="02020603050405020304" pitchFamily="18" charset="0"/>
              </a:rPr>
              <a:t>τL</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28</a:t>
            </a:r>
            <a:r>
              <a:rPr lang="en-IN" dirty="0">
                <a:latin typeface="Times New Roman" panose="02020603050405020304" pitchFamily="18" charset="0"/>
                <a:cs typeface="Times New Roman" panose="02020603050405020304" pitchFamily="18" charset="0"/>
              </a:rPr>
              <a:t>: Return R</a:t>
            </a:r>
          </a:p>
        </p:txBody>
      </p:sp>
      <p:sp>
        <p:nvSpPr>
          <p:cNvPr id="5" name="TextBox 4"/>
          <p:cNvSpPr txBox="1"/>
          <p:nvPr/>
        </p:nvSpPr>
        <p:spPr>
          <a:xfrm>
            <a:off x="-70757" y="3331029"/>
            <a:ext cx="683623" cy="369332"/>
          </a:xfrm>
          <a:prstGeom prst="rect">
            <a:avLst/>
          </a:prstGeom>
          <a:noFill/>
        </p:spPr>
        <p:txBody>
          <a:bodyPr wrap="square" rtlCol="0">
            <a:spAutoFit/>
          </a:bodyPr>
          <a:lstStyle/>
          <a:p>
            <a:r>
              <a:rPr lang="en-IN" dirty="0" smtClean="0">
                <a:solidFill>
                  <a:schemeClr val="bg1"/>
                </a:solidFill>
              </a:rPr>
              <a:t>  22</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785412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REQUIREMENTS</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sz="3200" b="1" dirty="0">
                <a:latin typeface="Times New Roman" pitchFamily="18" charset="0"/>
                <a:cs typeface="Times New Roman" pitchFamily="18" charset="0"/>
              </a:rPr>
              <a:t>Software Requirements:</a:t>
            </a:r>
          </a:p>
          <a:p>
            <a:pPr marL="0" indent="0" algn="just">
              <a:buNone/>
            </a:pPr>
            <a:endParaRPr lang="en-US" sz="3200" b="1" dirty="0">
              <a:latin typeface="Times New Roman" pitchFamily="18" charset="0"/>
              <a:cs typeface="Times New Roman" pitchFamily="18" charset="0"/>
            </a:endParaRPr>
          </a:p>
          <a:p>
            <a:pPr algn="just">
              <a:buFont typeface="Wingdings" panose="05000000000000000000" pitchFamily="2" charset="2"/>
              <a:buChar char="Ø"/>
            </a:pPr>
            <a:r>
              <a:rPr lang="en-US" dirty="0">
                <a:latin typeface="Times New Roman" pitchFamily="18" charset="0"/>
                <a:cs typeface="Times New Roman" pitchFamily="18" charset="0"/>
              </a:rPr>
              <a:t>Operating System                        :            Windows XP</a:t>
            </a:r>
            <a:endParaRPr lang="en-IN" dirty="0">
              <a:latin typeface="Times New Roman" pitchFamily="18" charset="0"/>
              <a:cs typeface="Times New Roman" pitchFamily="18" charset="0"/>
            </a:endParaRPr>
          </a:p>
          <a:p>
            <a:pPr lvl="0" algn="just">
              <a:buFont typeface="Wingdings" panose="05000000000000000000" pitchFamily="2" charset="2"/>
              <a:buChar char="Ø"/>
            </a:pPr>
            <a:r>
              <a:rPr lang="en-US" dirty="0">
                <a:latin typeface="Times New Roman" pitchFamily="18" charset="0"/>
                <a:cs typeface="Times New Roman" pitchFamily="18" charset="0"/>
              </a:rPr>
              <a:t>Coding Language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Java</a:t>
            </a:r>
            <a:endParaRPr lang="en-IN" dirty="0">
              <a:latin typeface="Times New Roman" pitchFamily="18" charset="0"/>
              <a:cs typeface="Times New Roman" pitchFamily="18" charset="0"/>
            </a:endParaRPr>
          </a:p>
          <a:p>
            <a:pPr lvl="0" algn="just">
              <a:buFont typeface="Wingdings" panose="05000000000000000000" pitchFamily="2" charset="2"/>
              <a:buChar char="Ø"/>
            </a:pPr>
            <a:r>
              <a:rPr lang="en-US" dirty="0">
                <a:latin typeface="Times New Roman" pitchFamily="18" charset="0"/>
                <a:cs typeface="Times New Roman" pitchFamily="18" charset="0"/>
              </a:rPr>
              <a:t>Front End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jsp</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html</a:t>
            </a:r>
            <a:endParaRPr lang="en-IN" dirty="0">
              <a:latin typeface="Times New Roman" pitchFamily="18" charset="0"/>
              <a:cs typeface="Times New Roman" pitchFamily="18" charset="0"/>
            </a:endParaRPr>
          </a:p>
          <a:p>
            <a:pPr lvl="0" algn="just">
              <a:buFont typeface="Wingdings" panose="05000000000000000000" pitchFamily="2" charset="2"/>
              <a:buChar char="Ø"/>
            </a:pPr>
            <a:r>
              <a:rPr lang="en-US" dirty="0">
                <a:latin typeface="Times New Roman" pitchFamily="18" charset="0"/>
                <a:cs typeface="Times New Roman" pitchFamily="18" charset="0"/>
              </a:rPr>
              <a:t>Database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MySql</a:t>
            </a:r>
            <a:endParaRPr lang="en-IN" dirty="0">
              <a:latin typeface="Times New Roman" pitchFamily="18" charset="0"/>
              <a:cs typeface="Times New Roman" pitchFamily="18" charset="0"/>
            </a:endParaRPr>
          </a:p>
          <a:p>
            <a:pPr algn="just">
              <a:buFont typeface="Wingdings" panose="05000000000000000000" pitchFamily="2" charset="2"/>
              <a:buChar char="Ø"/>
            </a:pPr>
            <a:endParaRPr lang="en-US" dirty="0"/>
          </a:p>
          <a:p>
            <a:pPr algn="just">
              <a:buFont typeface="Wingdings" panose="05000000000000000000" pitchFamily="2" charset="2"/>
              <a:buChar char="Ø"/>
            </a:pPr>
            <a:endParaRPr lang="en-IN" dirty="0"/>
          </a:p>
        </p:txBody>
      </p:sp>
      <p:sp>
        <p:nvSpPr>
          <p:cNvPr id="4" name="TextBox 3"/>
          <p:cNvSpPr txBox="1"/>
          <p:nvPr/>
        </p:nvSpPr>
        <p:spPr>
          <a:xfrm>
            <a:off x="0" y="3252651"/>
            <a:ext cx="653143" cy="369332"/>
          </a:xfrm>
          <a:prstGeom prst="rect">
            <a:avLst/>
          </a:prstGeom>
          <a:noFill/>
        </p:spPr>
        <p:txBody>
          <a:bodyPr wrap="square" rtlCol="0">
            <a:spAutoFit/>
          </a:bodyPr>
          <a:lstStyle/>
          <a:p>
            <a:r>
              <a:rPr lang="en-IN" dirty="0" smtClean="0">
                <a:solidFill>
                  <a:schemeClr val="bg1"/>
                </a:solidFill>
              </a:rPr>
              <a:t>  23</a:t>
            </a:r>
            <a:endParaRPr lang="en-IN" dirty="0">
              <a:solidFill>
                <a:schemeClr val="bg1"/>
              </a:solidFill>
            </a:endParaRPr>
          </a:p>
        </p:txBody>
      </p:sp>
      <p:sp>
        <p:nvSpPr>
          <p:cNvPr id="5" name="Rectangle 4"/>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2475060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REQUIREMENTS</a:t>
            </a:r>
          </a:p>
        </p:txBody>
      </p:sp>
      <p:sp>
        <p:nvSpPr>
          <p:cNvPr id="3" name="Content Placeholder 2"/>
          <p:cNvSpPr>
            <a:spLocks noGrp="1"/>
          </p:cNvSpPr>
          <p:nvPr>
            <p:ph idx="1"/>
          </p:nvPr>
        </p:nvSpPr>
        <p:spPr/>
        <p:txBody>
          <a:bodyPr>
            <a:normAutofit fontScale="70000" lnSpcReduction="20000"/>
          </a:bodyPr>
          <a:lstStyle/>
          <a:p>
            <a:pPr marL="0" indent="0">
              <a:buNone/>
            </a:pPr>
            <a:r>
              <a:rPr lang="en-US" sz="3200" b="1" dirty="0" smtClean="0">
                <a:latin typeface="Times New Roman" pitchFamily="18" charset="0"/>
                <a:cs typeface="Times New Roman" pitchFamily="18" charset="0"/>
              </a:rPr>
              <a:t>Hardware Requirements:</a:t>
            </a:r>
          </a:p>
          <a:p>
            <a:pPr>
              <a:buFont typeface="Wingdings" panose="05000000000000000000" pitchFamily="2" charset="2"/>
              <a:buChar char="Ø"/>
            </a:pPr>
            <a:endParaRPr lang="en-IN" b="1" dirty="0" smtClean="0">
              <a:latin typeface="Times New Roman" pitchFamily="18" charset="0"/>
              <a:cs typeface="Times New Roman" pitchFamily="18" charset="0"/>
            </a:endParaRPr>
          </a:p>
          <a:p>
            <a:pPr lvl="0">
              <a:buFont typeface="Wingdings" panose="05000000000000000000" pitchFamily="2" charset="2"/>
              <a:buChar char="Ø"/>
            </a:pPr>
            <a:r>
              <a:rPr lang="en-US" dirty="0" smtClean="0">
                <a:latin typeface="Times New Roman" pitchFamily="18" charset="0"/>
                <a:cs typeface="Times New Roman" pitchFamily="18" charset="0"/>
              </a:rPr>
              <a:t>Processor		-	Pentium –IV</a:t>
            </a:r>
            <a:endParaRPr lang="en-IN" b="1" dirty="0" smtClean="0">
              <a:latin typeface="Times New Roman" pitchFamily="18" charset="0"/>
              <a:cs typeface="Times New Roman" pitchFamily="18" charset="0"/>
            </a:endParaRPr>
          </a:p>
          <a:p>
            <a:pPr lvl="0">
              <a:buFont typeface="Wingdings" panose="05000000000000000000" pitchFamily="2" charset="2"/>
              <a:buChar char="Ø"/>
            </a:pPr>
            <a:r>
              <a:rPr lang="en-US" dirty="0" smtClean="0">
                <a:latin typeface="Times New Roman" pitchFamily="18" charset="0"/>
                <a:cs typeface="Times New Roman" pitchFamily="18" charset="0"/>
              </a:rPr>
              <a:t>Speed		         -    	1.1 GHz</a:t>
            </a:r>
            <a:endParaRPr lang="en-IN" dirty="0" smtClean="0">
              <a:latin typeface="Times New Roman" pitchFamily="18" charset="0"/>
              <a:cs typeface="Times New Roman" pitchFamily="18" charset="0"/>
            </a:endParaRPr>
          </a:p>
          <a:p>
            <a:pPr lvl="0">
              <a:buFont typeface="Wingdings" panose="05000000000000000000" pitchFamily="2" charset="2"/>
              <a:buChar char="Ø"/>
            </a:pPr>
            <a:r>
              <a:rPr lang="en-US" dirty="0" smtClean="0">
                <a:latin typeface="Times New Roman" pitchFamily="18" charset="0"/>
                <a:cs typeface="Times New Roman" pitchFamily="18" charset="0"/>
              </a:rPr>
              <a:t>Ram	                 -    	256 Mb</a:t>
            </a:r>
            <a:endParaRPr lang="en-IN" dirty="0" smtClean="0">
              <a:latin typeface="Times New Roman" pitchFamily="18" charset="0"/>
              <a:cs typeface="Times New Roman" pitchFamily="18" charset="0"/>
            </a:endParaRPr>
          </a:p>
          <a:p>
            <a:pPr lvl="0">
              <a:buFont typeface="Wingdings" panose="05000000000000000000" pitchFamily="2" charset="2"/>
              <a:buChar char="Ø"/>
            </a:pPr>
            <a:r>
              <a:rPr lang="en-US" dirty="0" smtClean="0">
                <a:latin typeface="Times New Roman" pitchFamily="18" charset="0"/>
                <a:cs typeface="Times New Roman" pitchFamily="18" charset="0"/>
              </a:rPr>
              <a:t>Hard Disk		-   	20 GB</a:t>
            </a:r>
            <a:endParaRPr lang="en-IN" dirty="0" smtClean="0">
              <a:latin typeface="Times New Roman" pitchFamily="18" charset="0"/>
              <a:cs typeface="Times New Roman" pitchFamily="18" charset="0"/>
            </a:endParaRPr>
          </a:p>
          <a:p>
            <a:pPr lvl="0">
              <a:buFont typeface="Wingdings" panose="05000000000000000000" pitchFamily="2" charset="2"/>
              <a:buChar char="Ø"/>
            </a:pPr>
            <a:r>
              <a:rPr lang="en-US" dirty="0" smtClean="0">
                <a:latin typeface="Times New Roman" pitchFamily="18" charset="0"/>
                <a:cs typeface="Times New Roman" pitchFamily="18" charset="0"/>
              </a:rPr>
              <a:t>Key Board		-    	Standard Windows </a:t>
            </a:r>
            <a:endParaRPr lang="en-IN" dirty="0" smtClean="0">
              <a:latin typeface="Times New Roman" pitchFamily="18" charset="0"/>
              <a:cs typeface="Times New Roman" pitchFamily="18" charset="0"/>
            </a:endParaRPr>
          </a:p>
          <a:p>
            <a:pPr lvl="0">
              <a:buFont typeface="Wingdings" panose="05000000000000000000" pitchFamily="2" charset="2"/>
              <a:buChar char="Ø"/>
            </a:pPr>
            <a:r>
              <a:rPr lang="en-US" dirty="0" smtClean="0">
                <a:latin typeface="Times New Roman" pitchFamily="18" charset="0"/>
                <a:cs typeface="Times New Roman" pitchFamily="18" charset="0"/>
              </a:rPr>
              <a:t>Mouse		        -   	Two or Three Button</a:t>
            </a:r>
            <a:endParaRPr lang="en-IN" dirty="0" smtClean="0">
              <a:latin typeface="Times New Roman" pitchFamily="18" charset="0"/>
              <a:cs typeface="Times New Roman" pitchFamily="18" charset="0"/>
            </a:endParaRPr>
          </a:p>
          <a:p>
            <a:pPr lvl="0">
              <a:buFont typeface="Wingdings" panose="05000000000000000000" pitchFamily="2" charset="2"/>
              <a:buChar char="Ø"/>
            </a:pPr>
            <a:r>
              <a:rPr lang="en-US" dirty="0" smtClean="0">
                <a:latin typeface="Times New Roman" pitchFamily="18" charset="0"/>
                <a:cs typeface="Times New Roman" pitchFamily="18" charset="0"/>
              </a:rPr>
              <a:t>Monitor		-  	 SVGA</a:t>
            </a:r>
            <a:endParaRPr lang="en-IN" dirty="0" smtClean="0">
              <a:latin typeface="Times New Roman" pitchFamily="18" charset="0"/>
              <a:cs typeface="Times New Roman" pitchFamily="18" charset="0"/>
            </a:endParaRPr>
          </a:p>
          <a:p>
            <a:pPr>
              <a:buFont typeface="Wingdings" panose="05000000000000000000" pitchFamily="2" charset="2"/>
              <a:buChar char="Ø"/>
            </a:pPr>
            <a:endParaRPr lang="en-US" b="1"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
        <p:nvSpPr>
          <p:cNvPr id="4" name="TextBox 3"/>
          <p:cNvSpPr txBox="1"/>
          <p:nvPr/>
        </p:nvSpPr>
        <p:spPr>
          <a:xfrm>
            <a:off x="0" y="3317966"/>
            <a:ext cx="679269" cy="369332"/>
          </a:xfrm>
          <a:prstGeom prst="rect">
            <a:avLst/>
          </a:prstGeom>
          <a:noFill/>
        </p:spPr>
        <p:txBody>
          <a:bodyPr wrap="square" rtlCol="0">
            <a:spAutoFit/>
          </a:bodyPr>
          <a:lstStyle/>
          <a:p>
            <a:r>
              <a:rPr lang="en-IN" dirty="0" smtClean="0">
                <a:solidFill>
                  <a:schemeClr val="bg1"/>
                </a:solidFill>
              </a:rPr>
              <a:t> 24</a:t>
            </a:r>
            <a:endParaRPr lang="en-IN" dirty="0">
              <a:solidFill>
                <a:schemeClr val="bg1"/>
              </a:solidFill>
            </a:endParaRPr>
          </a:p>
        </p:txBody>
      </p:sp>
      <p:sp>
        <p:nvSpPr>
          <p:cNvPr id="5" name="TextBox 4"/>
          <p:cNvSpPr txBox="1"/>
          <p:nvPr/>
        </p:nvSpPr>
        <p:spPr>
          <a:xfrm>
            <a:off x="11508377" y="3317966"/>
            <a:ext cx="683623" cy="369332"/>
          </a:xfrm>
          <a:prstGeom prst="rect">
            <a:avLst/>
          </a:prstGeom>
          <a:noFill/>
        </p:spPr>
        <p:txBody>
          <a:bodyPr wrap="square" rtlCol="0">
            <a:spAutoFit/>
          </a:bodyPr>
          <a:lstStyle/>
          <a:p>
            <a:r>
              <a:rPr lang="en-IN" dirty="0" smtClean="0">
                <a:solidFill>
                  <a:schemeClr val="bg1"/>
                </a:solidFill>
              </a:rPr>
              <a:t>  34</a:t>
            </a:r>
            <a:endParaRPr lang="en-IN" dirty="0">
              <a:solidFill>
                <a:schemeClr val="bg1"/>
              </a:solidFill>
            </a:endParaRPr>
          </a:p>
        </p:txBody>
      </p:sp>
    </p:spTree>
    <p:extLst>
      <p:ext uri="{BB962C8B-B14F-4D97-AF65-F5344CB8AC3E}">
        <p14:creationId xmlns:p14="http://schemas.microsoft.com/office/powerpoint/2010/main" val="312144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154" y="901337"/>
            <a:ext cx="9418320" cy="523220"/>
          </a:xfrm>
          <a:prstGeom prst="rect">
            <a:avLst/>
          </a:prstGeom>
          <a:noFill/>
        </p:spPr>
        <p:txBody>
          <a:bodyPr wrap="square" rtlCol="0">
            <a:spAutoFit/>
          </a:bodyPr>
          <a:lstStyle/>
          <a:p>
            <a:r>
              <a:rPr lang="en-IN" dirty="0" smtClean="0"/>
              <a:t>                                               </a:t>
            </a:r>
            <a:r>
              <a:rPr lang="en-IN" sz="2800" dirty="0" smtClean="0"/>
              <a:t> </a:t>
            </a:r>
            <a:r>
              <a:rPr lang="en-IN" sz="2800" b="1" dirty="0" smtClean="0"/>
              <a:t>SAMPLE SCREENSHOTS</a:t>
            </a:r>
            <a:endParaRPr lang="en-IN" sz="2800" b="1" dirty="0"/>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783771" y="1424558"/>
            <a:ext cx="4795521" cy="2010974"/>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579295" y="3435533"/>
            <a:ext cx="5798454" cy="2713444"/>
          </a:xfrm>
          <a:prstGeom prst="rect">
            <a:avLst/>
          </a:prstGeom>
        </p:spPr>
      </p:pic>
      <p:sp>
        <p:nvSpPr>
          <p:cNvPr id="5" name="TextBox 4"/>
          <p:cNvSpPr txBox="1"/>
          <p:nvPr/>
        </p:nvSpPr>
        <p:spPr>
          <a:xfrm>
            <a:off x="6609807" y="1795062"/>
            <a:ext cx="3814354" cy="369332"/>
          </a:xfrm>
          <a:prstGeom prst="rect">
            <a:avLst/>
          </a:prstGeom>
          <a:noFill/>
        </p:spPr>
        <p:txBody>
          <a:bodyPr wrap="square" rtlCol="0">
            <a:spAutoFit/>
          </a:bodyPr>
          <a:lstStyle/>
          <a:p>
            <a:r>
              <a:rPr lang="en-IN" b="1" dirty="0" smtClean="0"/>
              <a:t>HOME PAGE</a:t>
            </a:r>
            <a:endParaRPr lang="en-IN" b="1" dirty="0"/>
          </a:p>
        </p:txBody>
      </p:sp>
      <p:sp>
        <p:nvSpPr>
          <p:cNvPr id="6" name="TextBox 5"/>
          <p:cNvSpPr txBox="1"/>
          <p:nvPr/>
        </p:nvSpPr>
        <p:spPr>
          <a:xfrm>
            <a:off x="3082836" y="4319060"/>
            <a:ext cx="3526971" cy="369332"/>
          </a:xfrm>
          <a:prstGeom prst="rect">
            <a:avLst/>
          </a:prstGeom>
          <a:noFill/>
        </p:spPr>
        <p:txBody>
          <a:bodyPr wrap="square" rtlCol="0">
            <a:spAutoFit/>
          </a:bodyPr>
          <a:lstStyle/>
          <a:p>
            <a:r>
              <a:rPr lang="en-US" b="1" dirty="0" smtClean="0"/>
              <a:t>ADMIN LOGIN PAGE</a:t>
            </a:r>
            <a:endParaRPr lang="en-IN" dirty="0"/>
          </a:p>
        </p:txBody>
      </p:sp>
      <p:sp>
        <p:nvSpPr>
          <p:cNvPr id="8" name="TextBox 7"/>
          <p:cNvSpPr txBox="1"/>
          <p:nvPr/>
        </p:nvSpPr>
        <p:spPr>
          <a:xfrm>
            <a:off x="34834" y="3331029"/>
            <a:ext cx="683623" cy="369332"/>
          </a:xfrm>
          <a:prstGeom prst="rect">
            <a:avLst/>
          </a:prstGeom>
          <a:noFill/>
        </p:spPr>
        <p:txBody>
          <a:bodyPr wrap="square" rtlCol="0">
            <a:spAutoFit/>
          </a:bodyPr>
          <a:lstStyle/>
          <a:p>
            <a:r>
              <a:rPr lang="en-IN" dirty="0" smtClean="0">
                <a:solidFill>
                  <a:schemeClr val="bg1"/>
                </a:solidFill>
              </a:rPr>
              <a:t>  25</a:t>
            </a:r>
            <a:endParaRPr lang="en-IN" dirty="0">
              <a:solidFill>
                <a:schemeClr val="bg1"/>
              </a:solidFill>
            </a:endParaRPr>
          </a:p>
        </p:txBody>
      </p:sp>
      <p:sp>
        <p:nvSpPr>
          <p:cNvPr id="9" name="Rectangle 8"/>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1654026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799012" y="632369"/>
            <a:ext cx="5327468" cy="2790099"/>
          </a:xfrm>
          <a:prstGeom prst="rect">
            <a:avLst/>
          </a:prstGeom>
        </p:spPr>
      </p:pic>
      <p:sp>
        <p:nvSpPr>
          <p:cNvPr id="6" name="TextBox 5"/>
          <p:cNvSpPr txBox="1"/>
          <p:nvPr/>
        </p:nvSpPr>
        <p:spPr>
          <a:xfrm>
            <a:off x="6742612" y="1658086"/>
            <a:ext cx="3631474" cy="369332"/>
          </a:xfrm>
          <a:prstGeom prst="rect">
            <a:avLst/>
          </a:prstGeom>
          <a:noFill/>
        </p:spPr>
        <p:txBody>
          <a:bodyPr wrap="square" rtlCol="0">
            <a:spAutoFit/>
          </a:bodyPr>
          <a:lstStyle/>
          <a:p>
            <a:r>
              <a:rPr lang="en-US" b="1" dirty="0" smtClean="0"/>
              <a:t>ADMIN PAGE</a:t>
            </a:r>
            <a:endParaRPr lang="en-IN" dirty="0"/>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6126480" y="3422468"/>
            <a:ext cx="5238206" cy="2826748"/>
          </a:xfrm>
          <a:prstGeom prst="rect">
            <a:avLst/>
          </a:prstGeom>
        </p:spPr>
      </p:pic>
      <p:sp>
        <p:nvSpPr>
          <p:cNvPr id="9" name="TextBox 8"/>
          <p:cNvSpPr txBox="1"/>
          <p:nvPr/>
        </p:nvSpPr>
        <p:spPr>
          <a:xfrm>
            <a:off x="3058886" y="4207699"/>
            <a:ext cx="3683726"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MOBILE USERS PAGE</a:t>
            </a:r>
            <a:endParaRPr lang="en-IN" dirty="0" smtClean="0">
              <a:latin typeface="Times New Roman" panose="02020603050405020304" pitchFamily="18" charset="0"/>
              <a:cs typeface="Times New Roman" panose="02020603050405020304" pitchFamily="18" charset="0"/>
            </a:endParaRPr>
          </a:p>
          <a:p>
            <a:endParaRPr lang="en-IN" dirty="0"/>
          </a:p>
        </p:txBody>
      </p:sp>
      <p:sp>
        <p:nvSpPr>
          <p:cNvPr id="11" name="TextBox 10"/>
          <p:cNvSpPr txBox="1"/>
          <p:nvPr/>
        </p:nvSpPr>
        <p:spPr>
          <a:xfrm>
            <a:off x="-28302" y="3331029"/>
            <a:ext cx="683623" cy="369332"/>
          </a:xfrm>
          <a:prstGeom prst="rect">
            <a:avLst/>
          </a:prstGeom>
          <a:noFill/>
        </p:spPr>
        <p:txBody>
          <a:bodyPr wrap="square" rtlCol="0">
            <a:spAutoFit/>
          </a:bodyPr>
          <a:lstStyle/>
          <a:p>
            <a:r>
              <a:rPr lang="en-IN" dirty="0" smtClean="0">
                <a:solidFill>
                  <a:schemeClr val="bg1"/>
                </a:solidFill>
              </a:rPr>
              <a:t>  26</a:t>
            </a:r>
            <a:endParaRPr lang="en-IN" dirty="0">
              <a:solidFill>
                <a:schemeClr val="bg1"/>
              </a:solidFill>
            </a:endParaRPr>
          </a:p>
        </p:txBody>
      </p:sp>
      <p:sp>
        <p:nvSpPr>
          <p:cNvPr id="12" name="Rectangle 11"/>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1759724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59823" y="654913"/>
            <a:ext cx="5092337" cy="2741430"/>
          </a:xfrm>
          <a:prstGeom prst="rect">
            <a:avLst/>
          </a:prstGeom>
        </p:spPr>
      </p:pic>
      <p:sp>
        <p:nvSpPr>
          <p:cNvPr id="6" name="Rectangle 5"/>
          <p:cNvSpPr/>
          <p:nvPr/>
        </p:nvSpPr>
        <p:spPr>
          <a:xfrm>
            <a:off x="6703423" y="1840962"/>
            <a:ext cx="2929456" cy="369332"/>
          </a:xfrm>
          <a:prstGeom prst="rect">
            <a:avLst/>
          </a:prstGeom>
        </p:spPr>
        <p:txBody>
          <a:bodyPr wrap="none">
            <a:spAutoFit/>
          </a:bodyPr>
          <a:lstStyle/>
          <a:p>
            <a:r>
              <a:rPr lang="en-US" b="1" dirty="0" smtClean="0">
                <a:latin typeface="Times New Roman" panose="02020603050405020304" pitchFamily="18" charset="0"/>
                <a:ea typeface="Times New Roman" panose="02020603050405020304" pitchFamily="18" charset="0"/>
              </a:rPr>
              <a:t>SEARCH HISTORY PAGE</a:t>
            </a:r>
            <a:endParaRPr lang="en-IN" dirty="0"/>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5852159" y="3396343"/>
            <a:ext cx="5538651" cy="2856734"/>
          </a:xfrm>
          <a:prstGeom prst="rect">
            <a:avLst/>
          </a:prstGeom>
        </p:spPr>
      </p:pic>
      <p:sp>
        <p:nvSpPr>
          <p:cNvPr id="8" name="Rectangle 7"/>
          <p:cNvSpPr/>
          <p:nvPr/>
        </p:nvSpPr>
        <p:spPr>
          <a:xfrm>
            <a:off x="2843879" y="4397726"/>
            <a:ext cx="2644698" cy="369332"/>
          </a:xfrm>
          <a:prstGeom prst="rect">
            <a:avLst/>
          </a:prstGeom>
        </p:spPr>
        <p:txBody>
          <a:bodyPr wrap="none">
            <a:spAutoFit/>
          </a:bodyPr>
          <a:lstStyle/>
          <a:p>
            <a:r>
              <a:rPr lang="en-US" b="1" dirty="0" smtClean="0">
                <a:latin typeface="Times New Roman" panose="02020603050405020304" pitchFamily="18" charset="0"/>
                <a:ea typeface="Times New Roman" panose="02020603050405020304" pitchFamily="18" charset="0"/>
              </a:rPr>
              <a:t>REGISTRATION PAGE</a:t>
            </a:r>
            <a:endParaRPr lang="en-IN" dirty="0"/>
          </a:p>
        </p:txBody>
      </p:sp>
      <p:sp>
        <p:nvSpPr>
          <p:cNvPr id="10" name="TextBox 9"/>
          <p:cNvSpPr txBox="1"/>
          <p:nvPr/>
        </p:nvSpPr>
        <p:spPr>
          <a:xfrm>
            <a:off x="-41366" y="3331029"/>
            <a:ext cx="683623" cy="369332"/>
          </a:xfrm>
          <a:prstGeom prst="rect">
            <a:avLst/>
          </a:prstGeom>
          <a:noFill/>
        </p:spPr>
        <p:txBody>
          <a:bodyPr wrap="square" rtlCol="0">
            <a:spAutoFit/>
          </a:bodyPr>
          <a:lstStyle/>
          <a:p>
            <a:r>
              <a:rPr lang="en-IN" dirty="0" smtClean="0">
                <a:solidFill>
                  <a:schemeClr val="bg1"/>
                </a:solidFill>
              </a:rPr>
              <a:t>  27</a:t>
            </a:r>
            <a:endParaRPr lang="en-IN" dirty="0">
              <a:solidFill>
                <a:schemeClr val="bg1"/>
              </a:solidFill>
            </a:endParaRPr>
          </a:p>
        </p:txBody>
      </p:sp>
      <p:sp>
        <p:nvSpPr>
          <p:cNvPr id="11" name="Rectangle 10"/>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1311673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799012" y="622481"/>
            <a:ext cx="5105399" cy="2747736"/>
          </a:xfrm>
          <a:prstGeom prst="rect">
            <a:avLst/>
          </a:prstGeom>
        </p:spPr>
      </p:pic>
      <p:sp>
        <p:nvSpPr>
          <p:cNvPr id="3" name="Rectangle 2"/>
          <p:cNvSpPr/>
          <p:nvPr/>
        </p:nvSpPr>
        <p:spPr>
          <a:xfrm>
            <a:off x="6742612" y="1811683"/>
            <a:ext cx="2401388" cy="369332"/>
          </a:xfrm>
          <a:prstGeom prst="rect">
            <a:avLst/>
          </a:prstGeom>
        </p:spPr>
        <p:txBody>
          <a:bodyPr wrap="square">
            <a:spAutoFit/>
          </a:bodyPr>
          <a:lstStyle/>
          <a:p>
            <a:r>
              <a:rPr lang="en-US" b="1" dirty="0" smtClean="0">
                <a:latin typeface="Times New Roman" panose="02020603050405020304" pitchFamily="18" charset="0"/>
                <a:ea typeface="Times New Roman" panose="02020603050405020304" pitchFamily="18" charset="0"/>
              </a:rPr>
              <a:t>USER LOGIN PAGE</a:t>
            </a:r>
            <a:endParaRPr lang="en-IN"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5904411" y="3370217"/>
            <a:ext cx="5512525" cy="2886892"/>
          </a:xfrm>
          <a:prstGeom prst="rect">
            <a:avLst/>
          </a:prstGeom>
        </p:spPr>
      </p:pic>
      <p:sp>
        <p:nvSpPr>
          <p:cNvPr id="5" name="Rectangle 4"/>
          <p:cNvSpPr/>
          <p:nvPr/>
        </p:nvSpPr>
        <p:spPr>
          <a:xfrm>
            <a:off x="1001956" y="4236253"/>
            <a:ext cx="4538871" cy="646331"/>
          </a:xfrm>
          <a:prstGeom prst="rect">
            <a:avLst/>
          </a:prstGeom>
        </p:spPr>
        <p:txBody>
          <a:bodyPr wrap="none">
            <a:spAutoFit/>
          </a:bodyPr>
          <a:lstStyle/>
          <a:p>
            <a:r>
              <a:rPr lang="en-US" b="1" dirty="0" smtClean="0">
                <a:latin typeface="Times New Roman" panose="02020603050405020304" pitchFamily="18" charset="0"/>
                <a:ea typeface="Times New Roman" panose="02020603050405020304" pitchFamily="18" charset="0"/>
              </a:rPr>
              <a:t>SELECT FROM &amp; TO ROUTE MAP AND </a:t>
            </a:r>
          </a:p>
          <a:p>
            <a:r>
              <a:rPr lang="en-US" b="1" dirty="0">
                <a:latin typeface="Times New Roman" panose="02020603050405020304" pitchFamily="18" charset="0"/>
                <a:ea typeface="Times New Roman" panose="02020603050405020304" pitchFamily="18" charset="0"/>
              </a:rPr>
              <a:t> </a:t>
            </a:r>
            <a:r>
              <a:rPr lang="en-US" b="1" dirty="0" smtClean="0">
                <a:latin typeface="Times New Roman" panose="02020603050405020304" pitchFamily="18" charset="0"/>
                <a:ea typeface="Times New Roman" panose="02020603050405020304" pitchFamily="18" charset="0"/>
              </a:rPr>
              <a:t>                            POINTS</a:t>
            </a:r>
            <a:endParaRPr lang="en-IN" dirty="0"/>
          </a:p>
        </p:txBody>
      </p:sp>
      <p:sp>
        <p:nvSpPr>
          <p:cNvPr id="7" name="TextBox 6"/>
          <p:cNvSpPr txBox="1"/>
          <p:nvPr/>
        </p:nvSpPr>
        <p:spPr>
          <a:xfrm>
            <a:off x="-8709" y="3269287"/>
            <a:ext cx="683623" cy="369332"/>
          </a:xfrm>
          <a:prstGeom prst="rect">
            <a:avLst/>
          </a:prstGeom>
          <a:noFill/>
        </p:spPr>
        <p:txBody>
          <a:bodyPr wrap="square" rtlCol="0">
            <a:spAutoFit/>
          </a:bodyPr>
          <a:lstStyle/>
          <a:p>
            <a:r>
              <a:rPr lang="en-IN" dirty="0" smtClean="0">
                <a:solidFill>
                  <a:schemeClr val="bg1"/>
                </a:solidFill>
              </a:rPr>
              <a:t>  28</a:t>
            </a:r>
            <a:endParaRPr lang="en-IN" dirty="0">
              <a:solidFill>
                <a:schemeClr val="bg1"/>
              </a:solidFill>
            </a:endParaRPr>
          </a:p>
        </p:txBody>
      </p:sp>
      <p:sp>
        <p:nvSpPr>
          <p:cNvPr id="8" name="Rectangle 7"/>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2251676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endParaRPr lang="en-IN" dirty="0"/>
          </a:p>
        </p:txBody>
      </p:sp>
      <p:sp>
        <p:nvSpPr>
          <p:cNvPr id="3" name="Content Placeholder 2"/>
          <p:cNvSpPr>
            <a:spLocks noGrp="1"/>
          </p:cNvSpPr>
          <p:nvPr>
            <p:ph idx="1"/>
          </p:nvPr>
        </p:nvSpPr>
        <p:spPr>
          <a:xfrm>
            <a:off x="1295401" y="2011680"/>
            <a:ext cx="9601196" cy="3864188"/>
          </a:xfrm>
        </p:spPr>
        <p:txBody>
          <a:bodyPr/>
          <a:lstStyle/>
          <a:p>
            <a:pPr marL="0" indent="0">
              <a:buNone/>
            </a:pPr>
            <a:r>
              <a:rPr lang="en-IN" b="1" dirty="0">
                <a:latin typeface="Times New Roman" panose="02020603050405020304" pitchFamily="18" charset="0"/>
                <a:cs typeface="Times New Roman" panose="02020603050405020304" pitchFamily="18" charset="0"/>
              </a:rPr>
              <a:t>DATABASE CONNECTION</a:t>
            </a:r>
          </a:p>
          <a:p>
            <a:pPr marL="0" indent="0">
              <a:buNone/>
            </a:pPr>
            <a:endParaRPr lang="en-IN" dirty="0"/>
          </a:p>
        </p:txBody>
      </p:sp>
      <p:sp>
        <p:nvSpPr>
          <p:cNvPr id="6" name="Rectangle 5"/>
          <p:cNvSpPr/>
          <p:nvPr/>
        </p:nvSpPr>
        <p:spPr>
          <a:xfrm>
            <a:off x="1415143" y="2459548"/>
            <a:ext cx="7872548" cy="3754874"/>
          </a:xfrm>
          <a:prstGeom prst="rect">
            <a:avLst/>
          </a:prstGeom>
        </p:spPr>
        <p:txBody>
          <a:bodyPr wrap="square">
            <a:spAutoFit/>
          </a:bodyPr>
          <a:lstStyle/>
          <a:p>
            <a:r>
              <a:rPr lang="en-IN" sz="1400" dirty="0" smtClean="0">
                <a:latin typeface="Times New Roman" panose="02020603050405020304" pitchFamily="18" charset="0"/>
                <a:cs typeface="Times New Roman" panose="02020603050405020304" pitchFamily="18" charset="0"/>
              </a:rPr>
              <a:t>&lt;%@ page import="</a:t>
            </a:r>
            <a:r>
              <a:rPr lang="en-IN" sz="1400" dirty="0" err="1" smtClean="0">
                <a:latin typeface="Times New Roman" panose="02020603050405020304" pitchFamily="18" charset="0"/>
                <a:cs typeface="Times New Roman" panose="02020603050405020304" pitchFamily="18" charset="0"/>
              </a:rPr>
              <a:t>java.sql</a:t>
            </a:r>
            <a:r>
              <a:rPr lang="en-IN" sz="1400" dirty="0" smtClean="0">
                <a:latin typeface="Times New Roman" panose="02020603050405020304" pitchFamily="18" charset="0"/>
                <a:cs typeface="Times New Roman" panose="02020603050405020304" pitchFamily="18" charset="0"/>
              </a:rPr>
              <a:t>.*"%&gt;</a:t>
            </a:r>
          </a:p>
          <a:p>
            <a:r>
              <a:rPr lang="en-IN" sz="1400" dirty="0" smtClean="0">
                <a:latin typeface="Times New Roman" panose="02020603050405020304" pitchFamily="18" charset="0"/>
                <a:cs typeface="Times New Roman" panose="02020603050405020304" pitchFamily="18" charset="0"/>
              </a:rPr>
              <a:t>&lt;%@ page import="</a:t>
            </a:r>
            <a:r>
              <a:rPr lang="en-IN" sz="1400" dirty="0" err="1" smtClean="0">
                <a:latin typeface="Times New Roman" panose="02020603050405020304" pitchFamily="18" charset="0"/>
                <a:cs typeface="Times New Roman" panose="02020603050405020304" pitchFamily="18" charset="0"/>
              </a:rPr>
              <a:t>java.util</a:t>
            </a:r>
            <a:r>
              <a:rPr lang="en-IN" sz="1400" dirty="0" smtClean="0">
                <a:latin typeface="Times New Roman" panose="02020603050405020304" pitchFamily="18" charset="0"/>
                <a:cs typeface="Times New Roman" panose="02020603050405020304" pitchFamily="18" charset="0"/>
              </a:rPr>
              <a:t>.*" %&gt;</a:t>
            </a:r>
          </a:p>
          <a:p>
            <a:r>
              <a:rPr lang="en-IN" sz="1400" dirty="0" smtClean="0">
                <a:latin typeface="Times New Roman" panose="02020603050405020304" pitchFamily="18" charset="0"/>
                <a:cs typeface="Times New Roman" panose="02020603050405020304" pitchFamily="18" charset="0"/>
              </a:rPr>
              <a:t>&lt;%</a:t>
            </a:r>
          </a:p>
          <a:p>
            <a:r>
              <a:rPr lang="en-IN" sz="1400" dirty="0" smtClean="0">
                <a:latin typeface="Times New Roman" panose="02020603050405020304" pitchFamily="18" charset="0"/>
                <a:cs typeface="Times New Roman" panose="02020603050405020304" pitchFamily="18" charset="0"/>
              </a:rPr>
              <a:t>Connection </a:t>
            </a:r>
            <a:r>
              <a:rPr lang="en-IN" sz="1400" dirty="0" err="1" smtClean="0">
                <a:latin typeface="Times New Roman" panose="02020603050405020304" pitchFamily="18" charset="0"/>
                <a:cs typeface="Times New Roman" panose="02020603050405020304" pitchFamily="18" charset="0"/>
              </a:rPr>
              <a:t>connection</a:t>
            </a:r>
            <a:r>
              <a:rPr lang="en-IN" sz="1400" dirty="0" smtClean="0">
                <a:latin typeface="Times New Roman" panose="02020603050405020304" pitchFamily="18" charset="0"/>
                <a:cs typeface="Times New Roman" panose="02020603050405020304" pitchFamily="18" charset="0"/>
              </a:rPr>
              <a:t> = null;</a:t>
            </a:r>
          </a:p>
          <a:p>
            <a:r>
              <a:rPr lang="en-IN" sz="1400" dirty="0" smtClean="0">
                <a:latin typeface="Times New Roman" panose="02020603050405020304" pitchFamily="18" charset="0"/>
                <a:cs typeface="Times New Roman" panose="02020603050405020304" pitchFamily="18" charset="0"/>
              </a:rPr>
              <a:t>  try {    </a:t>
            </a:r>
          </a:p>
          <a:p>
            <a:r>
              <a:rPr lang="en-IN" sz="1400" dirty="0" smtClean="0">
                <a:latin typeface="Times New Roman" panose="02020603050405020304" pitchFamily="18" charset="0"/>
                <a:cs typeface="Times New Roman" panose="02020603050405020304" pitchFamily="18" charset="0"/>
              </a:rPr>
              <a:t>   </a:t>
            </a:r>
          </a:p>
          <a:p>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Class.forName</a:t>
            </a:r>
            <a:r>
              <a:rPr lang="en-IN" sz="1400" dirty="0" smtClean="0">
                <a:latin typeface="Times New Roman" panose="02020603050405020304" pitchFamily="18" charset="0"/>
                <a:cs typeface="Times New Roman" panose="02020603050405020304" pitchFamily="18" charset="0"/>
              </a:rPr>
              <a:t>("</a:t>
            </a:r>
            <a:r>
              <a:rPr lang="en-IN" sz="1400" dirty="0" err="1" smtClean="0">
                <a:latin typeface="Times New Roman" panose="02020603050405020304" pitchFamily="18" charset="0"/>
                <a:cs typeface="Times New Roman" panose="02020603050405020304" pitchFamily="18" charset="0"/>
              </a:rPr>
              <a:t>com.mysql.jdbc.Driver</a:t>
            </a:r>
            <a:r>
              <a:rPr lang="en-IN" sz="1400" dirty="0" smtClean="0">
                <a:latin typeface="Times New Roman" panose="02020603050405020304" pitchFamily="18" charset="0"/>
                <a:cs typeface="Times New Roman" panose="02020603050405020304" pitchFamily="18" charset="0"/>
              </a:rPr>
              <a:t>");	// driver load</a:t>
            </a:r>
          </a:p>
          <a:p>
            <a:r>
              <a:rPr lang="en-IN" sz="1400" dirty="0" smtClean="0">
                <a:latin typeface="Times New Roman" panose="02020603050405020304" pitchFamily="18" charset="0"/>
                <a:cs typeface="Times New Roman" panose="02020603050405020304" pitchFamily="18" charset="0"/>
              </a:rPr>
              <a:t>connection = </a:t>
            </a:r>
            <a:r>
              <a:rPr lang="en-IN" sz="1400" dirty="0" err="1" smtClean="0">
                <a:latin typeface="Times New Roman" panose="02020603050405020304" pitchFamily="18" charset="0"/>
                <a:cs typeface="Times New Roman" panose="02020603050405020304" pitchFamily="18" charset="0"/>
              </a:rPr>
              <a:t>DriverManager.getConnection</a:t>
            </a:r>
            <a:r>
              <a:rPr lang="en-IN" sz="1400" dirty="0" smtClean="0">
                <a:latin typeface="Times New Roman" panose="02020603050405020304" pitchFamily="18" charset="0"/>
                <a:cs typeface="Times New Roman" panose="02020603050405020304" pitchFamily="18" charset="0"/>
              </a:rPr>
              <a:t>("</a:t>
            </a:r>
            <a:r>
              <a:rPr lang="en-IN" sz="1400" dirty="0" err="1" smtClean="0">
                <a:latin typeface="Times New Roman" panose="02020603050405020304" pitchFamily="18" charset="0"/>
                <a:cs typeface="Times New Roman" panose="02020603050405020304" pitchFamily="18" charset="0"/>
              </a:rPr>
              <a:t>jdbc:mysql</a:t>
            </a:r>
            <a:r>
              <a:rPr lang="en-IN" sz="1400" dirty="0" smtClean="0">
                <a:latin typeface="Times New Roman" panose="02020603050405020304" pitchFamily="18" charset="0"/>
                <a:cs typeface="Times New Roman" panose="02020603050405020304" pitchFamily="18" charset="0"/>
              </a:rPr>
              <a:t>://localhost:3306/</a:t>
            </a:r>
            <a:r>
              <a:rPr lang="en-IN" sz="1400" dirty="0" err="1" smtClean="0">
                <a:latin typeface="Times New Roman" panose="02020603050405020304" pitchFamily="18" charset="0"/>
                <a:cs typeface="Times New Roman" panose="02020603050405020304" pitchFamily="18" charset="0"/>
              </a:rPr>
              <a:t>routesaver</a:t>
            </a:r>
            <a:r>
              <a:rPr lang="en-IN" sz="1400" dirty="0" smtClean="0">
                <a:latin typeface="Times New Roman" panose="02020603050405020304" pitchFamily="18" charset="0"/>
                <a:cs typeface="Times New Roman" panose="02020603050405020304" pitchFamily="18" charset="0"/>
              </a:rPr>
              <a:t>","</a:t>
            </a:r>
            <a:r>
              <a:rPr lang="en-IN" sz="1400" dirty="0" err="1" smtClean="0">
                <a:latin typeface="Times New Roman" panose="02020603050405020304" pitchFamily="18" charset="0"/>
                <a:cs typeface="Times New Roman" panose="02020603050405020304" pitchFamily="18" charset="0"/>
              </a:rPr>
              <a:t>root","root</a:t>
            </a:r>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      String </a:t>
            </a:r>
            <a:r>
              <a:rPr lang="en-IN" sz="1400" dirty="0" err="1" smtClean="0">
                <a:latin typeface="Times New Roman" panose="02020603050405020304" pitchFamily="18" charset="0"/>
                <a:cs typeface="Times New Roman" panose="02020603050405020304" pitchFamily="18" charset="0"/>
              </a:rPr>
              <a:t>sql</a:t>
            </a:r>
            <a:r>
              <a:rPr lang="en-IN" sz="1400" dirty="0" smtClean="0">
                <a:latin typeface="Times New Roman" panose="02020603050405020304" pitchFamily="18" charset="0"/>
                <a:cs typeface="Times New Roman" panose="02020603050405020304" pitchFamily="18" charset="0"/>
              </a:rPr>
              <a:t>="";</a:t>
            </a:r>
          </a:p>
          <a:p>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catch(Exception e)</a:t>
            </a:r>
          </a:p>
          <a:p>
            <a:r>
              <a:rPr lang="en-IN" sz="1400" dirty="0" smtClean="0">
                <a:latin typeface="Times New Roman" panose="02020603050405020304" pitchFamily="18" charset="0"/>
                <a:cs typeface="Times New Roman" panose="02020603050405020304" pitchFamily="18" charset="0"/>
              </a:rPr>
              <a:t>{</a:t>
            </a:r>
          </a:p>
          <a:p>
            <a:r>
              <a:rPr lang="en-IN" sz="1400" dirty="0" err="1" smtClean="0">
                <a:latin typeface="Times New Roman" panose="02020603050405020304" pitchFamily="18" charset="0"/>
                <a:cs typeface="Times New Roman" panose="02020603050405020304" pitchFamily="18" charset="0"/>
              </a:rPr>
              <a:t>System.out.println</a:t>
            </a:r>
            <a:r>
              <a:rPr lang="en-IN" sz="1400" dirty="0" smtClean="0">
                <a:latin typeface="Times New Roman" panose="02020603050405020304" pitchFamily="18" charset="0"/>
                <a:cs typeface="Times New Roman" panose="02020603050405020304" pitchFamily="18" charset="0"/>
              </a:rPr>
              <a:t>(e);</a:t>
            </a:r>
          </a:p>
          <a:p>
            <a:r>
              <a:rPr lang="en-IN" sz="1400" dirty="0" smtClean="0">
                <a:latin typeface="Times New Roman" panose="02020603050405020304" pitchFamily="18" charset="0"/>
                <a:cs typeface="Times New Roman" panose="02020603050405020304" pitchFamily="18" charset="0"/>
              </a:rPr>
              <a:t>}</a:t>
            </a:r>
          </a:p>
          <a:p>
            <a:r>
              <a:rPr lang="en-IN" sz="1400" dirty="0" smtClean="0">
                <a:latin typeface="Times New Roman" panose="02020603050405020304" pitchFamily="18" charset="0"/>
                <a:cs typeface="Times New Roman" panose="02020603050405020304" pitchFamily="18" charset="0"/>
              </a:rPr>
              <a:t>%&gt;</a:t>
            </a:r>
            <a:endParaRPr lang="en-IN"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5923" y="3331029"/>
            <a:ext cx="683623" cy="369332"/>
          </a:xfrm>
          <a:prstGeom prst="rect">
            <a:avLst/>
          </a:prstGeom>
          <a:noFill/>
        </p:spPr>
        <p:txBody>
          <a:bodyPr wrap="square" rtlCol="0">
            <a:spAutoFit/>
          </a:bodyPr>
          <a:lstStyle/>
          <a:p>
            <a:r>
              <a:rPr lang="en-IN" dirty="0" smtClean="0">
                <a:solidFill>
                  <a:schemeClr val="bg1"/>
                </a:solidFill>
              </a:rPr>
              <a:t>  29</a:t>
            </a:r>
            <a:endParaRPr lang="en-IN" dirty="0">
              <a:solidFill>
                <a:schemeClr val="bg1"/>
              </a:solidFill>
            </a:endParaRPr>
          </a:p>
        </p:txBody>
      </p:sp>
      <p:sp>
        <p:nvSpPr>
          <p:cNvPr id="9" name="Rectangle 8"/>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106953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project Route-Saver: Leveraging Route APIs for Accurate and Efficient Query Processing at Location-Based Services is a real-time application in the domain of JAVA.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project is used to hide and also transfer the files to the </a:t>
            </a:r>
            <a:r>
              <a:rPr lang="en-US" sz="2200" dirty="0" smtClean="0">
                <a:latin typeface="Times New Roman" panose="02020603050405020304" pitchFamily="18" charset="0"/>
                <a:cs typeface="Times New Roman" panose="02020603050405020304" pitchFamily="18" charset="0"/>
              </a:rPr>
              <a:t>users.</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propose an application where confidentiality and privacy is entirely held by the clients so guaranteeing them privacy.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designed the application such a way that the storage provider/database only provides simple data </a:t>
            </a:r>
            <a:r>
              <a:rPr lang="en-US" sz="2200" dirty="0" smtClean="0">
                <a:latin typeface="Times New Roman" panose="02020603050405020304" pitchFamily="18" charset="0"/>
                <a:cs typeface="Times New Roman" panose="02020603050405020304" pitchFamily="18" charset="0"/>
              </a:rPr>
              <a:t>access.</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It does </a:t>
            </a:r>
            <a:r>
              <a:rPr lang="en-US" sz="2200" dirty="0">
                <a:latin typeface="Times New Roman" panose="02020603050405020304" pitchFamily="18" charset="0"/>
                <a:cs typeface="Times New Roman" panose="02020603050405020304" pitchFamily="18" charset="0"/>
              </a:rPr>
              <a:t>not contain any other information related to the file sharing. In this project, we present a secure file sharing application for both LAN and in web.</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a:off x="0" y="3239589"/>
            <a:ext cx="744583" cy="369332"/>
          </a:xfrm>
          <a:prstGeom prst="rect">
            <a:avLst/>
          </a:prstGeom>
          <a:noFill/>
        </p:spPr>
        <p:txBody>
          <a:bodyPr wrap="square" rtlCol="0">
            <a:spAutoFit/>
          </a:bodyPr>
          <a:lstStyle/>
          <a:p>
            <a:r>
              <a:rPr lang="en-IN" dirty="0" smtClean="0">
                <a:solidFill>
                  <a:schemeClr val="bg1"/>
                </a:solidFill>
              </a:rPr>
              <a:t>   3</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972403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endParaRPr lang="en-IN" dirty="0"/>
          </a:p>
        </p:txBody>
      </p:sp>
      <p:sp>
        <p:nvSpPr>
          <p:cNvPr id="3" name="Content Placeholder 2"/>
          <p:cNvSpPr>
            <a:spLocks noGrp="1"/>
          </p:cNvSpPr>
          <p:nvPr>
            <p:ph idx="1"/>
          </p:nvPr>
        </p:nvSpPr>
        <p:spPr>
          <a:xfrm>
            <a:off x="1295401" y="1998617"/>
            <a:ext cx="9601196" cy="4323806"/>
          </a:xfrm>
        </p:spPr>
        <p:txBody>
          <a:bodyPr>
            <a:normAutofit/>
          </a:bodyPr>
          <a:lstStyle/>
          <a:p>
            <a:pPr marL="0" indent="0">
              <a:buNone/>
            </a:pPr>
            <a:r>
              <a:rPr lang="en-IN" b="1" dirty="0" smtClean="0">
                <a:latin typeface="Times New Roman" panose="02020603050405020304" pitchFamily="18" charset="0"/>
                <a:cs typeface="Times New Roman" panose="02020603050405020304" pitchFamily="18" charset="0"/>
              </a:rPr>
              <a:t>ADMIN LOGIN PAGE</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1545771" y="2399611"/>
            <a:ext cx="9350826" cy="4093428"/>
          </a:xfrm>
          <a:prstGeom prst="rect">
            <a:avLst/>
          </a:prstGeom>
        </p:spPr>
        <p:txBody>
          <a:bodyPr wrap="square">
            <a:spAutoFit/>
          </a:bodyPr>
          <a:lstStyle/>
          <a:p>
            <a:r>
              <a:rPr lang="en-IN" sz="1000" dirty="0">
                <a:latin typeface="Times New Roman" panose="02020603050405020304" pitchFamily="18" charset="0"/>
                <a:cs typeface="Times New Roman" panose="02020603050405020304" pitchFamily="18" charset="0"/>
              </a:rPr>
              <a:t>&lt;%@ include file="</a:t>
            </a:r>
            <a:r>
              <a:rPr lang="en-IN" sz="1000" dirty="0" err="1">
                <a:latin typeface="Times New Roman" panose="02020603050405020304" pitchFamily="18" charset="0"/>
                <a:cs typeface="Times New Roman" panose="02020603050405020304" pitchFamily="18" charset="0"/>
              </a:rPr>
              <a:t>connect.jsp</a:t>
            </a:r>
            <a:r>
              <a:rPr lang="en-IN" sz="1000" dirty="0">
                <a:latin typeface="Times New Roman" panose="02020603050405020304" pitchFamily="18" charset="0"/>
                <a:cs typeface="Times New Roman" panose="02020603050405020304" pitchFamily="18" charset="0"/>
              </a:rPr>
              <a:t>" %&gt;</a:t>
            </a:r>
          </a:p>
          <a:p>
            <a:r>
              <a:rPr lang="en-IN" sz="1000" dirty="0">
                <a:latin typeface="Times New Roman" panose="02020603050405020304" pitchFamily="18" charset="0"/>
                <a:cs typeface="Times New Roman" panose="02020603050405020304" pitchFamily="18" charset="0"/>
              </a:rPr>
              <a:t>&lt;%@ page import="</a:t>
            </a:r>
            <a:r>
              <a:rPr lang="en-IN" sz="1000" dirty="0" err="1">
                <a:latin typeface="Times New Roman" panose="02020603050405020304" pitchFamily="18" charset="0"/>
                <a:cs typeface="Times New Roman" panose="02020603050405020304" pitchFamily="18" charset="0"/>
              </a:rPr>
              <a:t>java.util.Date</a:t>
            </a:r>
            <a:r>
              <a:rPr lang="en-IN" sz="1000" dirty="0">
                <a:latin typeface="Times New Roman" panose="02020603050405020304" pitchFamily="18" charset="0"/>
                <a:cs typeface="Times New Roman" panose="02020603050405020304" pitchFamily="18" charset="0"/>
              </a:rPr>
              <a:t>" %&gt;</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&lt;%       String username=</a:t>
            </a:r>
            <a:r>
              <a:rPr lang="en-IN" sz="1000" dirty="0" err="1">
                <a:latin typeface="Times New Roman" panose="02020603050405020304" pitchFamily="18" charset="0"/>
                <a:cs typeface="Times New Roman" panose="02020603050405020304" pitchFamily="18" charset="0"/>
              </a:rPr>
              <a:t>request.getParameter</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adminname</a:t>
            </a:r>
            <a:r>
              <a:rPr lang="en-IN" sz="1000" dirty="0">
                <a:latin typeface="Times New Roman" panose="02020603050405020304" pitchFamily="18" charset="0"/>
                <a:cs typeface="Times New Roman" panose="02020603050405020304" pitchFamily="18" charset="0"/>
              </a:rPr>
              <a:t>");      </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String Password=</a:t>
            </a:r>
            <a:r>
              <a:rPr lang="en-IN" sz="1000" dirty="0" err="1">
                <a:latin typeface="Times New Roman" panose="02020603050405020304" pitchFamily="18" charset="0"/>
                <a:cs typeface="Times New Roman" panose="02020603050405020304" pitchFamily="18" charset="0"/>
              </a:rPr>
              <a:t>request.getParameter</a:t>
            </a:r>
            <a:r>
              <a:rPr lang="en-IN" sz="1000" dirty="0">
                <a:latin typeface="Times New Roman" panose="02020603050405020304" pitchFamily="18" charset="0"/>
                <a:cs typeface="Times New Roman" panose="02020603050405020304" pitchFamily="18" charset="0"/>
              </a:rPr>
              <a:t>("password");	    </a:t>
            </a:r>
          </a:p>
          <a:p>
            <a:r>
              <a:rPr lang="en-IN" sz="1000" dirty="0">
                <a:latin typeface="Times New Roman" panose="02020603050405020304" pitchFamily="18" charset="0"/>
                <a:cs typeface="Times New Roman" panose="02020603050405020304" pitchFamily="18" charset="0"/>
              </a:rPr>
              <a:t>try</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String </a:t>
            </a:r>
            <a:r>
              <a:rPr lang="en-IN" sz="1000" dirty="0" err="1">
                <a:latin typeface="Times New Roman" panose="02020603050405020304" pitchFamily="18" charset="0"/>
                <a:cs typeface="Times New Roman" panose="02020603050405020304" pitchFamily="18" charset="0"/>
              </a:rPr>
              <a:t>sql</a:t>
            </a:r>
            <a:r>
              <a:rPr lang="en-IN" sz="1000" dirty="0">
                <a:latin typeface="Times New Roman" panose="02020603050405020304" pitchFamily="18" charset="0"/>
                <a:cs typeface="Times New Roman" panose="02020603050405020304" pitchFamily="18" charset="0"/>
              </a:rPr>
              <a:t>="SELECT * FROM admin where username='"+username+"' and password='"+Password+"'";</a:t>
            </a:r>
          </a:p>
          <a:p>
            <a:r>
              <a:rPr lang="en-IN" sz="1000" dirty="0">
                <a:latin typeface="Times New Roman" panose="02020603050405020304" pitchFamily="18" charset="0"/>
                <a:cs typeface="Times New Roman" panose="02020603050405020304" pitchFamily="18" charset="0"/>
              </a:rPr>
              <a:t>        Statement </a:t>
            </a:r>
            <a:r>
              <a:rPr lang="en-IN" sz="1000" dirty="0" err="1">
                <a:latin typeface="Times New Roman" panose="02020603050405020304" pitchFamily="18" charset="0"/>
                <a:cs typeface="Times New Roman" panose="02020603050405020304" pitchFamily="18" charset="0"/>
              </a:rPr>
              <a:t>stmt</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connection.createStatement</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ResultSet</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rs</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stmt.executeQuery</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sql</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String </a:t>
            </a:r>
            <a:r>
              <a:rPr lang="en-IN" sz="1000" dirty="0" err="1">
                <a:latin typeface="Times New Roman" panose="02020603050405020304" pitchFamily="18" charset="0"/>
                <a:cs typeface="Times New Roman" panose="02020603050405020304" pitchFamily="18" charset="0"/>
              </a:rPr>
              <a:t>utype</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if(</a:t>
            </a:r>
            <a:r>
              <a:rPr lang="en-IN" sz="1000" dirty="0" err="1">
                <a:latin typeface="Times New Roman" panose="02020603050405020304" pitchFamily="18" charset="0"/>
                <a:cs typeface="Times New Roman" panose="02020603050405020304" pitchFamily="18" charset="0"/>
              </a:rPr>
              <a:t>rs.next</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response.sendRedirect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admin_main.jsp</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else</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response.sendRedirect</a:t>
            </a:r>
            <a:r>
              <a:rPr lang="en-IN" sz="1000" dirty="0">
                <a:latin typeface="Times New Roman" panose="02020603050405020304" pitchFamily="18" charset="0"/>
                <a:cs typeface="Times New Roman" panose="02020603050405020304" pitchFamily="18" charset="0"/>
              </a:rPr>
              <a:t>("wronglogin.html");</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catch(Exception e)</a:t>
            </a:r>
          </a:p>
          <a:p>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out.print</a:t>
            </a:r>
            <a:r>
              <a:rPr lang="en-IN" sz="1000" dirty="0">
                <a:latin typeface="Times New Roman" panose="02020603050405020304" pitchFamily="18" charset="0"/>
                <a:cs typeface="Times New Roman" panose="02020603050405020304" pitchFamily="18" charset="0"/>
              </a:rPr>
              <a:t>(e);}</a:t>
            </a:r>
          </a:p>
          <a:p>
            <a:r>
              <a:rPr lang="en-IN" sz="1000" dirty="0">
                <a:latin typeface="Times New Roman" panose="02020603050405020304" pitchFamily="18" charset="0"/>
                <a:cs typeface="Times New Roman" panose="02020603050405020304" pitchFamily="18" charset="0"/>
              </a:rPr>
              <a:t>%&gt;</a:t>
            </a:r>
          </a:p>
          <a:p>
            <a:endParaRPr lang="en-IN" sz="1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7899" y="3331029"/>
            <a:ext cx="683623" cy="369332"/>
          </a:xfrm>
          <a:prstGeom prst="rect">
            <a:avLst/>
          </a:prstGeom>
          <a:noFill/>
        </p:spPr>
        <p:txBody>
          <a:bodyPr wrap="square" rtlCol="0">
            <a:spAutoFit/>
          </a:bodyPr>
          <a:lstStyle/>
          <a:p>
            <a:r>
              <a:rPr lang="en-IN" dirty="0" smtClean="0">
                <a:solidFill>
                  <a:schemeClr val="bg1"/>
                </a:solidFill>
              </a:rPr>
              <a:t>  30</a:t>
            </a:r>
            <a:endParaRPr lang="en-IN" dirty="0">
              <a:solidFill>
                <a:schemeClr val="bg1"/>
              </a:solidFill>
            </a:endParaRPr>
          </a:p>
        </p:txBody>
      </p:sp>
      <p:sp>
        <p:nvSpPr>
          <p:cNvPr id="7" name="Rectangle 6"/>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1804920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 </a:t>
            </a:r>
            <a:endParaRPr lang="en-IN" dirty="0"/>
          </a:p>
        </p:txBody>
      </p:sp>
      <p:sp>
        <p:nvSpPr>
          <p:cNvPr id="3" name="Content Placeholder 2"/>
          <p:cNvSpPr>
            <a:spLocks noGrp="1"/>
          </p:cNvSpPr>
          <p:nvPr>
            <p:ph idx="1"/>
          </p:nvPr>
        </p:nvSpPr>
        <p:spPr>
          <a:xfrm>
            <a:off x="1295401" y="2024743"/>
            <a:ext cx="9601196" cy="4219303"/>
          </a:xfrm>
        </p:spPr>
        <p:txBody>
          <a:bodyPr/>
          <a:lstStyle/>
          <a:p>
            <a:pPr marL="0" indent="0">
              <a:buNone/>
            </a:pPr>
            <a:r>
              <a:rPr lang="en-IN" b="1" dirty="0" smtClean="0">
                <a:latin typeface="Times New Roman" panose="02020603050405020304" pitchFamily="18" charset="0"/>
                <a:cs typeface="Times New Roman" panose="02020603050405020304" pitchFamily="18" charset="0"/>
              </a:rPr>
              <a:t>USER LOGIN PAGE</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0" y="2533085"/>
            <a:ext cx="6096000" cy="3754874"/>
          </a:xfrm>
          <a:prstGeom prst="rect">
            <a:avLst/>
          </a:prstGeom>
        </p:spPr>
        <p:txBody>
          <a:bodyPr>
            <a:spAutoFit/>
          </a:bodyPr>
          <a:lstStyle/>
          <a:p>
            <a:r>
              <a:rPr lang="en-IN" sz="1400" dirty="0" smtClean="0">
                <a:latin typeface="Times New Roman" panose="02020603050405020304" pitchFamily="18" charset="0"/>
                <a:cs typeface="Times New Roman" panose="02020603050405020304" pitchFamily="18" charset="0"/>
              </a:rPr>
              <a:t> &lt;</a:t>
            </a:r>
            <a:r>
              <a:rPr lang="en-IN" sz="1400" dirty="0" err="1" smtClean="0">
                <a:latin typeface="Times New Roman" panose="02020603050405020304" pitchFamily="18" charset="0"/>
                <a:cs typeface="Times New Roman" panose="02020603050405020304" pitchFamily="18" charset="0"/>
              </a:rPr>
              <a:t>tr</a:t>
            </a:r>
            <a:r>
              <a:rPr lang="en-IN" sz="1400" dirty="0" smtClean="0">
                <a:latin typeface="Times New Roman" panose="02020603050405020304" pitchFamily="18" charset="0"/>
                <a:cs typeface="Times New Roman" panose="02020603050405020304" pitchFamily="18" charset="0"/>
              </a:rPr>
              <a:t>&gt;</a:t>
            </a:r>
          </a:p>
          <a:p>
            <a:r>
              <a:rPr lang="en-IN" sz="1400" dirty="0" smtClean="0">
                <a:latin typeface="Times New Roman" panose="02020603050405020304" pitchFamily="18" charset="0"/>
                <a:cs typeface="Times New Roman" panose="02020603050405020304" pitchFamily="18" charset="0"/>
              </a:rPr>
              <a:t>              &lt;td width="160" height="55"&gt;&lt;span class="style5"&gt;Username&lt;/span&gt;&lt;/td&gt;</a:t>
            </a:r>
          </a:p>
          <a:p>
            <a:r>
              <a:rPr lang="en-IN" sz="1400" dirty="0" smtClean="0">
                <a:latin typeface="Times New Roman" panose="02020603050405020304" pitchFamily="18" charset="0"/>
                <a:cs typeface="Times New Roman" panose="02020603050405020304" pitchFamily="18" charset="0"/>
              </a:rPr>
              <a:t>              &lt;td width="392"&gt;&lt;input type="text" name="</a:t>
            </a:r>
            <a:r>
              <a:rPr lang="en-IN" sz="1400" dirty="0" err="1" smtClean="0">
                <a:latin typeface="Times New Roman" panose="02020603050405020304" pitchFamily="18" charset="0"/>
                <a:cs typeface="Times New Roman" panose="02020603050405020304" pitchFamily="18" charset="0"/>
              </a:rPr>
              <a:t>userid</a:t>
            </a:r>
            <a:r>
              <a:rPr lang="en-IN" sz="1400" dirty="0" smtClean="0">
                <a:latin typeface="Times New Roman" panose="02020603050405020304" pitchFamily="18" charset="0"/>
                <a:cs typeface="Times New Roman" panose="02020603050405020304" pitchFamily="18" charset="0"/>
              </a:rPr>
              <a:t>"&gt;&lt;/td&gt;</a:t>
            </a:r>
          </a:p>
          <a:p>
            <a:r>
              <a:rPr lang="en-IN" sz="1400" dirty="0" smtClean="0">
                <a:latin typeface="Times New Roman" panose="02020603050405020304" pitchFamily="18" charset="0"/>
                <a:cs typeface="Times New Roman" panose="02020603050405020304" pitchFamily="18" charset="0"/>
              </a:rPr>
              <a:t>            &lt;/</a:t>
            </a:r>
            <a:r>
              <a:rPr lang="en-IN" sz="1400" dirty="0" err="1" smtClean="0">
                <a:latin typeface="Times New Roman" panose="02020603050405020304" pitchFamily="18" charset="0"/>
                <a:cs typeface="Times New Roman" panose="02020603050405020304" pitchFamily="18" charset="0"/>
              </a:rPr>
              <a:t>tr</a:t>
            </a:r>
            <a:r>
              <a:rPr lang="en-IN" sz="1400" dirty="0" smtClean="0">
                <a:latin typeface="Times New Roman" panose="02020603050405020304" pitchFamily="18" charset="0"/>
                <a:cs typeface="Times New Roman" panose="02020603050405020304" pitchFamily="18" charset="0"/>
              </a:rPr>
              <a:t>&gt;</a:t>
            </a:r>
          </a:p>
          <a:p>
            <a:r>
              <a:rPr lang="en-IN" sz="1400" dirty="0" smtClean="0">
                <a:latin typeface="Times New Roman" panose="02020603050405020304" pitchFamily="18" charset="0"/>
                <a:cs typeface="Times New Roman" panose="02020603050405020304" pitchFamily="18" charset="0"/>
              </a:rPr>
              <a:t>            &lt;</a:t>
            </a:r>
            <a:r>
              <a:rPr lang="en-IN" sz="1400" dirty="0" err="1" smtClean="0">
                <a:latin typeface="Times New Roman" panose="02020603050405020304" pitchFamily="18" charset="0"/>
                <a:cs typeface="Times New Roman" panose="02020603050405020304" pitchFamily="18" charset="0"/>
              </a:rPr>
              <a:t>tr</a:t>
            </a:r>
            <a:r>
              <a:rPr lang="en-IN" sz="1400" dirty="0" smtClean="0">
                <a:latin typeface="Times New Roman" panose="02020603050405020304" pitchFamily="18" charset="0"/>
                <a:cs typeface="Times New Roman" panose="02020603050405020304" pitchFamily="18" charset="0"/>
              </a:rPr>
              <a:t>&gt;</a:t>
            </a:r>
          </a:p>
          <a:p>
            <a:r>
              <a:rPr lang="en-IN" sz="1400" dirty="0" smtClean="0">
                <a:latin typeface="Times New Roman" panose="02020603050405020304" pitchFamily="18" charset="0"/>
                <a:cs typeface="Times New Roman" panose="02020603050405020304" pitchFamily="18" charset="0"/>
              </a:rPr>
              <a:t>              &lt;td height="50"&gt;&lt;span class="style5"&gt;Password&lt;/span&gt;&lt;/td&gt;</a:t>
            </a:r>
          </a:p>
          <a:p>
            <a:r>
              <a:rPr lang="en-IN" sz="1400" dirty="0" smtClean="0">
                <a:latin typeface="Times New Roman" panose="02020603050405020304" pitchFamily="18" charset="0"/>
                <a:cs typeface="Times New Roman" panose="02020603050405020304" pitchFamily="18" charset="0"/>
              </a:rPr>
              <a:t>              &lt;td&gt;&lt;input type="password" name="pass"&gt;&lt;/td&gt;</a:t>
            </a:r>
          </a:p>
          <a:p>
            <a:r>
              <a:rPr lang="en-IN" sz="1400" dirty="0" smtClean="0">
                <a:latin typeface="Times New Roman" panose="02020603050405020304" pitchFamily="18" charset="0"/>
                <a:cs typeface="Times New Roman" panose="02020603050405020304" pitchFamily="18" charset="0"/>
              </a:rPr>
              <a:t>            &lt;/</a:t>
            </a:r>
            <a:r>
              <a:rPr lang="en-IN" sz="1400" dirty="0" err="1" smtClean="0">
                <a:latin typeface="Times New Roman" panose="02020603050405020304" pitchFamily="18" charset="0"/>
                <a:cs typeface="Times New Roman" panose="02020603050405020304" pitchFamily="18" charset="0"/>
              </a:rPr>
              <a:t>tr</a:t>
            </a:r>
            <a:r>
              <a:rPr lang="en-IN" sz="1400" dirty="0" smtClean="0">
                <a:latin typeface="Times New Roman" panose="02020603050405020304" pitchFamily="18" charset="0"/>
                <a:cs typeface="Times New Roman" panose="02020603050405020304" pitchFamily="18" charset="0"/>
              </a:rPr>
              <a:t>&gt;</a:t>
            </a:r>
          </a:p>
          <a:p>
            <a:r>
              <a:rPr lang="en-IN" sz="1400" dirty="0" smtClean="0">
                <a:latin typeface="Times New Roman" panose="02020603050405020304" pitchFamily="18" charset="0"/>
                <a:cs typeface="Times New Roman" panose="02020603050405020304" pitchFamily="18" charset="0"/>
              </a:rPr>
              <a:t>            &lt;</a:t>
            </a:r>
            <a:r>
              <a:rPr lang="en-IN" sz="1400" dirty="0" err="1" smtClean="0">
                <a:latin typeface="Times New Roman" panose="02020603050405020304" pitchFamily="18" charset="0"/>
                <a:cs typeface="Times New Roman" panose="02020603050405020304" pitchFamily="18" charset="0"/>
              </a:rPr>
              <a:t>tr</a:t>
            </a:r>
            <a:r>
              <a:rPr lang="en-IN" sz="1400" dirty="0" smtClean="0">
                <a:latin typeface="Times New Roman" panose="02020603050405020304" pitchFamily="18" charset="0"/>
                <a:cs typeface="Times New Roman" panose="02020603050405020304" pitchFamily="18" charset="0"/>
              </a:rPr>
              <a:t>&gt;</a:t>
            </a:r>
          </a:p>
          <a:p>
            <a:r>
              <a:rPr lang="en-IN" sz="1400" dirty="0" smtClean="0">
                <a:latin typeface="Times New Roman" panose="02020603050405020304" pitchFamily="18" charset="0"/>
                <a:cs typeface="Times New Roman" panose="02020603050405020304" pitchFamily="18" charset="0"/>
              </a:rPr>
              <a:t>              &lt;td&gt;&amp;</a:t>
            </a:r>
            <a:r>
              <a:rPr lang="en-IN" sz="1400" dirty="0" err="1" smtClean="0">
                <a:latin typeface="Times New Roman" panose="02020603050405020304" pitchFamily="18" charset="0"/>
                <a:cs typeface="Times New Roman" panose="02020603050405020304" pitchFamily="18" charset="0"/>
              </a:rPr>
              <a:t>nbsp</a:t>
            </a:r>
            <a:r>
              <a:rPr lang="en-IN" sz="1400" dirty="0" smtClean="0">
                <a:latin typeface="Times New Roman" panose="02020603050405020304" pitchFamily="18" charset="0"/>
                <a:cs typeface="Times New Roman" panose="02020603050405020304" pitchFamily="18" charset="0"/>
              </a:rPr>
              <a:t>;&lt;/td&gt;</a:t>
            </a:r>
          </a:p>
          <a:p>
            <a:r>
              <a:rPr lang="en-IN" sz="1400" dirty="0" smtClean="0">
                <a:latin typeface="Times New Roman" panose="02020603050405020304" pitchFamily="18" charset="0"/>
                <a:cs typeface="Times New Roman" panose="02020603050405020304" pitchFamily="18" charset="0"/>
              </a:rPr>
              <a:t>              &lt;td&gt;&lt;p&gt;&amp;</a:t>
            </a:r>
            <a:r>
              <a:rPr lang="en-IN" sz="1400" dirty="0" err="1" smtClean="0">
                <a:latin typeface="Times New Roman" panose="02020603050405020304" pitchFamily="18" charset="0"/>
                <a:cs typeface="Times New Roman" panose="02020603050405020304" pitchFamily="18" charset="0"/>
              </a:rPr>
              <a:t>nbsp</a:t>
            </a:r>
            <a:r>
              <a:rPr lang="en-IN" sz="1400" dirty="0" smtClean="0">
                <a:latin typeface="Times New Roman" panose="02020603050405020304" pitchFamily="18" charset="0"/>
                <a:cs typeface="Times New Roman" panose="02020603050405020304" pitchFamily="18" charset="0"/>
              </a:rPr>
              <a:t>;&lt;/p&gt;</a:t>
            </a:r>
          </a:p>
          <a:p>
            <a:r>
              <a:rPr lang="en-IN" sz="1400" dirty="0" smtClean="0">
                <a:latin typeface="Times New Roman" panose="02020603050405020304" pitchFamily="18" charset="0"/>
                <a:cs typeface="Times New Roman" panose="02020603050405020304" pitchFamily="18" charset="0"/>
              </a:rPr>
              <a:t>              &lt;p&gt;</a:t>
            </a:r>
          </a:p>
          <a:p>
            <a:r>
              <a:rPr lang="en-IN" sz="1400" dirty="0" smtClean="0">
                <a:latin typeface="Times New Roman" panose="02020603050405020304" pitchFamily="18" charset="0"/>
                <a:cs typeface="Times New Roman" panose="02020603050405020304" pitchFamily="18" charset="0"/>
              </a:rPr>
              <a:t>                &lt;input type="submit" name="Submit" value="Login"&gt;</a:t>
            </a:r>
          </a:p>
          <a:p>
            <a:r>
              <a:rPr lang="en-IN" sz="1400" dirty="0" smtClean="0">
                <a:latin typeface="Times New Roman" panose="02020603050405020304" pitchFamily="18" charset="0"/>
                <a:cs typeface="Times New Roman" panose="02020603050405020304" pitchFamily="18" charset="0"/>
              </a:rPr>
              <a:t>                &lt;input type="reset" name="Submit2" value="Reset"&gt;</a:t>
            </a:r>
          </a:p>
          <a:p>
            <a:r>
              <a:rPr lang="en-IN" sz="1400" dirty="0" smtClean="0">
                <a:latin typeface="Times New Roman" panose="02020603050405020304" pitchFamily="18" charset="0"/>
                <a:cs typeface="Times New Roman" panose="02020603050405020304" pitchFamily="18" charset="0"/>
              </a:rPr>
              <a:t>              &lt;/p&gt;&lt;/td&gt;</a:t>
            </a:r>
          </a:p>
          <a:p>
            <a:r>
              <a:rPr lang="en-IN" sz="1400" dirty="0" smtClean="0">
                <a:latin typeface="Times New Roman" panose="02020603050405020304" pitchFamily="18" charset="0"/>
                <a:cs typeface="Times New Roman" panose="02020603050405020304" pitchFamily="18" charset="0"/>
              </a:rPr>
              <a:t>            &lt;/</a:t>
            </a:r>
            <a:r>
              <a:rPr lang="en-IN" sz="1400" dirty="0" err="1" smtClean="0">
                <a:latin typeface="Times New Roman" panose="02020603050405020304" pitchFamily="18" charset="0"/>
                <a:cs typeface="Times New Roman" panose="02020603050405020304" pitchFamily="18" charset="0"/>
              </a:rPr>
              <a:t>tr</a:t>
            </a:r>
            <a:r>
              <a:rPr lang="en-IN" sz="1400" dirty="0" smtClean="0">
                <a:latin typeface="Times New Roman" panose="02020603050405020304" pitchFamily="18" charset="0"/>
                <a:cs typeface="Times New Roman" panose="02020603050405020304" pitchFamily="18" charset="0"/>
              </a:rPr>
              <a:t>&gt;</a:t>
            </a:r>
            <a:endParaRPr lang="en-IN"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3331029"/>
            <a:ext cx="683623" cy="369332"/>
          </a:xfrm>
          <a:prstGeom prst="rect">
            <a:avLst/>
          </a:prstGeom>
          <a:noFill/>
        </p:spPr>
        <p:txBody>
          <a:bodyPr wrap="square" rtlCol="0">
            <a:spAutoFit/>
          </a:bodyPr>
          <a:lstStyle/>
          <a:p>
            <a:r>
              <a:rPr lang="en-IN" dirty="0" smtClean="0">
                <a:solidFill>
                  <a:schemeClr val="bg1"/>
                </a:solidFill>
              </a:rPr>
              <a:t>  31</a:t>
            </a:r>
            <a:endParaRPr lang="en-IN" dirty="0">
              <a:solidFill>
                <a:schemeClr val="bg1"/>
              </a:solidFill>
            </a:endParaRPr>
          </a:p>
        </p:txBody>
      </p:sp>
      <p:sp>
        <p:nvSpPr>
          <p:cNvPr id="7" name="Rectangle 6"/>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104689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1295401" y="2556932"/>
            <a:ext cx="9601196" cy="3660988"/>
          </a:xfrm>
        </p:spPr>
        <p:txBody>
          <a:bodyPr>
            <a:normAutofit fontScale="550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 2011 Census TIGER/Line </a:t>
            </a:r>
            <a:r>
              <a:rPr lang="en-US" dirty="0" err="1">
                <a:latin typeface="Times New Roman" panose="02020603050405020304" pitchFamily="18" charset="0"/>
                <a:cs typeface="Times New Roman" panose="02020603050405020304" pitchFamily="18" charset="0"/>
              </a:rPr>
              <a:t>Shapefiles</a:t>
            </a:r>
            <a:r>
              <a:rPr lang="en-US" dirty="0">
                <a:latin typeface="Times New Roman" panose="02020603050405020304" pitchFamily="18" charset="0"/>
                <a:cs typeface="Times New Roman" panose="02020603050405020304" pitchFamily="18" charset="0"/>
              </a:rPr>
              <a:t>. (2011).[Online].Available: </a:t>
            </a:r>
            <a:r>
              <a:rPr lang="en-US" u="sng" dirty="0">
                <a:latin typeface="Times New Roman" panose="02020603050405020304" pitchFamily="18" charset="0"/>
                <a:cs typeface="Times New Roman" panose="02020603050405020304" pitchFamily="18" charset="0"/>
                <a:hlinkClick r:id="rId2"/>
              </a:rPr>
              <a:t>http://www.census.gov/cgi-bin/geo/shapefiles2011/main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[2] 9th DIMACS Implementation Challenge on Shortest Paths. (2013). [Online]. Available: </a:t>
            </a:r>
            <a:r>
              <a:rPr lang="en-US" u="sng" dirty="0">
                <a:latin typeface="Times New Roman" panose="02020603050405020304" pitchFamily="18" charset="0"/>
                <a:cs typeface="Times New Roman" panose="02020603050405020304" pitchFamily="18" charset="0"/>
                <a:hlinkClick r:id="rId3"/>
              </a:rPr>
              <a:t>http://www.dis.uniroma1.it/challenge9/data/tiger/</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 Bing Data  Suppliers. (2013). [Online]. Available: </a:t>
            </a:r>
            <a:r>
              <a:rPr lang="en-US" u="sng" dirty="0">
                <a:latin typeface="Times New Roman" panose="02020603050405020304" pitchFamily="18" charset="0"/>
                <a:cs typeface="Times New Roman" panose="02020603050405020304" pitchFamily="18" charset="0"/>
                <a:hlinkClick r:id="rId4"/>
              </a:rPr>
              <a:t>http://windows</a:t>
            </a:r>
            <a:r>
              <a:rPr lang="en-US" dirty="0">
                <a:latin typeface="Times New Roman" panose="02020603050405020304" pitchFamily="18" charset="0"/>
                <a:cs typeface="Times New Roman" panose="02020603050405020304" pitchFamily="18" charset="0"/>
              </a:rPr>
              <a:t>. microsoft.com/</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-HK/windows-live/about-</a:t>
            </a:r>
            <a:r>
              <a:rPr lang="en-US" dirty="0" err="1">
                <a:latin typeface="Times New Roman" panose="02020603050405020304" pitchFamily="18" charset="0"/>
                <a:cs typeface="Times New Roman" panose="02020603050405020304" pitchFamily="18" charset="0"/>
              </a:rPr>
              <a:t>bing</a:t>
            </a:r>
            <a:r>
              <a:rPr lang="en-US" dirty="0">
                <a:latin typeface="Times New Roman" panose="02020603050405020304" pitchFamily="18" charset="0"/>
                <a:cs typeface="Times New Roman" panose="02020603050405020304" pitchFamily="18" charset="0"/>
              </a:rPr>
              <a:t>-data-</a:t>
            </a:r>
            <a:r>
              <a:rPr lang="en-US" dirty="0" err="1">
                <a:latin typeface="Times New Roman" panose="02020603050405020304" pitchFamily="18" charset="0"/>
                <a:cs typeface="Times New Roman" panose="02020603050405020304" pitchFamily="18" charset="0"/>
              </a:rPr>
              <a:t>supplie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[4] Bing Maps API. (2013). [Online]. Available: </a:t>
            </a:r>
            <a:r>
              <a:rPr lang="en-US" u="sng" dirty="0">
                <a:latin typeface="Times New Roman" panose="02020603050405020304" pitchFamily="18" charset="0"/>
                <a:cs typeface="Times New Roman" panose="02020603050405020304" pitchFamily="18" charset="0"/>
                <a:hlinkClick r:id="rId5"/>
              </a:rPr>
              <a:t>http://www</a:t>
            </a:r>
            <a:r>
              <a:rPr lang="en-US" dirty="0">
                <a:latin typeface="Times New Roman" panose="02020603050405020304" pitchFamily="18" charset="0"/>
                <a:cs typeface="Times New Roman" panose="02020603050405020304" pitchFamily="18" charset="0"/>
              </a:rPr>
              <a:t>. microsoft.com/maps/developers/web.aspx</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[5] Bing Maps Licensing and Pricing Information. (2013). [Online]. Available: </a:t>
            </a:r>
            <a:r>
              <a:rPr lang="en-US" u="sng" dirty="0">
                <a:latin typeface="Times New Roman" panose="02020603050405020304" pitchFamily="18" charset="0"/>
                <a:cs typeface="Times New Roman" panose="02020603050405020304" pitchFamily="18" charset="0"/>
                <a:hlinkClick r:id="rId6"/>
              </a:rPr>
              <a:t>http://www.microsoft.com/maps/product/licensing.aspx</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[6] Google Directions &amp; Bing Maps: Live Traffic Information. (2013). [Online]. Available: </a:t>
            </a:r>
            <a:r>
              <a:rPr lang="en-US" u="sng" dirty="0">
                <a:latin typeface="Times New Roman" panose="02020603050405020304" pitchFamily="18" charset="0"/>
                <a:cs typeface="Times New Roman" panose="02020603050405020304" pitchFamily="18" charset="0"/>
                <a:hlinkClick r:id="rId7"/>
              </a:rPr>
              <a:t>http://support.google.com/maps/bin/answer.py?hl=en&amp;answer=2549020&amp;topic=1687356&amp;</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8"/>
              </a:rPr>
              <a:t>http://msdn.microsoft.com/en-us/library/aa907680.aspx</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08377" y="3331029"/>
            <a:ext cx="683623" cy="369332"/>
          </a:xfrm>
          <a:prstGeom prst="rect">
            <a:avLst/>
          </a:prstGeom>
          <a:noFill/>
        </p:spPr>
        <p:txBody>
          <a:bodyPr wrap="square" rtlCol="0">
            <a:spAutoFit/>
          </a:bodyPr>
          <a:lstStyle/>
          <a:p>
            <a:r>
              <a:rPr lang="en-IN" dirty="0" smtClean="0">
                <a:solidFill>
                  <a:schemeClr val="bg1"/>
                </a:solidFill>
              </a:rPr>
              <a:t>  34</a:t>
            </a:r>
            <a:endParaRPr lang="en-IN" dirty="0">
              <a:solidFill>
                <a:schemeClr val="bg1"/>
              </a:solidFill>
            </a:endParaRPr>
          </a:p>
        </p:txBody>
      </p:sp>
      <p:sp>
        <p:nvSpPr>
          <p:cNvPr id="5" name="TextBox 4"/>
          <p:cNvSpPr txBox="1"/>
          <p:nvPr/>
        </p:nvSpPr>
        <p:spPr>
          <a:xfrm>
            <a:off x="-35923" y="3331029"/>
            <a:ext cx="683623" cy="369332"/>
          </a:xfrm>
          <a:prstGeom prst="rect">
            <a:avLst/>
          </a:prstGeom>
          <a:noFill/>
        </p:spPr>
        <p:txBody>
          <a:bodyPr wrap="square" rtlCol="0">
            <a:spAutoFit/>
          </a:bodyPr>
          <a:lstStyle/>
          <a:p>
            <a:r>
              <a:rPr lang="en-IN" dirty="0" smtClean="0">
                <a:solidFill>
                  <a:schemeClr val="bg1"/>
                </a:solidFill>
              </a:rPr>
              <a:t>  32</a:t>
            </a:r>
            <a:endParaRPr lang="en-IN" dirty="0">
              <a:solidFill>
                <a:schemeClr val="bg1"/>
              </a:solidFill>
            </a:endParaRPr>
          </a:p>
        </p:txBody>
      </p:sp>
    </p:spTree>
    <p:extLst>
      <p:ext uri="{BB962C8B-B14F-4D97-AF65-F5344CB8AC3E}">
        <p14:creationId xmlns:p14="http://schemas.microsoft.com/office/powerpoint/2010/main" val="1722748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1295401" y="2556932"/>
            <a:ext cx="9601196" cy="3634862"/>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 In this paper, we propose a solution for the LBS to process range/KNN queries such that the query results have accurate travel times and the LBS incurs few number of route requests. Our solution Route-Saver collects recent routes obtained from an online route API (wit hind minutes). During query processing, it exploits those routes to derive effective lower-upper bounds for saving route requests, and examines the candidates for queries in an effective order. We have also studied the parallelization of route requests to further reduce query response time. Our experimental evaluation shows that Route-Saver is 3 times more efficient than a competitor, and yet achieves high result accuracy (above 98 percent). In future, we plan to investigate automatic tuning the expiry time d based on a given accuracy requirement. This would help the LBS guarantee its accuracy and improve their users’ satisfaction.</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694" y="3334601"/>
            <a:ext cx="683623" cy="369332"/>
          </a:xfrm>
          <a:prstGeom prst="rect">
            <a:avLst/>
          </a:prstGeom>
          <a:noFill/>
        </p:spPr>
        <p:txBody>
          <a:bodyPr wrap="square" rtlCol="0">
            <a:spAutoFit/>
          </a:bodyPr>
          <a:lstStyle/>
          <a:p>
            <a:r>
              <a:rPr lang="en-IN" dirty="0" smtClean="0">
                <a:solidFill>
                  <a:schemeClr val="bg1"/>
                </a:solidFill>
              </a:rPr>
              <a:t>  33</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2404659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05211" cy="6858000"/>
          </a:xfrm>
          <a:prstGeom prst="rect">
            <a:avLst/>
          </a:prstGeom>
        </p:spPr>
      </p:pic>
      <p:sp>
        <p:nvSpPr>
          <p:cNvPr id="3" name="TextBox 2"/>
          <p:cNvSpPr txBox="1"/>
          <p:nvPr/>
        </p:nvSpPr>
        <p:spPr>
          <a:xfrm>
            <a:off x="1240971" y="169817"/>
            <a:ext cx="9274629" cy="1446550"/>
          </a:xfrm>
          <a:prstGeom prst="rect">
            <a:avLst/>
          </a:prstGeom>
          <a:noFill/>
        </p:spPr>
        <p:txBody>
          <a:bodyPr wrap="square" rtlCol="0">
            <a:spAutoFit/>
          </a:bodyPr>
          <a:lstStyle/>
          <a:p>
            <a:r>
              <a:rPr lang="en-IN" sz="8800" dirty="0" smtClean="0">
                <a:solidFill>
                  <a:schemeClr val="bg1"/>
                </a:solidFill>
                <a:latin typeface="Arial Rounded MT Bold" panose="020F0704030504030204" pitchFamily="34" charset="0"/>
              </a:rPr>
              <a:t>    THANK YOU</a:t>
            </a:r>
            <a:endParaRPr lang="en-IN" sz="88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84481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normAutofit/>
          </a:bodyPr>
          <a:lstStyle/>
          <a:p>
            <a:pPr lvl="0" algn="just">
              <a:buFont typeface="Wingdings" panose="05000000000000000000" pitchFamily="2" charset="2"/>
              <a:buChar char="Ø"/>
            </a:pPr>
            <a:r>
              <a:rPr lang="en-US" sz="2000" dirty="0">
                <a:latin typeface="Times New Roman" pitchFamily="18" charset="0"/>
                <a:cs typeface="Times New Roman" pitchFamily="18" charset="0"/>
              </a:rPr>
              <a:t>To meet the accuracy requirement, the framework </a:t>
            </a:r>
            <a:r>
              <a:rPr lang="en-US" sz="2000" dirty="0" err="1">
                <a:latin typeface="Times New Roman" pitchFamily="18" charset="0"/>
                <a:cs typeface="Times New Roman" pitchFamily="18" charset="0"/>
              </a:rPr>
              <a:t>SMashQ</a:t>
            </a:r>
            <a:r>
              <a:rPr lang="en-US" sz="2000" dirty="0">
                <a:latin typeface="Times New Roman" pitchFamily="18" charset="0"/>
                <a:cs typeface="Times New Roman" pitchFamily="18" charset="0"/>
              </a:rPr>
              <a:t> is used for the LBS to answer  KNN queries accurately by retrieving live travel times (and routes) from online route APIs (e.g., Google Directions API, Bing Maps API, which have live traffic </a:t>
            </a:r>
            <a:r>
              <a:rPr lang="en-US" sz="2000" dirty="0" smtClean="0">
                <a:latin typeface="Times New Roman" pitchFamily="18" charset="0"/>
                <a:cs typeface="Times New Roman" pitchFamily="18" charset="0"/>
              </a:rPr>
              <a:t>information.</a:t>
            </a:r>
          </a:p>
          <a:p>
            <a:pPr lvl="0" algn="just">
              <a:buFont typeface="Wingdings" panose="05000000000000000000" pitchFamily="2" charset="2"/>
              <a:buChar char="Ø"/>
            </a:pPr>
            <a:r>
              <a:rPr lang="en-US" sz="2000" dirty="0" smtClean="0">
                <a:latin typeface="Times New Roman" pitchFamily="18" charset="0"/>
                <a:cs typeface="Times New Roman" pitchFamily="18" charset="0"/>
              </a:rPr>
              <a:t>Various </a:t>
            </a:r>
            <a:r>
              <a:rPr lang="en-US" sz="2000" dirty="0" err="1" smtClean="0">
                <a:latin typeface="Times New Roman" pitchFamily="18" charset="0"/>
                <a:cs typeface="Times New Roman" pitchFamily="18" charset="0"/>
              </a:rPr>
              <a:t>shortes</a:t>
            </a:r>
            <a:r>
              <a:rPr lang="en-US" sz="2000" dirty="0" err="1">
                <a:latin typeface="Times New Roman" pitchFamily="18" charset="0"/>
                <a:cs typeface="Times New Roman" pitchFamily="18" charset="0"/>
              </a:rPr>
              <a:t>have</a:t>
            </a:r>
            <a:r>
              <a:rPr lang="en-US" sz="2000" dirty="0">
                <a:latin typeface="Times New Roman" pitchFamily="18" charset="0"/>
                <a:cs typeface="Times New Roman" pitchFamily="18" charset="0"/>
              </a:rPr>
              <a:t> been </a:t>
            </a:r>
            <a:r>
              <a:rPr lang="en-US" sz="2000" dirty="0" smtClean="0">
                <a:latin typeface="Times New Roman" pitchFamily="18" charset="0"/>
                <a:cs typeface="Times New Roman" pitchFamily="18" charset="0"/>
              </a:rPr>
              <a:t>t </a:t>
            </a:r>
            <a:r>
              <a:rPr lang="en-US" sz="2000" dirty="0">
                <a:latin typeface="Times New Roman" pitchFamily="18" charset="0"/>
                <a:cs typeface="Times New Roman" pitchFamily="18" charset="0"/>
              </a:rPr>
              <a:t>path indices </a:t>
            </a:r>
            <a:r>
              <a:rPr lang="en-US" sz="2000" dirty="0" smtClean="0">
                <a:latin typeface="Times New Roman" pitchFamily="18" charset="0"/>
                <a:cs typeface="Times New Roman" pitchFamily="18" charset="0"/>
              </a:rPr>
              <a:t>developed </a:t>
            </a:r>
            <a:r>
              <a:rPr lang="en-US" sz="2000" dirty="0">
                <a:latin typeface="Times New Roman" pitchFamily="18" charset="0"/>
                <a:cs typeface="Times New Roman" pitchFamily="18" charset="0"/>
              </a:rPr>
              <a:t>to support shortest path search efficiently</a:t>
            </a:r>
            <a:r>
              <a:rPr lang="en-US" sz="2000" dirty="0" smtClean="0">
                <a:latin typeface="Times New Roman" pitchFamily="18" charset="0"/>
                <a:cs typeface="Times New Roman" pitchFamily="18" charset="0"/>
              </a:rPr>
              <a:t>.</a:t>
            </a:r>
          </a:p>
          <a:p>
            <a:pPr lvl="0" algn="just">
              <a:buFont typeface="Wingdings" panose="05000000000000000000" pitchFamily="2" charset="2"/>
              <a:buChar char="Ø"/>
            </a:pPr>
            <a:r>
              <a:rPr lang="en-US" sz="2000" dirty="0" smtClean="0">
                <a:latin typeface="Times New Roman" pitchFamily="18" charset="0"/>
                <a:cs typeface="Times New Roman" pitchFamily="18" charset="0"/>
              </a:rPr>
              <a:t> Thomsen </a:t>
            </a:r>
            <a:r>
              <a:rPr lang="en-US" sz="2000" dirty="0">
                <a:latin typeface="Times New Roman" pitchFamily="18" charset="0"/>
                <a:cs typeface="Times New Roman" pitchFamily="18" charset="0"/>
              </a:rPr>
              <a:t>study the caching of shortest paths obtained from online route APIs. </a:t>
            </a:r>
            <a:endParaRPr lang="en-US" sz="2000" dirty="0" smtClean="0">
              <a:latin typeface="Times New Roman" pitchFamily="18" charset="0"/>
              <a:cs typeface="Times New Roman" pitchFamily="18" charset="0"/>
            </a:endParaRPr>
          </a:p>
          <a:p>
            <a:pPr lvl="0" algn="just">
              <a:buFont typeface="Wingdings" panose="05000000000000000000" pitchFamily="2" charset="2"/>
              <a:buChar char="Ø"/>
            </a:pP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exploit the optimal sub path property on cached paths to answer shortest path queries.</a:t>
            </a:r>
            <a:endParaRPr lang="en-IN" sz="2000" dirty="0">
              <a:latin typeface="Times New Roman" pitchFamily="18" charset="0"/>
              <a:cs typeface="Times New Roman" pitchFamily="18" charset="0"/>
            </a:endParaRPr>
          </a:p>
          <a:p>
            <a:pPr algn="just">
              <a:buFont typeface="Wingdings" panose="05000000000000000000" pitchFamily="2" charset="2"/>
              <a:buChar char="Ø"/>
            </a:pPr>
            <a:endParaRPr lang="en-IN" sz="2000" dirty="0">
              <a:latin typeface="Times New Roman" pitchFamily="18" charset="0"/>
              <a:cs typeface="Times New Roman" pitchFamily="18" charset="0"/>
            </a:endParaRPr>
          </a:p>
        </p:txBody>
      </p:sp>
      <p:sp>
        <p:nvSpPr>
          <p:cNvPr id="6" name="TextBox 5"/>
          <p:cNvSpPr txBox="1"/>
          <p:nvPr/>
        </p:nvSpPr>
        <p:spPr>
          <a:xfrm>
            <a:off x="0" y="3291840"/>
            <a:ext cx="718457" cy="365760"/>
          </a:xfrm>
          <a:prstGeom prst="rect">
            <a:avLst/>
          </a:prstGeom>
          <a:noFill/>
        </p:spPr>
        <p:txBody>
          <a:bodyPr wrap="square" rtlCol="0">
            <a:spAutoFit/>
          </a:bodyPr>
          <a:lstStyle/>
          <a:p>
            <a:r>
              <a:rPr lang="en-IN" dirty="0" smtClean="0">
                <a:solidFill>
                  <a:schemeClr val="bg1"/>
                </a:solidFill>
              </a:rPr>
              <a:t>   4</a:t>
            </a:r>
            <a:endParaRPr lang="en-IN" dirty="0">
              <a:solidFill>
                <a:schemeClr val="bg1"/>
              </a:solidFill>
            </a:endParaRPr>
          </a:p>
        </p:txBody>
      </p:sp>
      <p:sp>
        <p:nvSpPr>
          <p:cNvPr id="7" name="Rectangle 6"/>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420940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DISADVANTAGES OF THE EXISTING SYSTEM</a:t>
            </a:r>
            <a:endParaRPr lang="en-IN" dirty="0"/>
          </a:p>
        </p:txBody>
      </p:sp>
      <p:sp>
        <p:nvSpPr>
          <p:cNvPr id="3" name="Content Placeholder 2"/>
          <p:cNvSpPr>
            <a:spLocks noGrp="1"/>
          </p:cNvSpPr>
          <p:nvPr>
            <p:ph idx="1"/>
          </p:nvPr>
        </p:nvSpPr>
        <p:spPr/>
        <p:txBody>
          <a:bodyPr>
            <a:normAutofit/>
          </a:bodyPr>
          <a:lstStyle/>
          <a:p>
            <a:pPr lvl="0" algn="just">
              <a:buFont typeface="Wingdings" panose="05000000000000000000" pitchFamily="2" charset="2"/>
              <a:buChar char="Ø"/>
            </a:pPr>
            <a:r>
              <a:rPr lang="en-US" sz="2000" dirty="0">
                <a:latin typeface="Times New Roman" pitchFamily="18" charset="0"/>
                <a:cs typeface="Times New Roman" pitchFamily="18" charset="0"/>
              </a:rPr>
              <a:t>Query results with inaccurate travel times may disrupt the users’ schedules, cause their dissatisfaction, and eventually risk the LBS losing its users and advertisement revenues. </a:t>
            </a:r>
            <a:endParaRPr lang="en-IN" sz="2000" dirty="0">
              <a:latin typeface="Times New Roman" pitchFamily="18" charset="0"/>
              <a:cs typeface="Times New Roman" pitchFamily="18" charset="0"/>
            </a:endParaRPr>
          </a:p>
          <a:p>
            <a:pPr lvl="0" algn="just">
              <a:buFont typeface="Wingdings" panose="05000000000000000000" pitchFamily="2" charset="2"/>
              <a:buChar char="Ø"/>
            </a:pPr>
            <a:r>
              <a:rPr lang="en-US" sz="2000" dirty="0">
                <a:latin typeface="Times New Roman" pitchFamily="18" charset="0"/>
                <a:cs typeface="Times New Roman" pitchFamily="18" charset="0"/>
              </a:rPr>
              <a:t>Similarly, high response time may drive users away from the LBS.</a:t>
            </a:r>
            <a:endParaRPr lang="en-IN" sz="2000" dirty="0">
              <a:latin typeface="Times New Roman" pitchFamily="18" charset="0"/>
              <a:cs typeface="Times New Roman" pitchFamily="18" charset="0"/>
            </a:endParaRPr>
          </a:p>
          <a:p>
            <a:pPr lvl="0" algn="just">
              <a:buFont typeface="Wingdings" panose="05000000000000000000" pitchFamily="2" charset="2"/>
              <a:buChar char="Ø"/>
            </a:pPr>
            <a:r>
              <a:rPr lang="en-US" sz="2000" dirty="0">
                <a:latin typeface="Times New Roman" pitchFamily="18" charset="0"/>
                <a:cs typeface="Times New Roman" pitchFamily="18" charset="0"/>
              </a:rPr>
              <a:t>As a remark, online maps (e.g., Google Maps, Bing Maps), on the other hand, cannot process queries for the LBS either, because those queries may involve specific attributes (e.g., quality, price, facility) that are only maintained by the LBS.</a:t>
            </a:r>
            <a:endParaRPr lang="en-IN" sz="2000" dirty="0">
              <a:latin typeface="Times New Roman" pitchFamily="18" charset="0"/>
              <a:cs typeface="Times New Roman" pitchFamily="18" charset="0"/>
            </a:endParaRPr>
          </a:p>
          <a:p>
            <a:pPr lvl="0" algn="just">
              <a:buFont typeface="Wingdings" panose="05000000000000000000" pitchFamily="2" charset="2"/>
              <a:buChar char="Ø"/>
            </a:pPr>
            <a:r>
              <a:rPr lang="en-US" sz="2000" dirty="0" err="1">
                <a:latin typeface="Times New Roman" pitchFamily="18" charset="0"/>
                <a:cs typeface="Times New Roman" pitchFamily="18" charset="0"/>
              </a:rPr>
              <a:t>SMashQ</a:t>
            </a:r>
            <a:r>
              <a:rPr lang="en-US" sz="2000" dirty="0">
                <a:latin typeface="Times New Roman" pitchFamily="18" charset="0"/>
                <a:cs typeface="Times New Roman" pitchFamily="18" charset="0"/>
              </a:rPr>
              <a:t> does not utilize route log to derive exact travel times nor lower/upper bounds to boost the query performance of the LBS.</a:t>
            </a:r>
            <a:endParaRPr lang="en-IN" sz="2000" dirty="0">
              <a:latin typeface="Times New Roman" pitchFamily="18" charset="0"/>
              <a:cs typeface="Times New Roman" pitchFamily="18" charset="0"/>
            </a:endParaRPr>
          </a:p>
          <a:p>
            <a:pPr algn="just">
              <a:buFont typeface="Wingdings" panose="05000000000000000000" pitchFamily="2" charset="2"/>
              <a:buChar char="Ø"/>
            </a:pPr>
            <a:endParaRPr lang="en-IN" sz="2000" dirty="0"/>
          </a:p>
        </p:txBody>
      </p:sp>
      <p:sp>
        <p:nvSpPr>
          <p:cNvPr id="4" name="TextBox 3"/>
          <p:cNvSpPr txBox="1"/>
          <p:nvPr/>
        </p:nvSpPr>
        <p:spPr>
          <a:xfrm>
            <a:off x="0" y="3265714"/>
            <a:ext cx="731520" cy="369332"/>
          </a:xfrm>
          <a:prstGeom prst="rect">
            <a:avLst/>
          </a:prstGeom>
          <a:noFill/>
        </p:spPr>
        <p:txBody>
          <a:bodyPr wrap="square" rtlCol="0">
            <a:spAutoFit/>
          </a:bodyPr>
          <a:lstStyle/>
          <a:p>
            <a:r>
              <a:rPr lang="en-IN" dirty="0" smtClean="0">
                <a:solidFill>
                  <a:schemeClr val="bg1"/>
                </a:solidFill>
              </a:rPr>
              <a:t>    5</a:t>
            </a:r>
            <a:endParaRPr lang="en-IN" dirty="0">
              <a:solidFill>
                <a:schemeClr val="bg1"/>
              </a:solidFill>
            </a:endParaRPr>
          </a:p>
        </p:txBody>
      </p:sp>
      <p:sp>
        <p:nvSpPr>
          <p:cNvPr id="6" name="Rectangle 5"/>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355012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a:xfrm>
            <a:off x="1295401" y="2556931"/>
            <a:ext cx="9601196" cy="3689123"/>
          </a:xfrm>
        </p:spPr>
        <p:txBody>
          <a:bodyPr>
            <a:noAutofit/>
          </a:bodyPr>
          <a:lstStyle/>
          <a:p>
            <a:pPr lvl="0" algn="just">
              <a:buFont typeface="Wingdings" panose="05000000000000000000" pitchFamily="2" charset="2"/>
              <a:buChar char="Ø"/>
            </a:pPr>
            <a:r>
              <a:rPr lang="en-US" sz="1800" dirty="0">
                <a:latin typeface="Times New Roman" pitchFamily="18" charset="0"/>
                <a:cs typeface="Times New Roman" pitchFamily="18" charset="0"/>
              </a:rPr>
              <a:t>We exploit an observation namely that travel times change smoothly within a short duration. routes recently obtained from online route </a:t>
            </a:r>
            <a:r>
              <a:rPr lang="en-US" sz="1800" dirty="0" err="1">
                <a:latin typeface="Times New Roman" pitchFamily="18" charset="0"/>
                <a:cs typeface="Times New Roman" pitchFamily="18" charset="0"/>
              </a:rPr>
              <a:t>apis</a:t>
            </a:r>
            <a:r>
              <a:rPr lang="en-US" sz="1800" dirty="0">
                <a:latin typeface="Times New Roman" pitchFamily="18" charset="0"/>
                <a:cs typeface="Times New Roman" pitchFamily="18" charset="0"/>
              </a:rPr>
              <a:t> may still provide accurate travel times to answer current queries. this property enables us to design a more efficient solution for processing range and </a:t>
            </a:r>
            <a:r>
              <a:rPr lang="en-US" sz="1800" dirty="0" err="1">
                <a:latin typeface="Times New Roman" pitchFamily="18" charset="0"/>
                <a:cs typeface="Times New Roman" pitchFamily="18" charset="0"/>
              </a:rPr>
              <a:t>knn</a:t>
            </a:r>
            <a:r>
              <a:rPr lang="en-US" sz="1800" dirty="0">
                <a:latin typeface="Times New Roman" pitchFamily="18" charset="0"/>
                <a:cs typeface="Times New Roman" pitchFamily="18" charset="0"/>
              </a:rPr>
              <a:t> queries. </a:t>
            </a:r>
          </a:p>
          <a:p>
            <a:pPr lvl="0" algn="just">
              <a:buFont typeface="Wingdings" panose="05000000000000000000" pitchFamily="2" charset="2"/>
              <a:buChar char="Ø"/>
            </a:pPr>
            <a:r>
              <a:rPr lang="en-US" sz="1800" dirty="0" err="1">
                <a:latin typeface="Times New Roman" pitchFamily="18" charset="0"/>
                <a:cs typeface="Times New Roman" pitchFamily="18" charset="0"/>
              </a:rPr>
              <a:t>Smashq</a:t>
            </a:r>
            <a:r>
              <a:rPr lang="en-US" sz="1800" dirty="0">
                <a:latin typeface="Times New Roman" pitchFamily="18" charset="0"/>
                <a:cs typeface="Times New Roman" pitchFamily="18" charset="0"/>
              </a:rPr>
              <a:t> does not utilize any route log to save route requests. we also consider an extension of </a:t>
            </a:r>
            <a:r>
              <a:rPr lang="en-US" sz="1800" dirty="0" err="1">
                <a:latin typeface="Times New Roman" pitchFamily="18" charset="0"/>
                <a:cs typeface="Times New Roman" pitchFamily="18" charset="0"/>
              </a:rPr>
              <a:t>smashq</a:t>
            </a:r>
            <a:r>
              <a:rPr lang="en-US" sz="1800" dirty="0">
                <a:latin typeface="Times New Roman" pitchFamily="18" charset="0"/>
                <a:cs typeface="Times New Roman" pitchFamily="18" charset="0"/>
              </a:rPr>
              <a:t>, called </a:t>
            </a:r>
            <a:r>
              <a:rPr lang="en-US" sz="1800" dirty="0" err="1">
                <a:latin typeface="Times New Roman" pitchFamily="18" charset="0"/>
                <a:cs typeface="Times New Roman" pitchFamily="18" charset="0"/>
              </a:rPr>
              <a:t>smashq</a:t>
            </a:r>
            <a:r>
              <a:rPr lang="en-US" sz="1800" dirty="0">
                <a:latin typeface="Times New Roman" pitchFamily="18" charset="0"/>
                <a:cs typeface="Times New Roman" pitchFamily="18" charset="0"/>
              </a:rPr>
              <a:t>*, which keeps the routes within expiry time into a route log. </a:t>
            </a:r>
            <a:r>
              <a:rPr lang="en-US" sz="1800" dirty="0" err="1">
                <a:latin typeface="Times New Roman" pitchFamily="18" charset="0"/>
                <a:cs typeface="Times New Roman" pitchFamily="18" charset="0"/>
              </a:rPr>
              <a:t>smashq</a:t>
            </a:r>
            <a:r>
              <a:rPr lang="en-US" sz="1800" dirty="0">
                <a:latin typeface="Times New Roman" pitchFamily="18" charset="0"/>
                <a:cs typeface="Times New Roman" pitchFamily="18" charset="0"/>
              </a:rPr>
              <a:t> applies only the optimal sub path property and retrieves exact travel times from the log.</a:t>
            </a:r>
          </a:p>
          <a:p>
            <a:pPr algn="just">
              <a:buFont typeface="Wingdings" panose="05000000000000000000" pitchFamily="2" charset="2"/>
              <a:buChar char="Ø"/>
            </a:pPr>
            <a:r>
              <a:rPr lang="en-US" sz="1800" dirty="0">
                <a:latin typeface="Times New Roman" pitchFamily="18" charset="0"/>
                <a:cs typeface="Times New Roman" pitchFamily="18" charset="0"/>
              </a:rPr>
              <a:t>Specifically, our method route-saver keeps at the </a:t>
            </a:r>
            <a:r>
              <a:rPr lang="en-US" sz="1800" dirty="0" err="1">
                <a:latin typeface="Times New Roman" pitchFamily="18" charset="0"/>
                <a:cs typeface="Times New Roman" pitchFamily="18" charset="0"/>
              </a:rPr>
              <a:t>lbs</a:t>
            </a:r>
            <a:r>
              <a:rPr lang="en-US" sz="1800" dirty="0">
                <a:latin typeface="Times New Roman" pitchFamily="18" charset="0"/>
                <a:cs typeface="Times New Roman" pitchFamily="18" charset="0"/>
              </a:rPr>
              <a:t> the routes which were obtained in the past d minutes (from an online route </a:t>
            </a:r>
            <a:r>
              <a:rPr lang="en-US" sz="1800" dirty="0" err="1">
                <a:latin typeface="Times New Roman" pitchFamily="18" charset="0"/>
                <a:cs typeface="Times New Roman" pitchFamily="18" charset="0"/>
              </a:rPr>
              <a:t>api</a:t>
            </a:r>
            <a:r>
              <a:rPr lang="en-US" sz="1800" dirty="0">
                <a:latin typeface="Times New Roman" pitchFamily="18" charset="0"/>
                <a:cs typeface="Times New Roman" pitchFamily="18" charset="0"/>
              </a:rPr>
              <a:t>), where d is the expiry time parameter. however, it does not apply the upper/lower bounding techniques in this paper. by default route server uses the </a:t>
            </a:r>
            <a:r>
              <a:rPr lang="en-US" sz="1800" dirty="0" err="1">
                <a:latin typeface="Times New Roman" pitchFamily="18" charset="0"/>
                <a:cs typeface="Times New Roman" pitchFamily="18" charset="0"/>
              </a:rPr>
              <a:t>desc</a:t>
            </a:r>
            <a:r>
              <a:rPr lang="en-US" sz="1800" dirty="0">
                <a:latin typeface="Times New Roman" pitchFamily="18" charset="0"/>
                <a:cs typeface="Times New Roman" pitchFamily="18" charset="0"/>
              </a:rPr>
              <a:t> and diff orderings for range and </a:t>
            </a:r>
            <a:r>
              <a:rPr lang="en-US" sz="1800" dirty="0" err="1">
                <a:latin typeface="Times New Roman" pitchFamily="18" charset="0"/>
                <a:cs typeface="Times New Roman" pitchFamily="18" charset="0"/>
              </a:rPr>
              <a:t>knn</a:t>
            </a:r>
            <a:r>
              <a:rPr lang="en-US" sz="1800" dirty="0">
                <a:latin typeface="Times New Roman" pitchFamily="18" charset="0"/>
                <a:cs typeface="Times New Roman" pitchFamily="18" charset="0"/>
              </a:rPr>
              <a:t> queries respectively.</a:t>
            </a:r>
            <a:endParaRPr lang="en-IN" sz="1800" dirty="0">
              <a:latin typeface="Times New Roman" pitchFamily="18" charset="0"/>
              <a:cs typeface="Times New Roman" pitchFamily="18" charset="0"/>
            </a:endParaRPr>
          </a:p>
          <a:p>
            <a:pPr lvl="0" algn="just">
              <a:buFont typeface="Wingdings" panose="05000000000000000000" pitchFamily="2" charset="2"/>
              <a:buChar char="Ø"/>
            </a:pPr>
            <a:r>
              <a:rPr lang="en-US" sz="1800" dirty="0">
                <a:latin typeface="Times New Roman" pitchFamily="18" charset="0"/>
                <a:cs typeface="Times New Roman" pitchFamily="18" charset="0"/>
              </a:rPr>
              <a:t>It parallelize route requests in order to reduce the query response time further.</a:t>
            </a:r>
            <a:endParaRPr lang="en-IN" sz="1800" dirty="0">
              <a:latin typeface="Times New Roman" pitchFamily="18" charset="0"/>
              <a:cs typeface="Times New Roman" pitchFamily="18" charset="0"/>
            </a:endParaRPr>
          </a:p>
          <a:p>
            <a:pPr algn="just">
              <a:buFont typeface="Wingdings" panose="05000000000000000000" pitchFamily="2" charset="2"/>
              <a:buChar char="Ø"/>
            </a:pPr>
            <a:endParaRPr lang="en-IN" sz="1800" dirty="0">
              <a:latin typeface="Times New Roman" pitchFamily="18" charset="0"/>
              <a:cs typeface="Times New Roman" pitchFamily="18" charset="0"/>
            </a:endParaRPr>
          </a:p>
        </p:txBody>
      </p:sp>
      <p:sp>
        <p:nvSpPr>
          <p:cNvPr id="5" name="TextBox 4"/>
          <p:cNvSpPr txBox="1"/>
          <p:nvPr/>
        </p:nvSpPr>
        <p:spPr>
          <a:xfrm>
            <a:off x="0" y="3291840"/>
            <a:ext cx="718457" cy="369332"/>
          </a:xfrm>
          <a:prstGeom prst="rect">
            <a:avLst/>
          </a:prstGeom>
          <a:noFill/>
        </p:spPr>
        <p:txBody>
          <a:bodyPr wrap="square" rtlCol="0">
            <a:spAutoFit/>
          </a:bodyPr>
          <a:lstStyle/>
          <a:p>
            <a:r>
              <a:rPr lang="en-IN" dirty="0" smtClean="0">
                <a:solidFill>
                  <a:schemeClr val="bg1"/>
                </a:solidFill>
              </a:rPr>
              <a:t>   6</a:t>
            </a:r>
            <a:endParaRPr lang="en-IN" dirty="0">
              <a:solidFill>
                <a:schemeClr val="bg1"/>
              </a:solidFill>
            </a:endParaRPr>
          </a:p>
        </p:txBody>
      </p:sp>
      <p:sp>
        <p:nvSpPr>
          <p:cNvPr id="7" name="Rectangle 6"/>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1366573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ADVANTAGES OF PROPOSED SYSTEM</a:t>
            </a:r>
            <a:endParaRPr lang="en-IN" dirty="0"/>
          </a:p>
        </p:txBody>
      </p:sp>
      <p:sp>
        <p:nvSpPr>
          <p:cNvPr id="3" name="Content Placeholder 2"/>
          <p:cNvSpPr>
            <a:spLocks noGrp="1"/>
          </p:cNvSpPr>
          <p:nvPr>
            <p:ph idx="1"/>
          </p:nvPr>
        </p:nvSpPr>
        <p:spPr/>
        <p:txBody>
          <a:bodyPr>
            <a:normAutofit fontScale="92500" lnSpcReduction="10000"/>
          </a:bodyPr>
          <a:lstStyle/>
          <a:p>
            <a:pPr lvl="0" algn="just">
              <a:buFont typeface="Wingdings" panose="05000000000000000000" pitchFamily="2" charset="2"/>
              <a:buChar char="Ø"/>
            </a:pPr>
            <a:r>
              <a:rPr lang="en-US" dirty="0">
                <a:latin typeface="Times New Roman" pitchFamily="18" charset="0"/>
                <a:cs typeface="Times New Roman" pitchFamily="18" charset="0"/>
              </a:rPr>
              <a:t>Our experiments show that our solution is three times more efficient than </a:t>
            </a:r>
            <a:r>
              <a:rPr lang="en-US" dirty="0" err="1">
                <a:latin typeface="Times New Roman" pitchFamily="18" charset="0"/>
                <a:cs typeface="Times New Roman" pitchFamily="18" charset="0"/>
              </a:rPr>
              <a:t>smashq</a:t>
            </a:r>
            <a:r>
              <a:rPr lang="en-US" dirty="0">
                <a:latin typeface="Times New Roman" pitchFamily="18" charset="0"/>
                <a:cs typeface="Times New Roman" pitchFamily="18" charset="0"/>
              </a:rPr>
              <a:t>, and yet achieves high result accuracy (above 98 percent). </a:t>
            </a:r>
            <a:endParaRPr lang="en-IN" dirty="0">
              <a:latin typeface="Times New Roman" pitchFamily="18" charset="0"/>
              <a:cs typeface="Times New Roman" pitchFamily="18" charset="0"/>
            </a:endParaRPr>
          </a:p>
          <a:p>
            <a:pPr lvl="0" algn="just">
              <a:buFont typeface="Wingdings" panose="05000000000000000000" pitchFamily="2" charset="2"/>
              <a:buChar char="Ø"/>
            </a:pPr>
            <a:r>
              <a:rPr lang="en-US" dirty="0">
                <a:latin typeface="Times New Roman" pitchFamily="18" charset="0"/>
                <a:cs typeface="Times New Roman" pitchFamily="18" charset="0"/>
              </a:rPr>
              <a:t>Combine information across multiple routes in the log to derive lower/upper bounding travel times, which support efficient and accurate range and </a:t>
            </a:r>
            <a:r>
              <a:rPr lang="en-US" dirty="0" err="1">
                <a:latin typeface="Times New Roman" pitchFamily="18" charset="0"/>
                <a:cs typeface="Times New Roman" pitchFamily="18" charset="0"/>
              </a:rPr>
              <a:t>knn</a:t>
            </a:r>
            <a:r>
              <a:rPr lang="en-US" dirty="0">
                <a:latin typeface="Times New Roman" pitchFamily="18" charset="0"/>
                <a:cs typeface="Times New Roman" pitchFamily="18" charset="0"/>
              </a:rPr>
              <a:t> search.</a:t>
            </a:r>
            <a:endParaRPr lang="en-IN" dirty="0">
              <a:latin typeface="Times New Roman" pitchFamily="18" charset="0"/>
              <a:cs typeface="Times New Roman" pitchFamily="18" charset="0"/>
            </a:endParaRPr>
          </a:p>
          <a:p>
            <a:pPr lvl="0" algn="just">
              <a:buFont typeface="Wingdings" panose="05000000000000000000" pitchFamily="2" charset="2"/>
              <a:buChar char="Ø"/>
            </a:pPr>
            <a:r>
              <a:rPr lang="en-US" dirty="0">
                <a:latin typeface="Times New Roman" pitchFamily="18" charset="0"/>
                <a:cs typeface="Times New Roman" pitchFamily="18" charset="0"/>
              </a:rPr>
              <a:t>Develop heuristics to parallelize route requests for reducing the query response time further.</a:t>
            </a:r>
            <a:endParaRPr lang="en-IN" dirty="0">
              <a:latin typeface="Times New Roman" pitchFamily="18" charset="0"/>
              <a:cs typeface="Times New Roman" pitchFamily="18" charset="0"/>
            </a:endParaRPr>
          </a:p>
          <a:p>
            <a:pPr lvl="0" algn="just">
              <a:buFont typeface="Wingdings" panose="05000000000000000000" pitchFamily="2" charset="2"/>
              <a:buChar char="Ø"/>
            </a:pPr>
            <a:r>
              <a:rPr lang="en-US" dirty="0">
                <a:latin typeface="Times New Roman" pitchFamily="18" charset="0"/>
                <a:cs typeface="Times New Roman" pitchFamily="18" charset="0"/>
              </a:rPr>
              <a:t>Evaluate our solutions on a real route </a:t>
            </a:r>
            <a:r>
              <a:rPr lang="en-US" dirty="0" err="1">
                <a:latin typeface="Times New Roman" pitchFamily="18" charset="0"/>
                <a:cs typeface="Times New Roman" pitchFamily="18" charset="0"/>
              </a:rPr>
              <a:t>api</a:t>
            </a:r>
            <a:r>
              <a:rPr lang="en-US" dirty="0">
                <a:latin typeface="Times New Roman" pitchFamily="18" charset="0"/>
                <a:cs typeface="Times New Roman" pitchFamily="18" charset="0"/>
              </a:rPr>
              <a:t> and also on a simulated route </a:t>
            </a:r>
            <a:r>
              <a:rPr lang="en-US" dirty="0" err="1">
                <a:latin typeface="Times New Roman" pitchFamily="18" charset="0"/>
                <a:cs typeface="Times New Roman" pitchFamily="18" charset="0"/>
              </a:rPr>
              <a:t>api</a:t>
            </a:r>
            <a:r>
              <a:rPr lang="en-US" dirty="0">
                <a:latin typeface="Times New Roman" pitchFamily="18" charset="0"/>
                <a:cs typeface="Times New Roman" pitchFamily="18" charset="0"/>
              </a:rPr>
              <a:t> for scalability tests.</a:t>
            </a:r>
            <a:endParaRPr lang="en-IN" dirty="0">
              <a:latin typeface="Times New Roman" pitchFamily="18" charset="0"/>
              <a:cs typeface="Times New Roman" pitchFamily="18" charset="0"/>
            </a:endParaRPr>
          </a:p>
          <a:p>
            <a:pPr algn="just">
              <a:buFont typeface="Wingdings" panose="05000000000000000000" pitchFamily="2" charset="2"/>
              <a:buChar char="Ø"/>
            </a:pPr>
            <a:endParaRPr lang="en-IN" dirty="0">
              <a:latin typeface="Times New Roman" pitchFamily="18" charset="0"/>
              <a:cs typeface="Times New Roman" pitchFamily="18" charset="0"/>
            </a:endParaRPr>
          </a:p>
          <a:p>
            <a:pPr algn="just">
              <a:buFont typeface="Wingdings" panose="05000000000000000000" pitchFamily="2" charset="2"/>
              <a:buChar char="Ø"/>
            </a:pPr>
            <a:endParaRPr lang="en-IN" dirty="0"/>
          </a:p>
        </p:txBody>
      </p:sp>
      <p:sp>
        <p:nvSpPr>
          <p:cNvPr id="4" name="TextBox 3"/>
          <p:cNvSpPr txBox="1"/>
          <p:nvPr/>
        </p:nvSpPr>
        <p:spPr>
          <a:xfrm>
            <a:off x="11508377" y="3331029"/>
            <a:ext cx="683623" cy="369332"/>
          </a:xfrm>
          <a:prstGeom prst="rect">
            <a:avLst/>
          </a:prstGeom>
          <a:noFill/>
        </p:spPr>
        <p:txBody>
          <a:bodyPr wrap="square" rtlCol="0">
            <a:spAutoFit/>
          </a:bodyPr>
          <a:lstStyle/>
          <a:p>
            <a:r>
              <a:rPr lang="en-IN" dirty="0" smtClean="0">
                <a:solidFill>
                  <a:schemeClr val="bg1"/>
                </a:solidFill>
              </a:rPr>
              <a:t>  34</a:t>
            </a:r>
            <a:endParaRPr lang="en-IN" dirty="0">
              <a:solidFill>
                <a:schemeClr val="bg1"/>
              </a:solidFill>
            </a:endParaRPr>
          </a:p>
        </p:txBody>
      </p:sp>
      <p:sp>
        <p:nvSpPr>
          <p:cNvPr id="5" name="TextBox 4"/>
          <p:cNvSpPr txBox="1"/>
          <p:nvPr/>
        </p:nvSpPr>
        <p:spPr>
          <a:xfrm>
            <a:off x="0" y="3357154"/>
            <a:ext cx="731520" cy="369332"/>
          </a:xfrm>
          <a:prstGeom prst="rect">
            <a:avLst/>
          </a:prstGeom>
          <a:noFill/>
        </p:spPr>
        <p:txBody>
          <a:bodyPr wrap="square" rtlCol="0">
            <a:spAutoFit/>
          </a:bodyPr>
          <a:lstStyle/>
          <a:p>
            <a:r>
              <a:rPr lang="en-IN" dirty="0" smtClean="0">
                <a:solidFill>
                  <a:schemeClr val="bg1"/>
                </a:solidFill>
              </a:rPr>
              <a:t>   7</a:t>
            </a:r>
            <a:endParaRPr lang="en-IN" dirty="0">
              <a:solidFill>
                <a:schemeClr val="bg1"/>
              </a:solidFill>
            </a:endParaRPr>
          </a:p>
        </p:txBody>
      </p:sp>
    </p:spTree>
    <p:extLst>
      <p:ext uri="{BB962C8B-B14F-4D97-AF65-F5344CB8AC3E}">
        <p14:creationId xmlns:p14="http://schemas.microsoft.com/office/powerpoint/2010/main" val="243467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a:xfrm>
            <a:off x="1295401" y="2556932"/>
            <a:ext cx="9601196" cy="3660988"/>
          </a:xfrm>
        </p:spPr>
        <p:txBody>
          <a:bodyPr>
            <a:normAutofit fontScale="92500" lnSpcReduction="20000"/>
          </a:bodyPr>
          <a:lstStyle/>
          <a:p>
            <a:pPr marL="0" indent="0" algn="just">
              <a:buNone/>
            </a:pPr>
            <a:r>
              <a:rPr lang="en-US" dirty="0"/>
              <a:t>The availability of GPS-equipped Smartphone leads to a huge demand of location-based services (LBSs), like city guides, restaurant rating, and shop recommendation websites, e.g.,</a:t>
            </a:r>
            <a:r>
              <a:rPr lang="en-US" dirty="0" err="1"/>
              <a:t>OpenTable</a:t>
            </a:r>
            <a:r>
              <a:rPr lang="en-US" dirty="0"/>
              <a:t>, Hotels, UrbanSpoon.1 They manage points-of-interest (POIs) specific to their applications, and enable mobile users to query for POIs that match with their preferences and time constraints. As an example, consider a restaurant rating website that manages a data set of restaurants P (see Fig. 1a) with various attributes like: location, food type, quality, price, etc. Via the LBS (website), a mobile user q could query restaurants based on these attributes as well as travel times on road network to reach them. Here are examples for a range query and a KNN query, based on travel times on road network. Successful LBS must fulfill two essential requirements: (R1) accurate query results, and (R2) reasonable response time. Query results with inaccurate travel times may disrupt the users’ schedules, cause their dissatisfaction, and eventually risk the LBS losing its users and advertisement </a:t>
            </a:r>
            <a:r>
              <a:rPr lang="en-US" dirty="0" smtClean="0"/>
              <a:t>revenues.</a:t>
            </a:r>
            <a:endParaRPr lang="en-IN" dirty="0"/>
          </a:p>
        </p:txBody>
      </p:sp>
      <p:sp>
        <p:nvSpPr>
          <p:cNvPr id="4" name="TextBox 3"/>
          <p:cNvSpPr txBox="1"/>
          <p:nvPr/>
        </p:nvSpPr>
        <p:spPr>
          <a:xfrm>
            <a:off x="11508377" y="3331029"/>
            <a:ext cx="683623" cy="369332"/>
          </a:xfrm>
          <a:prstGeom prst="rect">
            <a:avLst/>
          </a:prstGeom>
          <a:noFill/>
        </p:spPr>
        <p:txBody>
          <a:bodyPr wrap="square" rtlCol="0">
            <a:spAutoFit/>
          </a:bodyPr>
          <a:lstStyle/>
          <a:p>
            <a:r>
              <a:rPr lang="en-IN" dirty="0" smtClean="0">
                <a:solidFill>
                  <a:schemeClr val="bg1"/>
                </a:solidFill>
              </a:rPr>
              <a:t>  34</a:t>
            </a:r>
            <a:endParaRPr lang="en-IN" dirty="0">
              <a:solidFill>
                <a:schemeClr val="bg1"/>
              </a:solidFill>
            </a:endParaRPr>
          </a:p>
        </p:txBody>
      </p:sp>
      <p:sp>
        <p:nvSpPr>
          <p:cNvPr id="6" name="TextBox 5"/>
          <p:cNvSpPr txBox="1"/>
          <p:nvPr/>
        </p:nvSpPr>
        <p:spPr>
          <a:xfrm>
            <a:off x="0" y="3331029"/>
            <a:ext cx="666206" cy="369332"/>
          </a:xfrm>
          <a:prstGeom prst="rect">
            <a:avLst/>
          </a:prstGeom>
          <a:noFill/>
        </p:spPr>
        <p:txBody>
          <a:bodyPr wrap="square" rtlCol="0">
            <a:spAutoFit/>
          </a:bodyPr>
          <a:lstStyle/>
          <a:p>
            <a:r>
              <a:rPr lang="en-IN" dirty="0" smtClean="0">
                <a:solidFill>
                  <a:schemeClr val="bg1"/>
                </a:solidFill>
              </a:rPr>
              <a:t>   8</a:t>
            </a:r>
            <a:endParaRPr lang="en-IN" dirty="0">
              <a:solidFill>
                <a:schemeClr val="bg1"/>
              </a:solidFill>
            </a:endParaRPr>
          </a:p>
        </p:txBody>
      </p:sp>
    </p:spTree>
    <p:extLst>
      <p:ext uri="{BB962C8B-B14F-4D97-AF65-F5344CB8AC3E}">
        <p14:creationId xmlns:p14="http://schemas.microsoft.com/office/powerpoint/2010/main" val="4265649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a:xfrm>
            <a:off x="1295401" y="2556932"/>
            <a:ext cx="9601196" cy="3646920"/>
          </a:xfrm>
        </p:spPr>
        <p:txBody>
          <a:bodyPr>
            <a:normAutofit fontScale="85000" lnSpcReduction="20000"/>
          </a:bodyPr>
          <a:lstStyle/>
          <a:p>
            <a:pPr marL="0" indent="0" algn="just">
              <a:buNone/>
            </a:pPr>
            <a:r>
              <a:rPr lang="en-US" dirty="0" smtClean="0">
                <a:latin typeface="Times New Roman" panose="02020603050405020304" pitchFamily="18" charset="0"/>
                <a:cs typeface="Times New Roman" panose="02020603050405020304" pitchFamily="18" charset="0"/>
              </a:rPr>
              <a:t>Similarly</a:t>
            </a:r>
            <a:r>
              <a:rPr lang="en-US" dirty="0">
                <a:latin typeface="Times New Roman" panose="02020603050405020304" pitchFamily="18" charset="0"/>
                <a:cs typeface="Times New Roman" panose="02020603050405020304" pitchFamily="18" charset="0"/>
              </a:rPr>
              <a:t>, high response time may drive users away from the LBS. Observe that the live travel times from user q to POIs vary dynamically due to road traffic and factors like rush hours, congestions, road accidents. As a case study, we used Google Maps to measure the live travel times for three pairs of locations in Brisbane, Singapore, and Tokyo, on two days. Even on the same weekday (Wednesday), the travel times exhibit different trends. Thus, historical traffic data may not provide accurate estimates of live travel times. Unfortunately, if the LBS estimates travel times based on only local information (distances of POIs from user q), then query results (for range and KNN) would have low accuracy (50 percent for </a:t>
            </a:r>
            <a:r>
              <a:rPr lang="en-US" dirty="0" err="1" smtClean="0">
                <a:latin typeface="Times New Roman" panose="02020603050405020304" pitchFamily="18" charset="0"/>
                <a:cs typeface="Times New Roman" panose="02020603050405020304" pitchFamily="18" charset="0"/>
              </a:rPr>
              <a:t>NoAPI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Typical LBS lacks the infrastructure and resources (e.g., road-side sensors, cameras) for monitoring road traffic and computing live travel times. To meet the accuracy requirement (R1), the framework </a:t>
            </a:r>
            <a:r>
              <a:rPr lang="en-US" dirty="0" err="1">
                <a:latin typeface="Times New Roman" panose="02020603050405020304" pitchFamily="18" charset="0"/>
                <a:cs typeface="Times New Roman" panose="02020603050405020304" pitchFamily="18" charset="0"/>
              </a:rPr>
              <a:t>SMashQ</a:t>
            </a:r>
            <a:r>
              <a:rPr lang="en-US" dirty="0">
                <a:latin typeface="Times New Roman" panose="02020603050405020304" pitchFamily="18" charset="0"/>
                <a:cs typeface="Times New Roman" panose="02020603050405020304" pitchFamily="18" charset="0"/>
              </a:rPr>
              <a:t> is proposed for the LBS to answer KNN queries accurately by retrieving live travel times (and routes) from online route APIs (e.g., Google Directions API, Bing Maps API), which have live traffic information. Given a query q, the LBS first filter POIs by local attributes in P.</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5923" y="3319753"/>
            <a:ext cx="683623" cy="369332"/>
          </a:xfrm>
          <a:prstGeom prst="rect">
            <a:avLst/>
          </a:prstGeom>
          <a:noFill/>
        </p:spPr>
        <p:txBody>
          <a:bodyPr wrap="square" rtlCol="0">
            <a:spAutoFit/>
          </a:bodyPr>
          <a:lstStyle/>
          <a:p>
            <a:r>
              <a:rPr lang="en-IN" dirty="0" smtClean="0">
                <a:solidFill>
                  <a:schemeClr val="bg1"/>
                </a:solidFill>
              </a:rPr>
              <a:t>   9</a:t>
            </a:r>
            <a:endParaRPr lang="en-IN" dirty="0">
              <a:solidFill>
                <a:schemeClr val="bg1"/>
              </a:solidFill>
            </a:endParaRPr>
          </a:p>
        </p:txBody>
      </p:sp>
      <p:sp>
        <p:nvSpPr>
          <p:cNvPr id="7" name="Rectangle 6"/>
          <p:cNvSpPr/>
          <p:nvPr/>
        </p:nvSpPr>
        <p:spPr>
          <a:xfrm>
            <a:off x="11538855" y="3252651"/>
            <a:ext cx="460382" cy="369332"/>
          </a:xfrm>
          <a:prstGeom prst="rect">
            <a:avLst/>
          </a:prstGeom>
        </p:spPr>
        <p:txBody>
          <a:bodyPr wrap="none">
            <a:spAutoFit/>
          </a:bodyPr>
          <a:lstStyle/>
          <a:p>
            <a:r>
              <a:rPr lang="en-IN" dirty="0" smtClean="0">
                <a:solidFill>
                  <a:schemeClr val="bg1"/>
                </a:solidFill>
              </a:rPr>
              <a:t> 34</a:t>
            </a:r>
            <a:endParaRPr lang="en-IN" dirty="0"/>
          </a:p>
        </p:txBody>
      </p:sp>
    </p:spTree>
    <p:extLst>
      <p:ext uri="{BB962C8B-B14F-4D97-AF65-F5344CB8AC3E}">
        <p14:creationId xmlns:p14="http://schemas.microsoft.com/office/powerpoint/2010/main" val="21030361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1376</TotalTime>
  <Words>3119</Words>
  <Application>Microsoft Office PowerPoint</Application>
  <PresentationFormat>Widescreen</PresentationFormat>
  <Paragraphs>296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Rounded MT Bold</vt:lpstr>
      <vt:lpstr>Garamond</vt:lpstr>
      <vt:lpstr>Imprint MT Shadow</vt:lpstr>
      <vt:lpstr>Times New Roman</vt:lpstr>
      <vt:lpstr>Wingdings</vt:lpstr>
      <vt:lpstr>Organic</vt:lpstr>
      <vt:lpstr>PowerPoint Presentation</vt:lpstr>
      <vt:lpstr>ABSTRACT</vt:lpstr>
      <vt:lpstr>INTRODUCTION</vt:lpstr>
      <vt:lpstr>EXISTING  SYSTEM</vt:lpstr>
      <vt:lpstr>DISADVANTAGES OF THE EXISTING SYSTEM</vt:lpstr>
      <vt:lpstr>PROPOSED SYSTEM</vt:lpstr>
      <vt:lpstr>ADVANTAGES OF PROPOSED SYSTEM</vt:lpstr>
      <vt:lpstr>LITERATURE SURVEY</vt:lpstr>
      <vt:lpstr>LITERATURE SURVEY</vt:lpstr>
      <vt:lpstr>LITERATURE SURVEY</vt:lpstr>
      <vt:lpstr>MODULES</vt:lpstr>
      <vt:lpstr>MODULES</vt:lpstr>
      <vt:lpstr>SYTEM ARCHITECTURE</vt:lpstr>
      <vt:lpstr>ALGORITHMS</vt:lpstr>
      <vt:lpstr>RANGE QUERY ALGORITHM</vt:lpstr>
      <vt:lpstr>RANGE QUERY ALGORITHM</vt:lpstr>
      <vt:lpstr>RANGE QUERY ALGORITHM</vt:lpstr>
      <vt:lpstr>RANGE QUERY ALGORITHM</vt:lpstr>
      <vt:lpstr>KNN QUERY ALGORITHM</vt:lpstr>
      <vt:lpstr>KNN QUERY ALGORITHM</vt:lpstr>
      <vt:lpstr>KNN QUERY ALGORITHM</vt:lpstr>
      <vt:lpstr>KNN QUERY ALGORITHM</vt:lpstr>
      <vt:lpstr>SYSTEM REQUIREMENTS</vt:lpstr>
      <vt:lpstr>SYSTEM REQUIREMENTS</vt:lpstr>
      <vt:lpstr>PowerPoint Presentation</vt:lpstr>
      <vt:lpstr>PowerPoint Presentation</vt:lpstr>
      <vt:lpstr>PowerPoint Presentation</vt:lpstr>
      <vt:lpstr>PowerPoint Presentation</vt:lpstr>
      <vt:lpstr>SAMPLE CODE</vt:lpstr>
      <vt:lpstr>SAMPLE CODE</vt:lpstr>
      <vt:lpstr>SAMPLE CODE </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Srihitha Sivannagari</dc:creator>
  <cp:lastModifiedBy>Srihitha Sivannagari</cp:lastModifiedBy>
  <cp:revision>32</cp:revision>
  <dcterms:created xsi:type="dcterms:W3CDTF">2016-05-03T06:54:34Z</dcterms:created>
  <dcterms:modified xsi:type="dcterms:W3CDTF">2016-05-04T05:51:30Z</dcterms:modified>
</cp:coreProperties>
</file>