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66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725" y="6410325"/>
            <a:ext cx="3705225" cy="2952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10711180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3267" y="354012"/>
            <a:ext cx="10705464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7534" y="2104707"/>
            <a:ext cx="10996930" cy="1979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62055" y="6475579"/>
            <a:ext cx="15176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920" y="59499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</a:rPr>
              <a:t>Employee</a:t>
            </a:r>
            <a:r>
              <a:rPr sz="3200" spc="-15" dirty="0">
                <a:solidFill>
                  <a:srgbClr val="0E0E0E"/>
                </a:solidFill>
              </a:rPr>
              <a:t> </a:t>
            </a:r>
            <a:r>
              <a:rPr sz="3200" spc="-5" dirty="0">
                <a:solidFill>
                  <a:srgbClr val="0E0E0E"/>
                </a:solidFill>
              </a:rPr>
              <a:t>Data</a:t>
            </a:r>
            <a:r>
              <a:rPr sz="3200" spc="-3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Analysis</a:t>
            </a:r>
            <a:r>
              <a:rPr sz="3200" spc="-5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using</a:t>
            </a:r>
            <a:r>
              <a:rPr sz="3200" spc="-25" dirty="0">
                <a:solidFill>
                  <a:srgbClr val="0E0E0E"/>
                </a:solidFill>
              </a:rPr>
              <a:t> </a:t>
            </a:r>
            <a:r>
              <a:rPr sz="3200" spc="5" dirty="0">
                <a:solidFill>
                  <a:srgbClr val="0E0E0E"/>
                </a:solidFill>
              </a:rPr>
              <a:t>Excel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2000" y="3400530"/>
            <a:ext cx="8134350" cy="1463221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2354580">
              <a:lnSpc>
                <a:spcPts val="2860"/>
              </a:lnSpc>
              <a:spcBef>
                <a:spcPts val="210"/>
              </a:spcBef>
            </a:pPr>
            <a:r>
              <a:rPr sz="2400">
                <a:latin typeface="Calibri"/>
                <a:cs typeface="Calibri"/>
              </a:rPr>
              <a:t>STUDENT</a:t>
            </a:r>
            <a:r>
              <a:rPr sz="2400" spc="155">
                <a:latin typeface="Calibri"/>
                <a:cs typeface="Calibri"/>
              </a:rPr>
              <a:t> </a:t>
            </a:r>
            <a:r>
              <a:rPr sz="2400" smtClean="0">
                <a:latin typeface="Calibri"/>
                <a:cs typeface="Calibri"/>
              </a:rPr>
              <a:t>NAME:</a:t>
            </a:r>
            <a:r>
              <a:rPr lang="en-US" sz="2400" dirty="0" smtClean="0">
                <a:latin typeface="Calibri"/>
                <a:cs typeface="Calibri"/>
              </a:rPr>
              <a:t>SRI VAISHNAVE S</a:t>
            </a:r>
            <a:endParaRPr lang="en-US" sz="2400" spc="155" dirty="0" smtClean="0">
              <a:latin typeface="Calibri"/>
              <a:cs typeface="Calibri"/>
            </a:endParaRPr>
          </a:p>
          <a:p>
            <a:pPr marL="12700" marR="2354580">
              <a:lnSpc>
                <a:spcPts val="2860"/>
              </a:lnSpc>
              <a:spcBef>
                <a:spcPts val="210"/>
              </a:spcBef>
            </a:pPr>
            <a:r>
              <a:rPr sz="2400" smtClean="0">
                <a:latin typeface="Calibri"/>
                <a:cs typeface="Calibri"/>
              </a:rPr>
              <a:t>REGISTER</a:t>
            </a:r>
            <a:r>
              <a:rPr sz="2400" spc="165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>
                <a:latin typeface="Calibri"/>
                <a:cs typeface="Calibri"/>
              </a:rPr>
              <a:t>:</a:t>
            </a:r>
            <a:r>
              <a:rPr sz="2400" spc="170">
                <a:latin typeface="Calibri"/>
                <a:cs typeface="Calibri"/>
              </a:rPr>
              <a:t> </a:t>
            </a:r>
            <a:r>
              <a:rPr sz="2400" smtClean="0">
                <a:latin typeface="Calibri"/>
                <a:cs typeface="Calibri"/>
              </a:rPr>
              <a:t>3122097</a:t>
            </a:r>
            <a:r>
              <a:rPr lang="en-US" sz="2400" smtClean="0">
                <a:latin typeface="Calibri"/>
                <a:cs typeface="Calibri"/>
              </a:rPr>
              <a:t>88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285"/>
              </a:lnSpc>
            </a:pPr>
            <a:r>
              <a:rPr sz="2400" spc="-35" dirty="0">
                <a:latin typeface="Calibri"/>
                <a:cs typeface="Calibri"/>
              </a:rPr>
              <a:t>DEPARTMENT:</a:t>
            </a:r>
            <a:r>
              <a:rPr sz="2400" spc="-10" dirty="0">
                <a:latin typeface="Calibri"/>
                <a:cs typeface="Calibri"/>
              </a:rPr>
              <a:t> B.COM(COMPUTER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APPLICATION)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spc="-10" dirty="0">
                <a:latin typeface="Calibri"/>
                <a:cs typeface="Calibri"/>
              </a:rPr>
              <a:t>COLLEGE: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Anna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Adarsh</a:t>
            </a:r>
            <a:r>
              <a:rPr sz="2400" spc="-5" dirty="0">
                <a:latin typeface="Calibri"/>
                <a:cs typeface="Calibri"/>
              </a:rPr>
              <a:t> college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women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chennai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298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>
                <a:latin typeface="Trebuchet MS"/>
                <a:cs typeface="Trebuchet MS"/>
              </a:rPr>
              <a:t>M</a:t>
            </a:r>
            <a:r>
              <a:rPr dirty="0">
                <a:latin typeface="Trebuchet MS"/>
                <a:cs typeface="Trebuchet MS"/>
              </a:rPr>
              <a:t>O</a:t>
            </a:r>
            <a:r>
              <a:rPr spc="-15" dirty="0">
                <a:latin typeface="Trebuchet MS"/>
                <a:cs typeface="Trebuchet MS"/>
              </a:rPr>
              <a:t>D</a:t>
            </a:r>
            <a:r>
              <a:rPr spc="-45" dirty="0">
                <a:latin typeface="Trebuchet MS"/>
                <a:cs typeface="Trebuchet MS"/>
              </a:rPr>
              <a:t>E</a:t>
            </a:r>
            <a:r>
              <a:rPr spc="-30" dirty="0">
                <a:latin typeface="Trebuchet MS"/>
                <a:cs typeface="Trebuchet MS"/>
              </a:rPr>
              <a:t>L</a:t>
            </a:r>
            <a:r>
              <a:rPr spc="-45" dirty="0">
                <a:latin typeface="Trebuchet MS"/>
                <a:cs typeface="Trebuchet MS"/>
              </a:rPr>
              <a:t>L</a:t>
            </a:r>
            <a:r>
              <a:rPr spc="-5" dirty="0">
                <a:latin typeface="Trebuchet MS"/>
                <a:cs typeface="Trebuchet MS"/>
              </a:rPr>
              <a:t>I</a:t>
            </a:r>
            <a:r>
              <a:rPr spc="25" dirty="0">
                <a:latin typeface="Trebuchet MS"/>
                <a:cs typeface="Trebuchet MS"/>
              </a:rPr>
              <a:t>N</a:t>
            </a:r>
            <a:r>
              <a:rPr spc="5" dirty="0">
                <a:latin typeface="Trebuchet MS"/>
                <a:cs typeface="Trebuchet MS"/>
              </a:rPr>
              <a:t>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7534" y="1547812"/>
            <a:ext cx="10154920" cy="422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Data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Collection:</a:t>
            </a:r>
            <a:endParaRPr sz="1800">
              <a:latin typeface="Calibri"/>
              <a:cs typeface="Calibri"/>
            </a:endParaRPr>
          </a:p>
          <a:p>
            <a:pPr marL="267335" indent="-209550">
              <a:lnSpc>
                <a:spcPct val="100000"/>
              </a:lnSpc>
              <a:spcBef>
                <a:spcPts val="120"/>
              </a:spcBef>
              <a:buAutoNum type="arabicParenR"/>
              <a:tabLst>
                <a:tab pos="267970" algn="l"/>
              </a:tabLst>
            </a:pPr>
            <a:r>
              <a:rPr sz="1550" spc="25" dirty="0">
                <a:latin typeface="Calibri"/>
                <a:cs typeface="Calibri"/>
              </a:rPr>
              <a:t>Download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data</a:t>
            </a:r>
            <a:r>
              <a:rPr sz="1550" spc="10" dirty="0">
                <a:latin typeface="Calibri"/>
                <a:cs typeface="Calibri"/>
              </a:rPr>
              <a:t> from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Skillsbuild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platform.</a:t>
            </a:r>
            <a:endParaRPr sz="1550">
              <a:latin typeface="Calibri"/>
              <a:cs typeface="Calibri"/>
            </a:endParaRPr>
          </a:p>
          <a:p>
            <a:pPr marL="314960" indent="-257175">
              <a:lnSpc>
                <a:spcPts val="1855"/>
              </a:lnSpc>
              <a:spcBef>
                <a:spcPts val="15"/>
              </a:spcBef>
              <a:buAutoNum type="arabicParenR"/>
              <a:tabLst>
                <a:tab pos="315595" algn="l"/>
              </a:tabLst>
            </a:pPr>
            <a:r>
              <a:rPr sz="1550" spc="15" dirty="0">
                <a:latin typeface="Calibri"/>
                <a:cs typeface="Calibri"/>
              </a:rPr>
              <a:t>Extracted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30" dirty="0">
                <a:latin typeface="Calibri"/>
                <a:cs typeface="Calibri"/>
              </a:rPr>
              <a:t>the</a:t>
            </a:r>
            <a:r>
              <a:rPr sz="1550" spc="-3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Zip.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File.</a:t>
            </a:r>
            <a:endParaRPr sz="1550">
              <a:latin typeface="Calibri"/>
              <a:cs typeface="Calibri"/>
            </a:endParaRPr>
          </a:p>
          <a:p>
            <a:pPr marL="314960" indent="-257175">
              <a:lnSpc>
                <a:spcPts val="2155"/>
              </a:lnSpc>
              <a:buAutoNum type="arabicParenR"/>
              <a:tabLst>
                <a:tab pos="315595" algn="l"/>
              </a:tabLst>
            </a:pPr>
            <a:r>
              <a:rPr sz="1550" spc="20" dirty="0">
                <a:latin typeface="Calibri"/>
                <a:cs typeface="Calibri"/>
              </a:rPr>
              <a:t>Save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spc="30" dirty="0">
                <a:latin typeface="Calibri"/>
                <a:cs typeface="Calibri"/>
              </a:rPr>
              <a:t>the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data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into a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excel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file</a:t>
            </a:r>
            <a:r>
              <a:rPr sz="1800" spc="1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latin typeface="Calibri"/>
                <a:cs typeface="Calibri"/>
              </a:rPr>
              <a:t>Feature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Collection:</a:t>
            </a:r>
            <a:endParaRPr sz="1800">
              <a:latin typeface="Calibri"/>
              <a:cs typeface="Calibri"/>
            </a:endParaRPr>
          </a:p>
          <a:p>
            <a:pPr marL="288925" marR="5291455" indent="-224154">
              <a:lnSpc>
                <a:spcPct val="105000"/>
              </a:lnSpc>
              <a:spcBef>
                <a:spcPts val="175"/>
              </a:spcBef>
            </a:pPr>
            <a:r>
              <a:rPr sz="1550" spc="20" dirty="0">
                <a:latin typeface="Calibri"/>
                <a:cs typeface="Calibri"/>
              </a:rPr>
              <a:t>1)</a:t>
            </a:r>
            <a:r>
              <a:rPr sz="1550" spc="25" dirty="0">
                <a:latin typeface="Calibri"/>
                <a:cs typeface="Calibri"/>
              </a:rPr>
              <a:t> 26 </a:t>
            </a:r>
            <a:r>
              <a:rPr sz="1550" spc="15" dirty="0">
                <a:latin typeface="Calibri"/>
                <a:cs typeface="Calibri"/>
              </a:rPr>
              <a:t>Features </a:t>
            </a:r>
            <a:r>
              <a:rPr sz="1550" spc="10" dirty="0">
                <a:latin typeface="Calibri"/>
                <a:cs typeface="Calibri"/>
              </a:rPr>
              <a:t>in the </a:t>
            </a:r>
            <a:r>
              <a:rPr sz="1550" spc="20" dirty="0">
                <a:latin typeface="Calibri"/>
                <a:cs typeface="Calibri"/>
              </a:rPr>
              <a:t>dataset,but </a:t>
            </a:r>
            <a:r>
              <a:rPr sz="1550" spc="15" dirty="0">
                <a:latin typeface="Calibri"/>
                <a:cs typeface="Calibri"/>
              </a:rPr>
              <a:t>selected </a:t>
            </a:r>
            <a:r>
              <a:rPr sz="1550" spc="25" dirty="0">
                <a:latin typeface="Calibri"/>
                <a:cs typeface="Calibri"/>
              </a:rPr>
              <a:t>only </a:t>
            </a:r>
            <a:r>
              <a:rPr sz="1550" spc="10" dirty="0">
                <a:latin typeface="Calibri"/>
                <a:cs typeface="Calibri"/>
              </a:rPr>
              <a:t>9 </a:t>
            </a:r>
            <a:r>
              <a:rPr sz="1550" spc="5" dirty="0">
                <a:latin typeface="Calibri"/>
                <a:cs typeface="Calibri"/>
              </a:rPr>
              <a:t>out </a:t>
            </a:r>
            <a:r>
              <a:rPr sz="1550" spc="45" dirty="0">
                <a:latin typeface="Calibri"/>
                <a:cs typeface="Calibri"/>
              </a:rPr>
              <a:t>of </a:t>
            </a:r>
            <a:r>
              <a:rPr sz="1550" spc="10" dirty="0">
                <a:latin typeface="Calibri"/>
                <a:cs typeface="Calibri"/>
              </a:rPr>
              <a:t>it. </a:t>
            </a:r>
            <a:r>
              <a:rPr sz="1550" spc="-340" dirty="0">
                <a:latin typeface="Calibri"/>
                <a:cs typeface="Calibri"/>
              </a:rPr>
              <a:t> </a:t>
            </a:r>
            <a:r>
              <a:rPr sz="1550" spc="25" dirty="0">
                <a:latin typeface="Calibri"/>
                <a:cs typeface="Calibri"/>
              </a:rPr>
              <a:t>Data</a:t>
            </a:r>
            <a:r>
              <a:rPr sz="1550" spc="10" dirty="0">
                <a:latin typeface="Calibri"/>
                <a:cs typeface="Calibri"/>
              </a:rPr>
              <a:t> Cleaning:</a:t>
            </a:r>
            <a:endParaRPr sz="1550">
              <a:latin typeface="Calibri"/>
              <a:cs typeface="Calibri"/>
            </a:endParaRPr>
          </a:p>
          <a:p>
            <a:pPr marL="314960" indent="-257175">
              <a:lnSpc>
                <a:spcPct val="100000"/>
              </a:lnSpc>
              <a:spcBef>
                <a:spcPts val="95"/>
              </a:spcBef>
              <a:buAutoNum type="arabicParenR"/>
              <a:tabLst>
                <a:tab pos="315595" algn="l"/>
              </a:tabLst>
            </a:pPr>
            <a:r>
              <a:rPr sz="1550" spc="15" dirty="0">
                <a:latin typeface="Calibri"/>
                <a:cs typeface="Calibri"/>
              </a:rPr>
              <a:t>Highlighted </a:t>
            </a:r>
            <a:r>
              <a:rPr sz="1550" spc="5" dirty="0">
                <a:latin typeface="Calibri"/>
                <a:cs typeface="Calibri"/>
              </a:rPr>
              <a:t>the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Missing</a:t>
            </a:r>
            <a:r>
              <a:rPr sz="1550" spc="-45" dirty="0">
                <a:latin typeface="Calibri"/>
                <a:cs typeface="Calibri"/>
              </a:rPr>
              <a:t> </a:t>
            </a:r>
            <a:r>
              <a:rPr sz="1550" spc="25" dirty="0">
                <a:latin typeface="Calibri"/>
                <a:cs typeface="Calibri"/>
              </a:rPr>
              <a:t>Value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in </a:t>
            </a:r>
            <a:r>
              <a:rPr sz="1550" spc="5" dirty="0">
                <a:latin typeface="Calibri"/>
                <a:cs typeface="Calibri"/>
              </a:rPr>
              <a:t>the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given</a:t>
            </a:r>
            <a:r>
              <a:rPr sz="1550" spc="20" dirty="0">
                <a:latin typeface="Calibri"/>
                <a:cs typeface="Calibri"/>
              </a:rPr>
              <a:t> Dataset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using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Condiional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Formatting.</a:t>
            </a:r>
            <a:endParaRPr sz="1550">
              <a:latin typeface="Calibri"/>
              <a:cs typeface="Calibri"/>
            </a:endParaRPr>
          </a:p>
          <a:p>
            <a:pPr marL="314960" indent="-257175">
              <a:lnSpc>
                <a:spcPts val="1855"/>
              </a:lnSpc>
              <a:spcBef>
                <a:spcPts val="90"/>
              </a:spcBef>
              <a:buAutoNum type="arabicParenR"/>
              <a:tabLst>
                <a:tab pos="315595" algn="l"/>
              </a:tabLst>
            </a:pPr>
            <a:r>
              <a:rPr sz="1550" spc="20" dirty="0">
                <a:latin typeface="Calibri"/>
                <a:cs typeface="Calibri"/>
              </a:rPr>
              <a:t>Filtered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the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Blank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cells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using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filter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option.</a:t>
            </a:r>
            <a:endParaRPr sz="1550">
              <a:latin typeface="Calibri"/>
              <a:cs typeface="Calibri"/>
            </a:endParaRPr>
          </a:p>
          <a:p>
            <a:pPr marL="64769">
              <a:lnSpc>
                <a:spcPts val="2155"/>
              </a:lnSpc>
            </a:pPr>
            <a:r>
              <a:rPr sz="1800" b="1" spc="-5" dirty="0">
                <a:latin typeface="Calibri"/>
                <a:cs typeface="Calibri"/>
              </a:rPr>
              <a:t>Performance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Level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Calculation</a:t>
            </a:r>
            <a:r>
              <a:rPr sz="1800" spc="-5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321310" indent="-257175">
              <a:lnSpc>
                <a:spcPct val="100000"/>
              </a:lnSpc>
              <a:spcBef>
                <a:spcPts val="195"/>
              </a:spcBef>
              <a:buAutoNum type="arabicParenR"/>
              <a:tabLst>
                <a:tab pos="321945" algn="l"/>
              </a:tabLst>
            </a:pPr>
            <a:r>
              <a:rPr sz="1550" spc="15" dirty="0">
                <a:latin typeface="Calibri"/>
                <a:cs typeface="Calibri"/>
              </a:rPr>
              <a:t>Using 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=IFS(Z2&gt;=5,”very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high”,Z2&gt;=4,”high”,Z2&gt;=3,”med”,”True”,”Low”)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formula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we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calculated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the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Performance 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Level.</a:t>
            </a:r>
            <a:endParaRPr sz="1550">
              <a:latin typeface="Calibri"/>
              <a:cs typeface="Calibri"/>
            </a:endParaRPr>
          </a:p>
          <a:p>
            <a:pPr marL="339090" indent="-276225">
              <a:lnSpc>
                <a:spcPct val="100000"/>
              </a:lnSpc>
              <a:spcBef>
                <a:spcPts val="165"/>
              </a:spcBef>
              <a:buAutoNum type="arabicParenR"/>
              <a:tabLst>
                <a:tab pos="339725" algn="l"/>
              </a:tabLst>
            </a:pPr>
            <a:r>
              <a:rPr sz="1550" spc="10" dirty="0">
                <a:solidFill>
                  <a:srgbClr val="0D0D0D"/>
                </a:solidFill>
                <a:latin typeface="Times New Roman"/>
                <a:cs typeface="Times New Roman"/>
              </a:rPr>
              <a:t>Using</a:t>
            </a:r>
            <a:r>
              <a:rPr sz="15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50" spc="15" dirty="0">
                <a:solidFill>
                  <a:srgbClr val="0D0D0D"/>
                </a:solidFill>
                <a:latin typeface="Times New Roman"/>
                <a:cs typeface="Times New Roman"/>
              </a:rPr>
              <a:t>Autofill</a:t>
            </a:r>
            <a:r>
              <a:rPr sz="15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0D0D0D"/>
                </a:solidFill>
                <a:latin typeface="Times New Roman"/>
                <a:cs typeface="Times New Roman"/>
              </a:rPr>
              <a:t>we</a:t>
            </a:r>
            <a:r>
              <a:rPr sz="155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50" spc="15" dirty="0">
                <a:solidFill>
                  <a:srgbClr val="0D0D0D"/>
                </a:solidFill>
                <a:latin typeface="Times New Roman"/>
                <a:cs typeface="Times New Roman"/>
              </a:rPr>
              <a:t>done</a:t>
            </a:r>
            <a:r>
              <a:rPr sz="155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50" spc="2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55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0D0D0D"/>
                </a:solidFill>
                <a:latin typeface="Times New Roman"/>
                <a:cs typeface="Times New Roman"/>
              </a:rPr>
              <a:t>same</a:t>
            </a:r>
            <a:r>
              <a:rPr sz="155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0D0D0D"/>
                </a:solidFill>
                <a:latin typeface="Times New Roman"/>
                <a:cs typeface="Times New Roman"/>
              </a:rPr>
              <a:t>thing</a:t>
            </a:r>
            <a:r>
              <a:rPr sz="155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15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50" spc="15" dirty="0">
                <a:solidFill>
                  <a:srgbClr val="0D0D0D"/>
                </a:solidFill>
                <a:latin typeface="Times New Roman"/>
                <a:cs typeface="Times New Roman"/>
              </a:rPr>
              <a:t>other</a:t>
            </a:r>
            <a:r>
              <a:rPr sz="1550" spc="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0D0D0D"/>
                </a:solidFill>
                <a:latin typeface="Times New Roman"/>
                <a:cs typeface="Times New Roman"/>
              </a:rPr>
              <a:t>rows.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Pivot</a:t>
            </a:r>
            <a:r>
              <a:rPr sz="1800" b="1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D0D0D"/>
                </a:solidFill>
                <a:latin typeface="Times New Roman"/>
                <a:cs typeface="Times New Roman"/>
              </a:rPr>
              <a:t>Table: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ts val="1860"/>
              </a:lnSpc>
              <a:spcBef>
                <a:spcPts val="40"/>
              </a:spcBef>
              <a:buAutoNum type="arabicParenR"/>
              <a:tabLst>
                <a:tab pos="354965" algn="l"/>
                <a:tab pos="355600" algn="l"/>
              </a:tabLst>
            </a:pPr>
            <a:r>
              <a:rPr sz="1550" spc="20" dirty="0">
                <a:solidFill>
                  <a:srgbClr val="0D0D0D"/>
                </a:solidFill>
                <a:latin typeface="Times New Roman"/>
                <a:cs typeface="Times New Roman"/>
              </a:rPr>
              <a:t>We</a:t>
            </a:r>
            <a:r>
              <a:rPr sz="1550" spc="25" dirty="0">
                <a:solidFill>
                  <a:srgbClr val="0D0D0D"/>
                </a:solidFill>
                <a:latin typeface="Times New Roman"/>
                <a:cs typeface="Times New Roman"/>
              </a:rPr>
              <a:t> summarized</a:t>
            </a:r>
            <a:r>
              <a:rPr sz="155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50" spc="2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55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0D0D0D"/>
                </a:solidFill>
                <a:latin typeface="Times New Roman"/>
                <a:cs typeface="Times New Roman"/>
              </a:rPr>
              <a:t>dataset.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ts val="2160"/>
              </a:lnSpc>
            </a:pPr>
            <a:r>
              <a:rPr sz="1800" b="1" dirty="0">
                <a:solidFill>
                  <a:srgbClr val="0D0D0D"/>
                </a:solidFill>
                <a:latin typeface="Times New Roman"/>
                <a:cs typeface="Times New Roman"/>
              </a:rPr>
              <a:t>Graph</a:t>
            </a:r>
            <a:r>
              <a:rPr sz="1800" b="1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Chart:</a:t>
            </a:r>
            <a:endParaRPr sz="1800">
              <a:latin typeface="Times New Roman"/>
              <a:cs typeface="Times New Roman"/>
            </a:endParaRPr>
          </a:p>
          <a:p>
            <a:pPr marL="431800" lvl="1" indent="-362585">
              <a:lnSpc>
                <a:spcPct val="100000"/>
              </a:lnSpc>
              <a:spcBef>
                <a:spcPts val="20"/>
              </a:spcBef>
              <a:buSzPct val="116129"/>
              <a:buAutoNum type="arabicParenR"/>
              <a:tabLst>
                <a:tab pos="431800" algn="l"/>
                <a:tab pos="432434" algn="l"/>
              </a:tabLst>
            </a:pPr>
            <a:r>
              <a:rPr sz="1550" spc="20" dirty="0">
                <a:solidFill>
                  <a:srgbClr val="0D0D0D"/>
                </a:solidFill>
                <a:latin typeface="Times New Roman"/>
                <a:cs typeface="Times New Roman"/>
              </a:rPr>
              <a:t>Data</a:t>
            </a:r>
            <a:r>
              <a:rPr sz="155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0D0D0D"/>
                </a:solidFill>
                <a:latin typeface="Times New Roman"/>
                <a:cs typeface="Times New Roman"/>
              </a:rPr>
              <a:t>visualization.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243014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>
                <a:latin typeface="Trebuchet MS"/>
                <a:cs typeface="Trebuchet MS"/>
              </a:rPr>
              <a:t>RESULTS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271776" y="2314575"/>
            <a:ext cx="5286375" cy="2581910"/>
            <a:chOff x="2271776" y="2314575"/>
            <a:chExt cx="5286375" cy="2581910"/>
          </a:xfrm>
        </p:grpSpPr>
        <p:sp>
          <p:nvSpPr>
            <p:cNvPr id="5" name="object 5"/>
            <p:cNvSpPr/>
            <p:nvPr/>
          </p:nvSpPr>
          <p:spPr>
            <a:xfrm>
              <a:off x="2271776" y="4481448"/>
              <a:ext cx="176530" cy="0"/>
            </a:xfrm>
            <a:custGeom>
              <a:avLst/>
              <a:gdLst/>
              <a:ahLst/>
              <a:cxnLst/>
              <a:rect l="l" t="t" r="r" b="b"/>
              <a:pathLst>
                <a:path w="176530">
                  <a:moveTo>
                    <a:pt x="0" y="0"/>
                  </a:moveTo>
                  <a:lnTo>
                    <a:pt x="80899" y="0"/>
                  </a:lnTo>
                </a:path>
                <a:path w="176530">
                  <a:moveTo>
                    <a:pt x="157099" y="0"/>
                  </a:moveTo>
                  <a:lnTo>
                    <a:pt x="17614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52675" y="4448175"/>
              <a:ext cx="76200" cy="438150"/>
            </a:xfrm>
            <a:custGeom>
              <a:avLst/>
              <a:gdLst/>
              <a:ahLst/>
              <a:cxnLst/>
              <a:rect l="l" t="t" r="r" b="b"/>
              <a:pathLst>
                <a:path w="76200" h="438150">
                  <a:moveTo>
                    <a:pt x="76200" y="0"/>
                  </a:moveTo>
                  <a:lnTo>
                    <a:pt x="0" y="0"/>
                  </a:lnTo>
                  <a:lnTo>
                    <a:pt x="0" y="438150"/>
                  </a:lnTo>
                  <a:lnTo>
                    <a:pt x="76200" y="43815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71776" y="4081398"/>
              <a:ext cx="271780" cy="400050"/>
            </a:xfrm>
            <a:custGeom>
              <a:avLst/>
              <a:gdLst/>
              <a:ahLst/>
              <a:cxnLst/>
              <a:rect l="l" t="t" r="r" b="b"/>
              <a:pathLst>
                <a:path w="271780" h="400050">
                  <a:moveTo>
                    <a:pt x="252349" y="400050"/>
                  </a:moveTo>
                  <a:lnTo>
                    <a:pt x="271399" y="400050"/>
                  </a:lnTo>
                </a:path>
                <a:path w="271780" h="400050">
                  <a:moveTo>
                    <a:pt x="0" y="0"/>
                  </a:moveTo>
                  <a:lnTo>
                    <a:pt x="176149" y="0"/>
                  </a:lnTo>
                </a:path>
                <a:path w="271780" h="400050">
                  <a:moveTo>
                    <a:pt x="252349" y="0"/>
                  </a:moveTo>
                  <a:lnTo>
                    <a:pt x="27139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47925" y="4057650"/>
              <a:ext cx="76200" cy="828675"/>
            </a:xfrm>
            <a:custGeom>
              <a:avLst/>
              <a:gdLst/>
              <a:ahLst/>
              <a:cxnLst/>
              <a:rect l="l" t="t" r="r" b="b"/>
              <a:pathLst>
                <a:path w="76200" h="828675">
                  <a:moveTo>
                    <a:pt x="76200" y="0"/>
                  </a:moveTo>
                  <a:lnTo>
                    <a:pt x="0" y="0"/>
                  </a:lnTo>
                  <a:lnTo>
                    <a:pt x="0" y="828675"/>
                  </a:lnTo>
                  <a:lnTo>
                    <a:pt x="76200" y="8286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19375" y="4481448"/>
              <a:ext cx="352425" cy="0"/>
            </a:xfrm>
            <a:custGeom>
              <a:avLst/>
              <a:gdLst/>
              <a:ahLst/>
              <a:cxnLst/>
              <a:rect l="l" t="t" r="r" b="b"/>
              <a:pathLst>
                <a:path w="352425">
                  <a:moveTo>
                    <a:pt x="0" y="0"/>
                  </a:moveTo>
                  <a:lnTo>
                    <a:pt x="257175" y="0"/>
                  </a:lnTo>
                </a:path>
                <a:path w="352425">
                  <a:moveTo>
                    <a:pt x="333375" y="0"/>
                  </a:moveTo>
                  <a:lnTo>
                    <a:pt x="3524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76550" y="4381500"/>
              <a:ext cx="76200" cy="504825"/>
            </a:xfrm>
            <a:custGeom>
              <a:avLst/>
              <a:gdLst/>
              <a:ahLst/>
              <a:cxnLst/>
              <a:rect l="l" t="t" r="r" b="b"/>
              <a:pathLst>
                <a:path w="76200" h="504825">
                  <a:moveTo>
                    <a:pt x="76200" y="0"/>
                  </a:moveTo>
                  <a:lnTo>
                    <a:pt x="0" y="0"/>
                  </a:lnTo>
                  <a:lnTo>
                    <a:pt x="0" y="504825"/>
                  </a:lnTo>
                  <a:lnTo>
                    <a:pt x="76200" y="5048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19375" y="4081398"/>
              <a:ext cx="447675" cy="400050"/>
            </a:xfrm>
            <a:custGeom>
              <a:avLst/>
              <a:gdLst/>
              <a:ahLst/>
              <a:cxnLst/>
              <a:rect l="l" t="t" r="r" b="b"/>
              <a:pathLst>
                <a:path w="447675" h="400050">
                  <a:moveTo>
                    <a:pt x="428625" y="400050"/>
                  </a:moveTo>
                  <a:lnTo>
                    <a:pt x="447675" y="400050"/>
                  </a:lnTo>
                </a:path>
                <a:path w="447675" h="400050">
                  <a:moveTo>
                    <a:pt x="0" y="0"/>
                  </a:moveTo>
                  <a:lnTo>
                    <a:pt x="352425" y="0"/>
                  </a:lnTo>
                </a:path>
                <a:path w="447675" h="400050">
                  <a:moveTo>
                    <a:pt x="428625" y="0"/>
                  </a:moveTo>
                  <a:lnTo>
                    <a:pt x="4476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71800" y="3876675"/>
              <a:ext cx="76200" cy="1009650"/>
            </a:xfrm>
            <a:custGeom>
              <a:avLst/>
              <a:gdLst/>
              <a:ahLst/>
              <a:cxnLst/>
              <a:rect l="l" t="t" r="r" b="b"/>
              <a:pathLst>
                <a:path w="76200" h="1009650">
                  <a:moveTo>
                    <a:pt x="76200" y="0"/>
                  </a:moveTo>
                  <a:lnTo>
                    <a:pt x="0" y="0"/>
                  </a:lnTo>
                  <a:lnTo>
                    <a:pt x="0" y="1009650"/>
                  </a:lnTo>
                  <a:lnTo>
                    <a:pt x="76200" y="100965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71776" y="2471801"/>
              <a:ext cx="1862455" cy="1209675"/>
            </a:xfrm>
            <a:custGeom>
              <a:avLst/>
              <a:gdLst/>
              <a:ahLst/>
              <a:cxnLst/>
              <a:rect l="l" t="t" r="r" b="b"/>
              <a:pathLst>
                <a:path w="1862454" h="1209675">
                  <a:moveTo>
                    <a:pt x="0" y="1209675"/>
                  </a:moveTo>
                  <a:lnTo>
                    <a:pt x="271399" y="1209675"/>
                  </a:lnTo>
                </a:path>
                <a:path w="1862454" h="1209675">
                  <a:moveTo>
                    <a:pt x="347599" y="1209675"/>
                  </a:moveTo>
                  <a:lnTo>
                    <a:pt x="795274" y="1209675"/>
                  </a:lnTo>
                </a:path>
                <a:path w="1862454" h="1209675">
                  <a:moveTo>
                    <a:pt x="0" y="809625"/>
                  </a:moveTo>
                  <a:lnTo>
                    <a:pt x="271399" y="809625"/>
                  </a:lnTo>
                </a:path>
                <a:path w="1862454" h="1209675">
                  <a:moveTo>
                    <a:pt x="347599" y="809625"/>
                  </a:moveTo>
                  <a:lnTo>
                    <a:pt x="795274" y="809625"/>
                  </a:lnTo>
                </a:path>
                <a:path w="1862454" h="1209675">
                  <a:moveTo>
                    <a:pt x="0" y="400050"/>
                  </a:moveTo>
                  <a:lnTo>
                    <a:pt x="271399" y="400050"/>
                  </a:lnTo>
                </a:path>
                <a:path w="1862454" h="1209675">
                  <a:moveTo>
                    <a:pt x="347599" y="400050"/>
                  </a:moveTo>
                  <a:lnTo>
                    <a:pt x="795274" y="400050"/>
                  </a:lnTo>
                </a:path>
                <a:path w="1862454" h="1209675">
                  <a:moveTo>
                    <a:pt x="0" y="0"/>
                  </a:moveTo>
                  <a:lnTo>
                    <a:pt x="271399" y="0"/>
                  </a:lnTo>
                </a:path>
                <a:path w="1862454" h="1209675">
                  <a:moveTo>
                    <a:pt x="347599" y="0"/>
                  </a:moveTo>
                  <a:lnTo>
                    <a:pt x="1862074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43175" y="2428875"/>
              <a:ext cx="76200" cy="2457450"/>
            </a:xfrm>
            <a:custGeom>
              <a:avLst/>
              <a:gdLst/>
              <a:ahLst/>
              <a:cxnLst/>
              <a:rect l="l" t="t" r="r" b="b"/>
              <a:pathLst>
                <a:path w="76200" h="2457450">
                  <a:moveTo>
                    <a:pt x="76200" y="0"/>
                  </a:moveTo>
                  <a:lnTo>
                    <a:pt x="0" y="0"/>
                  </a:lnTo>
                  <a:lnTo>
                    <a:pt x="0" y="2457450"/>
                  </a:lnTo>
                  <a:lnTo>
                    <a:pt x="76200" y="245745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43250" y="4481448"/>
              <a:ext cx="361950" cy="0"/>
            </a:xfrm>
            <a:custGeom>
              <a:avLst/>
              <a:gdLst/>
              <a:ahLst/>
              <a:cxnLst/>
              <a:rect l="l" t="t" r="r" b="b"/>
              <a:pathLst>
                <a:path w="361950">
                  <a:moveTo>
                    <a:pt x="0" y="0"/>
                  </a:moveTo>
                  <a:lnTo>
                    <a:pt x="266700" y="0"/>
                  </a:lnTo>
                </a:path>
                <a:path w="361950">
                  <a:moveTo>
                    <a:pt x="342900" y="0"/>
                  </a:moveTo>
                  <a:lnTo>
                    <a:pt x="361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09950" y="4381500"/>
              <a:ext cx="76200" cy="504825"/>
            </a:xfrm>
            <a:custGeom>
              <a:avLst/>
              <a:gdLst/>
              <a:ahLst/>
              <a:cxnLst/>
              <a:rect l="l" t="t" r="r" b="b"/>
              <a:pathLst>
                <a:path w="76200" h="504825">
                  <a:moveTo>
                    <a:pt x="76200" y="0"/>
                  </a:moveTo>
                  <a:lnTo>
                    <a:pt x="0" y="0"/>
                  </a:lnTo>
                  <a:lnTo>
                    <a:pt x="0" y="504825"/>
                  </a:lnTo>
                  <a:lnTo>
                    <a:pt x="76200" y="5048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43250" y="4081398"/>
              <a:ext cx="457200" cy="400050"/>
            </a:xfrm>
            <a:custGeom>
              <a:avLst/>
              <a:gdLst/>
              <a:ahLst/>
              <a:cxnLst/>
              <a:rect l="l" t="t" r="r" b="b"/>
              <a:pathLst>
                <a:path w="457200" h="400050">
                  <a:moveTo>
                    <a:pt x="438150" y="400050"/>
                  </a:moveTo>
                  <a:lnTo>
                    <a:pt x="457200" y="400050"/>
                  </a:lnTo>
                </a:path>
                <a:path w="457200" h="400050">
                  <a:moveTo>
                    <a:pt x="0" y="0"/>
                  </a:moveTo>
                  <a:lnTo>
                    <a:pt x="361950" y="0"/>
                  </a:lnTo>
                </a:path>
                <a:path w="457200" h="400050">
                  <a:moveTo>
                    <a:pt x="438150" y="0"/>
                  </a:moveTo>
                  <a:lnTo>
                    <a:pt x="4572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05200" y="3905250"/>
              <a:ext cx="76200" cy="981075"/>
            </a:xfrm>
            <a:custGeom>
              <a:avLst/>
              <a:gdLst/>
              <a:ahLst/>
              <a:cxnLst/>
              <a:rect l="l" t="t" r="r" b="b"/>
              <a:pathLst>
                <a:path w="76200" h="981075">
                  <a:moveTo>
                    <a:pt x="76200" y="0"/>
                  </a:moveTo>
                  <a:lnTo>
                    <a:pt x="0" y="0"/>
                  </a:lnTo>
                  <a:lnTo>
                    <a:pt x="0" y="981075"/>
                  </a:lnTo>
                  <a:lnTo>
                    <a:pt x="76200" y="9810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43250" y="2871851"/>
              <a:ext cx="457200" cy="809625"/>
            </a:xfrm>
            <a:custGeom>
              <a:avLst/>
              <a:gdLst/>
              <a:ahLst/>
              <a:cxnLst/>
              <a:rect l="l" t="t" r="r" b="b"/>
              <a:pathLst>
                <a:path w="457200" h="809625">
                  <a:moveTo>
                    <a:pt x="0" y="809625"/>
                  </a:moveTo>
                  <a:lnTo>
                    <a:pt x="457200" y="809625"/>
                  </a:lnTo>
                </a:path>
                <a:path w="457200" h="809625">
                  <a:moveTo>
                    <a:pt x="0" y="409575"/>
                  </a:moveTo>
                  <a:lnTo>
                    <a:pt x="457200" y="409575"/>
                  </a:lnTo>
                </a:path>
                <a:path w="457200" h="809625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67050" y="2771775"/>
              <a:ext cx="76200" cy="2114550"/>
            </a:xfrm>
            <a:custGeom>
              <a:avLst/>
              <a:gdLst/>
              <a:ahLst/>
              <a:cxnLst/>
              <a:rect l="l" t="t" r="r" b="b"/>
              <a:pathLst>
                <a:path w="76200" h="2114550">
                  <a:moveTo>
                    <a:pt x="76200" y="0"/>
                  </a:moveTo>
                  <a:lnTo>
                    <a:pt x="0" y="0"/>
                  </a:lnTo>
                  <a:lnTo>
                    <a:pt x="0" y="2114550"/>
                  </a:lnTo>
                  <a:lnTo>
                    <a:pt x="76200" y="211455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76650" y="4481448"/>
              <a:ext cx="352425" cy="0"/>
            </a:xfrm>
            <a:custGeom>
              <a:avLst/>
              <a:gdLst/>
              <a:ahLst/>
              <a:cxnLst/>
              <a:rect l="l" t="t" r="r" b="b"/>
              <a:pathLst>
                <a:path w="352425">
                  <a:moveTo>
                    <a:pt x="0" y="0"/>
                  </a:moveTo>
                  <a:lnTo>
                    <a:pt x="3524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33825" y="4486275"/>
              <a:ext cx="76200" cy="400050"/>
            </a:xfrm>
            <a:custGeom>
              <a:avLst/>
              <a:gdLst/>
              <a:ahLst/>
              <a:cxnLst/>
              <a:rect l="l" t="t" r="r" b="b"/>
              <a:pathLst>
                <a:path w="76200" h="400050">
                  <a:moveTo>
                    <a:pt x="7620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76200" y="40005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76650" y="4081398"/>
              <a:ext cx="457200" cy="400050"/>
            </a:xfrm>
            <a:custGeom>
              <a:avLst/>
              <a:gdLst/>
              <a:ahLst/>
              <a:cxnLst/>
              <a:rect l="l" t="t" r="r" b="b"/>
              <a:pathLst>
                <a:path w="457200" h="400050">
                  <a:moveTo>
                    <a:pt x="428625" y="400050"/>
                  </a:moveTo>
                  <a:lnTo>
                    <a:pt x="457200" y="400050"/>
                  </a:lnTo>
                </a:path>
                <a:path w="457200" h="400050">
                  <a:moveTo>
                    <a:pt x="0" y="0"/>
                  </a:moveTo>
                  <a:lnTo>
                    <a:pt x="352425" y="0"/>
                  </a:lnTo>
                </a:path>
                <a:path w="457200" h="400050">
                  <a:moveTo>
                    <a:pt x="428625" y="0"/>
                  </a:moveTo>
                  <a:lnTo>
                    <a:pt x="4572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29075" y="3981450"/>
              <a:ext cx="76200" cy="904875"/>
            </a:xfrm>
            <a:custGeom>
              <a:avLst/>
              <a:gdLst/>
              <a:ahLst/>
              <a:cxnLst/>
              <a:rect l="l" t="t" r="r" b="b"/>
              <a:pathLst>
                <a:path w="76200" h="904875">
                  <a:moveTo>
                    <a:pt x="76200" y="0"/>
                  </a:moveTo>
                  <a:lnTo>
                    <a:pt x="0" y="0"/>
                  </a:lnTo>
                  <a:lnTo>
                    <a:pt x="0" y="904875"/>
                  </a:lnTo>
                  <a:lnTo>
                    <a:pt x="76200" y="9048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76650" y="2871851"/>
              <a:ext cx="457200" cy="809625"/>
            </a:xfrm>
            <a:custGeom>
              <a:avLst/>
              <a:gdLst/>
              <a:ahLst/>
              <a:cxnLst/>
              <a:rect l="l" t="t" r="r" b="b"/>
              <a:pathLst>
                <a:path w="457200" h="809625">
                  <a:moveTo>
                    <a:pt x="0" y="809625"/>
                  </a:moveTo>
                  <a:lnTo>
                    <a:pt x="457200" y="809625"/>
                  </a:lnTo>
                </a:path>
                <a:path w="457200" h="809625">
                  <a:moveTo>
                    <a:pt x="0" y="409575"/>
                  </a:moveTo>
                  <a:lnTo>
                    <a:pt x="457200" y="409575"/>
                  </a:lnTo>
                </a:path>
                <a:path w="457200" h="809625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00450" y="2571750"/>
              <a:ext cx="76200" cy="2314575"/>
            </a:xfrm>
            <a:custGeom>
              <a:avLst/>
              <a:gdLst/>
              <a:ahLst/>
              <a:cxnLst/>
              <a:rect l="l" t="t" r="r" b="b"/>
              <a:pathLst>
                <a:path w="76200" h="2314575">
                  <a:moveTo>
                    <a:pt x="76200" y="0"/>
                  </a:moveTo>
                  <a:lnTo>
                    <a:pt x="0" y="0"/>
                  </a:lnTo>
                  <a:lnTo>
                    <a:pt x="0" y="2314575"/>
                  </a:lnTo>
                  <a:lnTo>
                    <a:pt x="76200" y="23145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200525" y="4481448"/>
              <a:ext cx="361950" cy="0"/>
            </a:xfrm>
            <a:custGeom>
              <a:avLst/>
              <a:gdLst/>
              <a:ahLst/>
              <a:cxnLst/>
              <a:rect l="l" t="t" r="r" b="b"/>
              <a:pathLst>
                <a:path w="361950">
                  <a:moveTo>
                    <a:pt x="0" y="0"/>
                  </a:moveTo>
                  <a:lnTo>
                    <a:pt x="266700" y="0"/>
                  </a:lnTo>
                </a:path>
                <a:path w="361950">
                  <a:moveTo>
                    <a:pt x="342900" y="0"/>
                  </a:moveTo>
                  <a:lnTo>
                    <a:pt x="361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67225" y="4381500"/>
              <a:ext cx="76200" cy="504825"/>
            </a:xfrm>
            <a:custGeom>
              <a:avLst/>
              <a:gdLst/>
              <a:ahLst/>
              <a:cxnLst/>
              <a:rect l="l" t="t" r="r" b="b"/>
              <a:pathLst>
                <a:path w="76200" h="504825">
                  <a:moveTo>
                    <a:pt x="76200" y="0"/>
                  </a:moveTo>
                  <a:lnTo>
                    <a:pt x="0" y="0"/>
                  </a:lnTo>
                  <a:lnTo>
                    <a:pt x="0" y="504825"/>
                  </a:lnTo>
                  <a:lnTo>
                    <a:pt x="76200" y="5048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00525" y="4081398"/>
              <a:ext cx="457200" cy="400050"/>
            </a:xfrm>
            <a:custGeom>
              <a:avLst/>
              <a:gdLst/>
              <a:ahLst/>
              <a:cxnLst/>
              <a:rect l="l" t="t" r="r" b="b"/>
              <a:pathLst>
                <a:path w="457200" h="400050">
                  <a:moveTo>
                    <a:pt x="438150" y="400050"/>
                  </a:moveTo>
                  <a:lnTo>
                    <a:pt x="457200" y="400050"/>
                  </a:lnTo>
                </a:path>
                <a:path w="457200" h="400050">
                  <a:moveTo>
                    <a:pt x="0" y="0"/>
                  </a:moveTo>
                  <a:lnTo>
                    <a:pt x="361950" y="0"/>
                  </a:lnTo>
                </a:path>
                <a:path w="457200" h="400050">
                  <a:moveTo>
                    <a:pt x="438150" y="0"/>
                  </a:moveTo>
                  <a:lnTo>
                    <a:pt x="4572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62475" y="3981450"/>
              <a:ext cx="76200" cy="904875"/>
            </a:xfrm>
            <a:custGeom>
              <a:avLst/>
              <a:gdLst/>
              <a:ahLst/>
              <a:cxnLst/>
              <a:rect l="l" t="t" r="r" b="b"/>
              <a:pathLst>
                <a:path w="76200" h="904875">
                  <a:moveTo>
                    <a:pt x="76200" y="0"/>
                  </a:moveTo>
                  <a:lnTo>
                    <a:pt x="0" y="0"/>
                  </a:lnTo>
                  <a:lnTo>
                    <a:pt x="0" y="904875"/>
                  </a:lnTo>
                  <a:lnTo>
                    <a:pt x="76200" y="9048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00525" y="2471801"/>
              <a:ext cx="3357879" cy="1209675"/>
            </a:xfrm>
            <a:custGeom>
              <a:avLst/>
              <a:gdLst/>
              <a:ahLst/>
              <a:cxnLst/>
              <a:rect l="l" t="t" r="r" b="b"/>
              <a:pathLst>
                <a:path w="3357879" h="1209675">
                  <a:moveTo>
                    <a:pt x="0" y="1209675"/>
                  </a:moveTo>
                  <a:lnTo>
                    <a:pt x="457200" y="1209675"/>
                  </a:lnTo>
                </a:path>
                <a:path w="3357879" h="1209675">
                  <a:moveTo>
                    <a:pt x="0" y="809625"/>
                  </a:moveTo>
                  <a:lnTo>
                    <a:pt x="457200" y="809625"/>
                  </a:lnTo>
                </a:path>
                <a:path w="3357879" h="1209675">
                  <a:moveTo>
                    <a:pt x="0" y="400050"/>
                  </a:moveTo>
                  <a:lnTo>
                    <a:pt x="457200" y="400050"/>
                  </a:lnTo>
                </a:path>
                <a:path w="3357879" h="1209675">
                  <a:moveTo>
                    <a:pt x="0" y="0"/>
                  </a:moveTo>
                  <a:lnTo>
                    <a:pt x="3357626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33850" y="2314575"/>
              <a:ext cx="66675" cy="2571750"/>
            </a:xfrm>
            <a:custGeom>
              <a:avLst/>
              <a:gdLst/>
              <a:ahLst/>
              <a:cxnLst/>
              <a:rect l="l" t="t" r="r" b="b"/>
              <a:pathLst>
                <a:path w="66675" h="2571750">
                  <a:moveTo>
                    <a:pt x="66675" y="0"/>
                  </a:moveTo>
                  <a:lnTo>
                    <a:pt x="0" y="0"/>
                  </a:lnTo>
                  <a:lnTo>
                    <a:pt x="0" y="2571750"/>
                  </a:lnTo>
                  <a:lnTo>
                    <a:pt x="66675" y="257175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733925" y="4481448"/>
              <a:ext cx="361950" cy="0"/>
            </a:xfrm>
            <a:custGeom>
              <a:avLst/>
              <a:gdLst/>
              <a:ahLst/>
              <a:cxnLst/>
              <a:rect l="l" t="t" r="r" b="b"/>
              <a:pathLst>
                <a:path w="361950">
                  <a:moveTo>
                    <a:pt x="0" y="0"/>
                  </a:moveTo>
                  <a:lnTo>
                    <a:pt x="257175" y="0"/>
                  </a:lnTo>
                </a:path>
                <a:path w="361950">
                  <a:moveTo>
                    <a:pt x="333375" y="0"/>
                  </a:moveTo>
                  <a:lnTo>
                    <a:pt x="361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991100" y="4267200"/>
              <a:ext cx="76200" cy="619125"/>
            </a:xfrm>
            <a:custGeom>
              <a:avLst/>
              <a:gdLst/>
              <a:ahLst/>
              <a:cxnLst/>
              <a:rect l="l" t="t" r="r" b="b"/>
              <a:pathLst>
                <a:path w="76200" h="619125">
                  <a:moveTo>
                    <a:pt x="76200" y="0"/>
                  </a:moveTo>
                  <a:lnTo>
                    <a:pt x="0" y="0"/>
                  </a:lnTo>
                  <a:lnTo>
                    <a:pt x="0" y="619125"/>
                  </a:lnTo>
                  <a:lnTo>
                    <a:pt x="76200" y="6191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733925" y="4081398"/>
              <a:ext cx="457200" cy="400050"/>
            </a:xfrm>
            <a:custGeom>
              <a:avLst/>
              <a:gdLst/>
              <a:ahLst/>
              <a:cxnLst/>
              <a:rect l="l" t="t" r="r" b="b"/>
              <a:pathLst>
                <a:path w="457200" h="400050">
                  <a:moveTo>
                    <a:pt x="428625" y="400050"/>
                  </a:moveTo>
                  <a:lnTo>
                    <a:pt x="457200" y="400050"/>
                  </a:lnTo>
                </a:path>
                <a:path w="457200" h="40005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095875" y="4105275"/>
              <a:ext cx="66675" cy="781050"/>
            </a:xfrm>
            <a:custGeom>
              <a:avLst/>
              <a:gdLst/>
              <a:ahLst/>
              <a:cxnLst/>
              <a:rect l="l" t="t" r="r" b="b"/>
              <a:pathLst>
                <a:path w="66675" h="781050">
                  <a:moveTo>
                    <a:pt x="66675" y="0"/>
                  </a:moveTo>
                  <a:lnTo>
                    <a:pt x="0" y="0"/>
                  </a:lnTo>
                  <a:lnTo>
                    <a:pt x="0" y="781050"/>
                  </a:lnTo>
                  <a:lnTo>
                    <a:pt x="66675" y="78105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733925" y="2871851"/>
              <a:ext cx="457200" cy="809625"/>
            </a:xfrm>
            <a:custGeom>
              <a:avLst/>
              <a:gdLst/>
              <a:ahLst/>
              <a:cxnLst/>
              <a:rect l="l" t="t" r="r" b="b"/>
              <a:pathLst>
                <a:path w="457200" h="809625">
                  <a:moveTo>
                    <a:pt x="0" y="809625"/>
                  </a:moveTo>
                  <a:lnTo>
                    <a:pt x="457200" y="809625"/>
                  </a:lnTo>
                </a:path>
                <a:path w="457200" h="809625">
                  <a:moveTo>
                    <a:pt x="0" y="409575"/>
                  </a:moveTo>
                  <a:lnTo>
                    <a:pt x="457200" y="409575"/>
                  </a:lnTo>
                </a:path>
                <a:path w="457200" h="809625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57725" y="2533650"/>
              <a:ext cx="76200" cy="2352675"/>
            </a:xfrm>
            <a:custGeom>
              <a:avLst/>
              <a:gdLst/>
              <a:ahLst/>
              <a:cxnLst/>
              <a:rect l="l" t="t" r="r" b="b"/>
              <a:pathLst>
                <a:path w="76200" h="2352675">
                  <a:moveTo>
                    <a:pt x="76200" y="0"/>
                  </a:moveTo>
                  <a:lnTo>
                    <a:pt x="0" y="0"/>
                  </a:lnTo>
                  <a:lnTo>
                    <a:pt x="0" y="2352675"/>
                  </a:lnTo>
                  <a:lnTo>
                    <a:pt x="76200" y="23526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267325" y="4481448"/>
              <a:ext cx="352425" cy="0"/>
            </a:xfrm>
            <a:custGeom>
              <a:avLst/>
              <a:gdLst/>
              <a:ahLst/>
              <a:cxnLst/>
              <a:rect l="l" t="t" r="r" b="b"/>
              <a:pathLst>
                <a:path w="352425">
                  <a:moveTo>
                    <a:pt x="0" y="0"/>
                  </a:moveTo>
                  <a:lnTo>
                    <a:pt x="257175" y="0"/>
                  </a:lnTo>
                </a:path>
                <a:path w="352425">
                  <a:moveTo>
                    <a:pt x="333375" y="0"/>
                  </a:moveTo>
                  <a:lnTo>
                    <a:pt x="3524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524500" y="4238625"/>
              <a:ext cx="76200" cy="647700"/>
            </a:xfrm>
            <a:custGeom>
              <a:avLst/>
              <a:gdLst/>
              <a:ahLst/>
              <a:cxnLst/>
              <a:rect l="l" t="t" r="r" b="b"/>
              <a:pathLst>
                <a:path w="76200" h="647700">
                  <a:moveTo>
                    <a:pt x="7620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76200" y="6477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267325" y="4081398"/>
              <a:ext cx="447675" cy="400050"/>
            </a:xfrm>
            <a:custGeom>
              <a:avLst/>
              <a:gdLst/>
              <a:ahLst/>
              <a:cxnLst/>
              <a:rect l="l" t="t" r="r" b="b"/>
              <a:pathLst>
                <a:path w="447675" h="400050">
                  <a:moveTo>
                    <a:pt x="428625" y="400050"/>
                  </a:moveTo>
                  <a:lnTo>
                    <a:pt x="447675" y="400050"/>
                  </a:lnTo>
                </a:path>
                <a:path w="447675" h="400050">
                  <a:moveTo>
                    <a:pt x="0" y="0"/>
                  </a:moveTo>
                  <a:lnTo>
                    <a:pt x="352425" y="0"/>
                  </a:lnTo>
                </a:path>
                <a:path w="447675" h="400050">
                  <a:moveTo>
                    <a:pt x="428625" y="0"/>
                  </a:moveTo>
                  <a:lnTo>
                    <a:pt x="4476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619750" y="3905250"/>
              <a:ext cx="76200" cy="981075"/>
            </a:xfrm>
            <a:custGeom>
              <a:avLst/>
              <a:gdLst/>
              <a:ahLst/>
              <a:cxnLst/>
              <a:rect l="l" t="t" r="r" b="b"/>
              <a:pathLst>
                <a:path w="76200" h="981075">
                  <a:moveTo>
                    <a:pt x="76200" y="0"/>
                  </a:moveTo>
                  <a:lnTo>
                    <a:pt x="0" y="0"/>
                  </a:lnTo>
                  <a:lnTo>
                    <a:pt x="0" y="981075"/>
                  </a:lnTo>
                  <a:lnTo>
                    <a:pt x="76200" y="9810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67325" y="2871851"/>
              <a:ext cx="447675" cy="809625"/>
            </a:xfrm>
            <a:custGeom>
              <a:avLst/>
              <a:gdLst/>
              <a:ahLst/>
              <a:cxnLst/>
              <a:rect l="l" t="t" r="r" b="b"/>
              <a:pathLst>
                <a:path w="447675" h="809625">
                  <a:moveTo>
                    <a:pt x="0" y="809625"/>
                  </a:moveTo>
                  <a:lnTo>
                    <a:pt x="447675" y="809625"/>
                  </a:lnTo>
                </a:path>
                <a:path w="447675" h="809625">
                  <a:moveTo>
                    <a:pt x="0" y="409575"/>
                  </a:moveTo>
                  <a:lnTo>
                    <a:pt x="447675" y="409575"/>
                  </a:lnTo>
                </a:path>
                <a:path w="447675" h="809625">
                  <a:moveTo>
                    <a:pt x="0" y="0"/>
                  </a:moveTo>
                  <a:lnTo>
                    <a:pt x="4476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191125" y="2695575"/>
              <a:ext cx="76200" cy="2190750"/>
            </a:xfrm>
            <a:custGeom>
              <a:avLst/>
              <a:gdLst/>
              <a:ahLst/>
              <a:cxnLst/>
              <a:rect l="l" t="t" r="r" b="b"/>
              <a:pathLst>
                <a:path w="76200" h="2190750">
                  <a:moveTo>
                    <a:pt x="76200" y="0"/>
                  </a:moveTo>
                  <a:lnTo>
                    <a:pt x="0" y="0"/>
                  </a:lnTo>
                  <a:lnTo>
                    <a:pt x="0" y="2190750"/>
                  </a:lnTo>
                  <a:lnTo>
                    <a:pt x="76200" y="219075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791200" y="4481448"/>
              <a:ext cx="361950" cy="0"/>
            </a:xfrm>
            <a:custGeom>
              <a:avLst/>
              <a:gdLst/>
              <a:ahLst/>
              <a:cxnLst/>
              <a:rect l="l" t="t" r="r" b="b"/>
              <a:pathLst>
                <a:path w="361950">
                  <a:moveTo>
                    <a:pt x="0" y="0"/>
                  </a:moveTo>
                  <a:lnTo>
                    <a:pt x="266700" y="0"/>
                  </a:lnTo>
                </a:path>
                <a:path w="361950">
                  <a:moveTo>
                    <a:pt x="333375" y="0"/>
                  </a:moveTo>
                  <a:lnTo>
                    <a:pt x="361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057900" y="4286250"/>
              <a:ext cx="66675" cy="600075"/>
            </a:xfrm>
            <a:custGeom>
              <a:avLst/>
              <a:gdLst/>
              <a:ahLst/>
              <a:cxnLst/>
              <a:rect l="l" t="t" r="r" b="b"/>
              <a:pathLst>
                <a:path w="66675" h="600075">
                  <a:moveTo>
                    <a:pt x="66675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66675" y="6000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791200" y="4081398"/>
              <a:ext cx="457200" cy="400050"/>
            </a:xfrm>
            <a:custGeom>
              <a:avLst/>
              <a:gdLst/>
              <a:ahLst/>
              <a:cxnLst/>
              <a:rect l="l" t="t" r="r" b="b"/>
              <a:pathLst>
                <a:path w="457200" h="400050">
                  <a:moveTo>
                    <a:pt x="438150" y="400050"/>
                  </a:moveTo>
                  <a:lnTo>
                    <a:pt x="457200" y="400050"/>
                  </a:lnTo>
                </a:path>
                <a:path w="457200" h="400050">
                  <a:moveTo>
                    <a:pt x="0" y="0"/>
                  </a:moveTo>
                  <a:lnTo>
                    <a:pt x="361950" y="0"/>
                  </a:lnTo>
                </a:path>
                <a:path w="457200" h="400050">
                  <a:moveTo>
                    <a:pt x="438150" y="0"/>
                  </a:moveTo>
                  <a:lnTo>
                    <a:pt x="4572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153150" y="3943350"/>
              <a:ext cx="76200" cy="942975"/>
            </a:xfrm>
            <a:custGeom>
              <a:avLst/>
              <a:gdLst/>
              <a:ahLst/>
              <a:cxnLst/>
              <a:rect l="l" t="t" r="r" b="b"/>
              <a:pathLst>
                <a:path w="76200" h="942975">
                  <a:moveTo>
                    <a:pt x="76200" y="0"/>
                  </a:moveTo>
                  <a:lnTo>
                    <a:pt x="0" y="0"/>
                  </a:lnTo>
                  <a:lnTo>
                    <a:pt x="0" y="942975"/>
                  </a:lnTo>
                  <a:lnTo>
                    <a:pt x="76200" y="9429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791200" y="2871851"/>
              <a:ext cx="457200" cy="809625"/>
            </a:xfrm>
            <a:custGeom>
              <a:avLst/>
              <a:gdLst/>
              <a:ahLst/>
              <a:cxnLst/>
              <a:rect l="l" t="t" r="r" b="b"/>
              <a:pathLst>
                <a:path w="457200" h="809625">
                  <a:moveTo>
                    <a:pt x="0" y="809625"/>
                  </a:moveTo>
                  <a:lnTo>
                    <a:pt x="457200" y="809625"/>
                  </a:lnTo>
                </a:path>
                <a:path w="457200" h="809625">
                  <a:moveTo>
                    <a:pt x="0" y="409575"/>
                  </a:moveTo>
                  <a:lnTo>
                    <a:pt x="457200" y="409575"/>
                  </a:lnTo>
                </a:path>
                <a:path w="457200" h="809625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715000" y="2533650"/>
              <a:ext cx="76200" cy="2352675"/>
            </a:xfrm>
            <a:custGeom>
              <a:avLst/>
              <a:gdLst/>
              <a:ahLst/>
              <a:cxnLst/>
              <a:rect l="l" t="t" r="r" b="b"/>
              <a:pathLst>
                <a:path w="76200" h="2352675">
                  <a:moveTo>
                    <a:pt x="76200" y="0"/>
                  </a:moveTo>
                  <a:lnTo>
                    <a:pt x="0" y="0"/>
                  </a:lnTo>
                  <a:lnTo>
                    <a:pt x="0" y="2352675"/>
                  </a:lnTo>
                  <a:lnTo>
                    <a:pt x="76200" y="23526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324600" y="4481448"/>
              <a:ext cx="352425" cy="0"/>
            </a:xfrm>
            <a:custGeom>
              <a:avLst/>
              <a:gdLst/>
              <a:ahLst/>
              <a:cxnLst/>
              <a:rect l="l" t="t" r="r" b="b"/>
              <a:pathLst>
                <a:path w="352425">
                  <a:moveTo>
                    <a:pt x="0" y="0"/>
                  </a:moveTo>
                  <a:lnTo>
                    <a:pt x="257175" y="0"/>
                  </a:lnTo>
                </a:path>
                <a:path w="352425">
                  <a:moveTo>
                    <a:pt x="333375" y="0"/>
                  </a:moveTo>
                  <a:lnTo>
                    <a:pt x="3524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581775" y="4429125"/>
              <a:ext cx="76200" cy="457200"/>
            </a:xfrm>
            <a:custGeom>
              <a:avLst/>
              <a:gdLst/>
              <a:ahLst/>
              <a:cxnLst/>
              <a:rect l="l" t="t" r="r" b="b"/>
              <a:pathLst>
                <a:path w="76200" h="457200">
                  <a:moveTo>
                    <a:pt x="76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76200" y="457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324600" y="4081398"/>
              <a:ext cx="447675" cy="400050"/>
            </a:xfrm>
            <a:custGeom>
              <a:avLst/>
              <a:gdLst/>
              <a:ahLst/>
              <a:cxnLst/>
              <a:rect l="l" t="t" r="r" b="b"/>
              <a:pathLst>
                <a:path w="447675" h="400050">
                  <a:moveTo>
                    <a:pt x="428625" y="400050"/>
                  </a:moveTo>
                  <a:lnTo>
                    <a:pt x="447675" y="400050"/>
                  </a:lnTo>
                </a:path>
                <a:path w="447675" h="400050">
                  <a:moveTo>
                    <a:pt x="0" y="0"/>
                  </a:moveTo>
                  <a:lnTo>
                    <a:pt x="352425" y="0"/>
                  </a:lnTo>
                </a:path>
                <a:path w="447675" h="400050">
                  <a:moveTo>
                    <a:pt x="428625" y="0"/>
                  </a:moveTo>
                  <a:lnTo>
                    <a:pt x="4476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677025" y="3905250"/>
              <a:ext cx="76200" cy="981075"/>
            </a:xfrm>
            <a:custGeom>
              <a:avLst/>
              <a:gdLst/>
              <a:ahLst/>
              <a:cxnLst/>
              <a:rect l="l" t="t" r="r" b="b"/>
              <a:pathLst>
                <a:path w="76200" h="981075">
                  <a:moveTo>
                    <a:pt x="76200" y="0"/>
                  </a:moveTo>
                  <a:lnTo>
                    <a:pt x="0" y="0"/>
                  </a:lnTo>
                  <a:lnTo>
                    <a:pt x="0" y="981075"/>
                  </a:lnTo>
                  <a:lnTo>
                    <a:pt x="76200" y="9810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324600" y="2871851"/>
              <a:ext cx="447675" cy="809625"/>
            </a:xfrm>
            <a:custGeom>
              <a:avLst/>
              <a:gdLst/>
              <a:ahLst/>
              <a:cxnLst/>
              <a:rect l="l" t="t" r="r" b="b"/>
              <a:pathLst>
                <a:path w="447675" h="809625">
                  <a:moveTo>
                    <a:pt x="0" y="809625"/>
                  </a:moveTo>
                  <a:lnTo>
                    <a:pt x="447675" y="809625"/>
                  </a:lnTo>
                </a:path>
                <a:path w="447675" h="809625">
                  <a:moveTo>
                    <a:pt x="0" y="409575"/>
                  </a:moveTo>
                  <a:lnTo>
                    <a:pt x="447675" y="409575"/>
                  </a:lnTo>
                </a:path>
                <a:path w="447675" h="809625">
                  <a:moveTo>
                    <a:pt x="0" y="0"/>
                  </a:moveTo>
                  <a:lnTo>
                    <a:pt x="4476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248400" y="2590800"/>
              <a:ext cx="76200" cy="2295525"/>
            </a:xfrm>
            <a:custGeom>
              <a:avLst/>
              <a:gdLst/>
              <a:ahLst/>
              <a:cxnLst/>
              <a:rect l="l" t="t" r="r" b="b"/>
              <a:pathLst>
                <a:path w="76200" h="2295525">
                  <a:moveTo>
                    <a:pt x="76200" y="0"/>
                  </a:moveTo>
                  <a:lnTo>
                    <a:pt x="0" y="0"/>
                  </a:lnTo>
                  <a:lnTo>
                    <a:pt x="0" y="2295525"/>
                  </a:lnTo>
                  <a:lnTo>
                    <a:pt x="76200" y="22955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848475" y="4481448"/>
              <a:ext cx="361950" cy="0"/>
            </a:xfrm>
            <a:custGeom>
              <a:avLst/>
              <a:gdLst/>
              <a:ahLst/>
              <a:cxnLst/>
              <a:rect l="l" t="t" r="r" b="b"/>
              <a:pathLst>
                <a:path w="361950">
                  <a:moveTo>
                    <a:pt x="0" y="0"/>
                  </a:moveTo>
                  <a:lnTo>
                    <a:pt x="266700" y="0"/>
                  </a:lnTo>
                </a:path>
                <a:path w="361950">
                  <a:moveTo>
                    <a:pt x="342900" y="0"/>
                  </a:moveTo>
                  <a:lnTo>
                    <a:pt x="361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115175" y="4267200"/>
              <a:ext cx="76200" cy="619125"/>
            </a:xfrm>
            <a:custGeom>
              <a:avLst/>
              <a:gdLst/>
              <a:ahLst/>
              <a:cxnLst/>
              <a:rect l="l" t="t" r="r" b="b"/>
              <a:pathLst>
                <a:path w="76200" h="619125">
                  <a:moveTo>
                    <a:pt x="76200" y="0"/>
                  </a:moveTo>
                  <a:lnTo>
                    <a:pt x="0" y="0"/>
                  </a:lnTo>
                  <a:lnTo>
                    <a:pt x="0" y="619125"/>
                  </a:lnTo>
                  <a:lnTo>
                    <a:pt x="76200" y="6191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848475" y="4081398"/>
              <a:ext cx="457200" cy="400050"/>
            </a:xfrm>
            <a:custGeom>
              <a:avLst/>
              <a:gdLst/>
              <a:ahLst/>
              <a:cxnLst/>
              <a:rect l="l" t="t" r="r" b="b"/>
              <a:pathLst>
                <a:path w="457200" h="400050">
                  <a:moveTo>
                    <a:pt x="438150" y="400050"/>
                  </a:moveTo>
                  <a:lnTo>
                    <a:pt x="457200" y="400050"/>
                  </a:lnTo>
                </a:path>
                <a:path w="457200" h="400050">
                  <a:moveTo>
                    <a:pt x="0" y="0"/>
                  </a:moveTo>
                  <a:lnTo>
                    <a:pt x="361950" y="0"/>
                  </a:lnTo>
                </a:path>
                <a:path w="457200" h="400050">
                  <a:moveTo>
                    <a:pt x="438150" y="0"/>
                  </a:moveTo>
                  <a:lnTo>
                    <a:pt x="4572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210425" y="4019550"/>
              <a:ext cx="76200" cy="866775"/>
            </a:xfrm>
            <a:custGeom>
              <a:avLst/>
              <a:gdLst/>
              <a:ahLst/>
              <a:cxnLst/>
              <a:rect l="l" t="t" r="r" b="b"/>
              <a:pathLst>
                <a:path w="76200" h="866775">
                  <a:moveTo>
                    <a:pt x="76200" y="0"/>
                  </a:moveTo>
                  <a:lnTo>
                    <a:pt x="0" y="0"/>
                  </a:lnTo>
                  <a:lnTo>
                    <a:pt x="0" y="866775"/>
                  </a:lnTo>
                  <a:lnTo>
                    <a:pt x="76200" y="8667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848475" y="2871851"/>
              <a:ext cx="457200" cy="809625"/>
            </a:xfrm>
            <a:custGeom>
              <a:avLst/>
              <a:gdLst/>
              <a:ahLst/>
              <a:cxnLst/>
              <a:rect l="l" t="t" r="r" b="b"/>
              <a:pathLst>
                <a:path w="457200" h="809625">
                  <a:moveTo>
                    <a:pt x="0" y="809625"/>
                  </a:moveTo>
                  <a:lnTo>
                    <a:pt x="457200" y="809625"/>
                  </a:lnTo>
                </a:path>
                <a:path w="457200" h="809625">
                  <a:moveTo>
                    <a:pt x="0" y="409575"/>
                  </a:moveTo>
                  <a:lnTo>
                    <a:pt x="457200" y="409575"/>
                  </a:lnTo>
                </a:path>
                <a:path w="457200" h="809625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772275" y="2590800"/>
              <a:ext cx="76200" cy="2295525"/>
            </a:xfrm>
            <a:custGeom>
              <a:avLst/>
              <a:gdLst/>
              <a:ahLst/>
              <a:cxnLst/>
              <a:rect l="l" t="t" r="r" b="b"/>
              <a:pathLst>
                <a:path w="76200" h="2295525">
                  <a:moveTo>
                    <a:pt x="76200" y="0"/>
                  </a:moveTo>
                  <a:lnTo>
                    <a:pt x="0" y="0"/>
                  </a:lnTo>
                  <a:lnTo>
                    <a:pt x="0" y="2295525"/>
                  </a:lnTo>
                  <a:lnTo>
                    <a:pt x="76200" y="22955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381875" y="2871851"/>
              <a:ext cx="176530" cy="1609725"/>
            </a:xfrm>
            <a:custGeom>
              <a:avLst/>
              <a:gdLst/>
              <a:ahLst/>
              <a:cxnLst/>
              <a:rect l="l" t="t" r="r" b="b"/>
              <a:pathLst>
                <a:path w="176529" h="1609725">
                  <a:moveTo>
                    <a:pt x="0" y="1609598"/>
                  </a:moveTo>
                  <a:lnTo>
                    <a:pt x="176275" y="1609598"/>
                  </a:lnTo>
                </a:path>
                <a:path w="176529" h="1609725">
                  <a:moveTo>
                    <a:pt x="0" y="1209548"/>
                  </a:moveTo>
                  <a:lnTo>
                    <a:pt x="176275" y="1209548"/>
                  </a:lnTo>
                </a:path>
                <a:path w="176529" h="1609725">
                  <a:moveTo>
                    <a:pt x="0" y="809625"/>
                  </a:moveTo>
                  <a:lnTo>
                    <a:pt x="176275" y="809625"/>
                  </a:lnTo>
                </a:path>
                <a:path w="176529" h="1609725">
                  <a:moveTo>
                    <a:pt x="0" y="409575"/>
                  </a:moveTo>
                  <a:lnTo>
                    <a:pt x="176275" y="409575"/>
                  </a:lnTo>
                </a:path>
                <a:path w="176529" h="1609725">
                  <a:moveTo>
                    <a:pt x="0" y="0"/>
                  </a:moveTo>
                  <a:lnTo>
                    <a:pt x="1762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305675" y="2533650"/>
              <a:ext cx="76200" cy="2352675"/>
            </a:xfrm>
            <a:custGeom>
              <a:avLst/>
              <a:gdLst/>
              <a:ahLst/>
              <a:cxnLst/>
              <a:rect l="l" t="t" r="r" b="b"/>
              <a:pathLst>
                <a:path w="76200" h="2352675">
                  <a:moveTo>
                    <a:pt x="76200" y="0"/>
                  </a:moveTo>
                  <a:lnTo>
                    <a:pt x="0" y="0"/>
                  </a:lnTo>
                  <a:lnTo>
                    <a:pt x="0" y="2352675"/>
                  </a:lnTo>
                  <a:lnTo>
                    <a:pt x="76200" y="23526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638425" y="4486274"/>
              <a:ext cx="4838700" cy="400050"/>
            </a:xfrm>
            <a:custGeom>
              <a:avLst/>
              <a:gdLst/>
              <a:ahLst/>
              <a:cxnLst/>
              <a:rect l="l" t="t" r="r" b="b"/>
              <a:pathLst>
                <a:path w="4838700" h="400050">
                  <a:moveTo>
                    <a:pt x="7620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76200" y="400050"/>
                  </a:lnTo>
                  <a:lnTo>
                    <a:pt x="76200" y="0"/>
                  </a:lnTo>
                  <a:close/>
                </a:path>
                <a:path w="4838700" h="400050">
                  <a:moveTo>
                    <a:pt x="600075" y="76200"/>
                  </a:moveTo>
                  <a:lnTo>
                    <a:pt x="533400" y="76200"/>
                  </a:lnTo>
                  <a:lnTo>
                    <a:pt x="533400" y="400050"/>
                  </a:lnTo>
                  <a:lnTo>
                    <a:pt x="600075" y="400050"/>
                  </a:lnTo>
                  <a:lnTo>
                    <a:pt x="600075" y="76200"/>
                  </a:lnTo>
                  <a:close/>
                </a:path>
                <a:path w="4838700" h="400050">
                  <a:moveTo>
                    <a:pt x="1133475" y="123825"/>
                  </a:moveTo>
                  <a:lnTo>
                    <a:pt x="1057275" y="123825"/>
                  </a:lnTo>
                  <a:lnTo>
                    <a:pt x="1057275" y="400050"/>
                  </a:lnTo>
                  <a:lnTo>
                    <a:pt x="1133475" y="400050"/>
                  </a:lnTo>
                  <a:lnTo>
                    <a:pt x="1133475" y="123825"/>
                  </a:lnTo>
                  <a:close/>
                </a:path>
                <a:path w="4838700" h="400050">
                  <a:moveTo>
                    <a:pt x="1666875" y="161925"/>
                  </a:moveTo>
                  <a:lnTo>
                    <a:pt x="1590675" y="161925"/>
                  </a:lnTo>
                  <a:lnTo>
                    <a:pt x="1590675" y="400050"/>
                  </a:lnTo>
                  <a:lnTo>
                    <a:pt x="1666875" y="400050"/>
                  </a:lnTo>
                  <a:lnTo>
                    <a:pt x="1666875" y="161925"/>
                  </a:lnTo>
                  <a:close/>
                </a:path>
                <a:path w="4838700" h="400050">
                  <a:moveTo>
                    <a:pt x="2190750" y="57150"/>
                  </a:moveTo>
                  <a:lnTo>
                    <a:pt x="2114550" y="57150"/>
                  </a:lnTo>
                  <a:lnTo>
                    <a:pt x="2114550" y="400050"/>
                  </a:lnTo>
                  <a:lnTo>
                    <a:pt x="2190750" y="400050"/>
                  </a:lnTo>
                  <a:lnTo>
                    <a:pt x="2190750" y="57150"/>
                  </a:lnTo>
                  <a:close/>
                </a:path>
                <a:path w="4838700" h="400050">
                  <a:moveTo>
                    <a:pt x="2724150" y="161925"/>
                  </a:moveTo>
                  <a:lnTo>
                    <a:pt x="2647950" y="161925"/>
                  </a:lnTo>
                  <a:lnTo>
                    <a:pt x="2647950" y="400050"/>
                  </a:lnTo>
                  <a:lnTo>
                    <a:pt x="2724150" y="400050"/>
                  </a:lnTo>
                  <a:lnTo>
                    <a:pt x="2724150" y="161925"/>
                  </a:lnTo>
                  <a:close/>
                </a:path>
                <a:path w="4838700" h="400050">
                  <a:moveTo>
                    <a:pt x="3248025" y="76200"/>
                  </a:moveTo>
                  <a:lnTo>
                    <a:pt x="3171825" y="76200"/>
                  </a:lnTo>
                  <a:lnTo>
                    <a:pt x="3171825" y="400050"/>
                  </a:lnTo>
                  <a:lnTo>
                    <a:pt x="3248025" y="400050"/>
                  </a:lnTo>
                  <a:lnTo>
                    <a:pt x="3248025" y="76200"/>
                  </a:lnTo>
                  <a:close/>
                </a:path>
                <a:path w="4838700" h="400050">
                  <a:moveTo>
                    <a:pt x="3781425" y="57150"/>
                  </a:moveTo>
                  <a:lnTo>
                    <a:pt x="3705225" y="57150"/>
                  </a:lnTo>
                  <a:lnTo>
                    <a:pt x="3705225" y="400050"/>
                  </a:lnTo>
                  <a:lnTo>
                    <a:pt x="3781425" y="400050"/>
                  </a:lnTo>
                  <a:lnTo>
                    <a:pt x="3781425" y="57150"/>
                  </a:lnTo>
                  <a:close/>
                </a:path>
                <a:path w="4838700" h="400050">
                  <a:moveTo>
                    <a:pt x="4305300" y="76200"/>
                  </a:moveTo>
                  <a:lnTo>
                    <a:pt x="4229100" y="76200"/>
                  </a:lnTo>
                  <a:lnTo>
                    <a:pt x="4229100" y="400050"/>
                  </a:lnTo>
                  <a:lnTo>
                    <a:pt x="4305300" y="400050"/>
                  </a:lnTo>
                  <a:lnTo>
                    <a:pt x="4305300" y="76200"/>
                  </a:lnTo>
                  <a:close/>
                </a:path>
                <a:path w="4838700" h="400050">
                  <a:moveTo>
                    <a:pt x="4838700" y="123825"/>
                  </a:moveTo>
                  <a:lnTo>
                    <a:pt x="4762500" y="123825"/>
                  </a:lnTo>
                  <a:lnTo>
                    <a:pt x="4762500" y="400050"/>
                  </a:lnTo>
                  <a:lnTo>
                    <a:pt x="4838700" y="400050"/>
                  </a:lnTo>
                  <a:lnTo>
                    <a:pt x="4838700" y="123825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271776" y="4891151"/>
              <a:ext cx="5286375" cy="0"/>
            </a:xfrm>
            <a:custGeom>
              <a:avLst/>
              <a:gdLst/>
              <a:ahLst/>
              <a:cxnLst/>
              <a:rect l="l" t="t" r="r" b="b"/>
              <a:pathLst>
                <a:path w="5286375">
                  <a:moveTo>
                    <a:pt x="0" y="0"/>
                  </a:moveTo>
                  <a:lnTo>
                    <a:pt x="52863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533650" y="3962400"/>
              <a:ext cx="4762500" cy="9525"/>
            </a:xfrm>
            <a:custGeom>
              <a:avLst/>
              <a:gdLst/>
              <a:ahLst/>
              <a:cxnLst/>
              <a:rect l="l" t="t" r="r" b="b"/>
              <a:pathLst>
                <a:path w="4762500" h="9525">
                  <a:moveTo>
                    <a:pt x="-9525" y="4762"/>
                  </a:moveTo>
                  <a:lnTo>
                    <a:pt x="4772025" y="4762"/>
                  </a:lnTo>
                </a:path>
              </a:pathLst>
            </a:custGeom>
            <a:ln w="28575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533650" y="2543175"/>
              <a:ext cx="4762500" cy="28575"/>
            </a:xfrm>
            <a:custGeom>
              <a:avLst/>
              <a:gdLst/>
              <a:ahLst/>
              <a:cxnLst/>
              <a:rect l="l" t="t" r="r" b="b"/>
              <a:pathLst>
                <a:path w="4762500" h="28575">
                  <a:moveTo>
                    <a:pt x="0" y="0"/>
                  </a:moveTo>
                  <a:lnTo>
                    <a:pt x="4762500" y="28575"/>
                  </a:lnTo>
                </a:path>
              </a:pathLst>
            </a:custGeom>
            <a:ln w="19050">
              <a:solidFill>
                <a:srgbClr val="9BBA58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/>
          <p:nvPr/>
        </p:nvSpPr>
        <p:spPr>
          <a:xfrm>
            <a:off x="2271776" y="2071751"/>
            <a:ext cx="5286375" cy="0"/>
          </a:xfrm>
          <a:custGeom>
            <a:avLst/>
            <a:gdLst/>
            <a:ahLst/>
            <a:cxnLst/>
            <a:rect l="l" t="t" r="r" b="b"/>
            <a:pathLst>
              <a:path w="5286375">
                <a:moveTo>
                  <a:pt x="0" y="0"/>
                </a:moveTo>
                <a:lnTo>
                  <a:pt x="5286375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2034158" y="4392231"/>
            <a:ext cx="1416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034158" y="3989958"/>
            <a:ext cx="1403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40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034158" y="3587115"/>
            <a:ext cx="1403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60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034158" y="3183953"/>
            <a:ext cx="1403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80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976501" y="1975548"/>
            <a:ext cx="196850" cy="969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140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120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429891" y="4944491"/>
            <a:ext cx="210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5" dirty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923285" y="4944491"/>
            <a:ext cx="2781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spc="4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spc="-30" dirty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501009" y="4944491"/>
            <a:ext cx="1860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EW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003675" y="4944491"/>
            <a:ext cx="238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900" spc="35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550028" y="4944491"/>
            <a:ext cx="2070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114671" y="4944491"/>
            <a:ext cx="1289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PL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613653" y="4944491"/>
            <a:ext cx="1936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Z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132576" y="4944491"/>
            <a:ext cx="2120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5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900" spc="-65" dirty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665594" y="4944491"/>
            <a:ext cx="21145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179944" y="4944491"/>
            <a:ext cx="236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900" spc="-40" dirty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211954" y="1675447"/>
            <a:ext cx="232410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Employee Performance Analysis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7762875" y="2990850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8114665" y="2926397"/>
            <a:ext cx="2292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7762875" y="3200400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323850" y="0"/>
                </a:moveTo>
                <a:lnTo>
                  <a:pt x="0" y="0"/>
                </a:lnTo>
                <a:lnTo>
                  <a:pt x="0" y="66675"/>
                </a:lnTo>
                <a:lnTo>
                  <a:pt x="323850" y="66675"/>
                </a:lnTo>
                <a:lnTo>
                  <a:pt x="3238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762875" y="341947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762875" y="3629025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323850" y="0"/>
                </a:moveTo>
                <a:lnTo>
                  <a:pt x="0" y="0"/>
                </a:lnTo>
                <a:lnTo>
                  <a:pt x="0" y="66675"/>
                </a:lnTo>
                <a:lnTo>
                  <a:pt x="323850" y="66675"/>
                </a:lnTo>
                <a:lnTo>
                  <a:pt x="3238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762875" y="3876675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762875" y="409575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8114665" y="3063875"/>
            <a:ext cx="615950" cy="1098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1635">
              <a:lnSpc>
                <a:spcPct val="1565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low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3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ed</a:t>
            </a:r>
            <a:endParaRPr sz="900">
              <a:latin typeface="Calibri"/>
              <a:cs typeface="Calibri"/>
            </a:endParaRPr>
          </a:p>
          <a:p>
            <a:pPr marL="12700" marR="5080">
              <a:lnSpc>
                <a:spcPct val="156500"/>
              </a:lnSpc>
            </a:pP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very 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high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Expon. (low) </a:t>
            </a:r>
            <a:r>
              <a:rPr sz="900" spc="-1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(</a:t>
            </a:r>
            <a:r>
              <a:rPr sz="900" spc="3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7534" y="2104707"/>
            <a:ext cx="10634980" cy="19792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Calibri"/>
                <a:cs typeface="Calibri"/>
              </a:rPr>
              <a:t>Comparing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productivity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of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employees,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 </a:t>
            </a:r>
            <a:r>
              <a:rPr sz="1800" spc="5" dirty="0">
                <a:latin typeface="Calibri"/>
                <a:cs typeface="Calibri"/>
              </a:rPr>
              <a:t>find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number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average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productivity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level</a:t>
            </a:r>
            <a:endParaRPr sz="1800">
              <a:latin typeface="Calibri"/>
              <a:cs typeface="Calibri"/>
            </a:endParaRPr>
          </a:p>
          <a:p>
            <a:pPr marL="64769" marR="1101725">
              <a:lnSpc>
                <a:spcPts val="4350"/>
              </a:lnSpc>
              <a:spcBef>
                <a:spcPts val="480"/>
              </a:spcBef>
            </a:pPr>
            <a:r>
              <a:rPr sz="1800" spc="15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organization </a:t>
            </a:r>
            <a:r>
              <a:rPr sz="1800" spc="15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than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number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of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with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very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high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5" dirty="0">
                <a:latin typeface="Calibri"/>
                <a:cs typeface="Calibri"/>
              </a:rPr>
              <a:t>high</a:t>
            </a:r>
            <a:r>
              <a:rPr sz="1800" spc="-5" dirty="0">
                <a:latin typeface="Calibri"/>
                <a:cs typeface="Calibri"/>
              </a:rPr>
              <a:t> productivity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levels.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need</a:t>
            </a:r>
            <a:r>
              <a:rPr sz="1800" dirty="0">
                <a:latin typeface="Calibri"/>
                <a:cs typeface="Calibri"/>
              </a:rPr>
              <a:t> 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motivate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improve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performance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organization.</a:t>
            </a:r>
            <a:endParaRPr sz="180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  <a:spcBef>
                <a:spcPts val="1614"/>
              </a:spcBef>
            </a:pPr>
            <a:r>
              <a:rPr sz="1800" spc="-15" dirty="0">
                <a:latin typeface="Calibri"/>
                <a:cs typeface="Calibri"/>
              </a:rPr>
              <a:t>Top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high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performers</a:t>
            </a:r>
            <a:r>
              <a:rPr sz="1800" spc="5" dirty="0">
                <a:latin typeface="Calibri"/>
                <a:cs typeface="Calibri"/>
              </a:rPr>
              <a:t> can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lower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mid-level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grow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business.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409" y="815593"/>
            <a:ext cx="3897629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dirty="0">
                <a:latin typeface="Trebuchet MS"/>
                <a:cs typeface="Trebuchet MS"/>
              </a:rPr>
              <a:t>PROJECT</a:t>
            </a:r>
            <a:r>
              <a:rPr sz="4250" b="1" spc="-130" dirty="0">
                <a:latin typeface="Trebuchet MS"/>
                <a:cs typeface="Trebuchet MS"/>
              </a:rPr>
              <a:t> </a:t>
            </a:r>
            <a:r>
              <a:rPr sz="4250" b="1" spc="2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297305" y="2140013"/>
            <a:ext cx="7752080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spc="-7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spc="-29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5" dirty="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spc="-108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5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spc="-1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1999" y="0"/>
                  </a:moveTo>
                  <a:lnTo>
                    <a:pt x="0" y="0"/>
                  </a:lnTo>
                  <a:lnTo>
                    <a:pt x="0" y="6829423"/>
                  </a:lnTo>
                  <a:lnTo>
                    <a:pt x="12191999" y="6829423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077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rebuchet MS"/>
                <a:cs typeface="Trebuchet MS"/>
              </a:rPr>
              <a:t>AGENDA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18" name="object 18"/>
          <p:cNvSpPr txBox="1"/>
          <p:nvPr/>
        </p:nvSpPr>
        <p:spPr>
          <a:xfrm>
            <a:off x="2590419" y="1496123"/>
            <a:ext cx="4467225" cy="343407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464945">
              <a:lnSpc>
                <a:spcPct val="101200"/>
              </a:lnSpc>
              <a:spcBef>
                <a:spcPts val="85"/>
              </a:spcBef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1.Problem</a:t>
            </a:r>
            <a:r>
              <a:rPr sz="275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sz="2750" spc="-6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2.Project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Overview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101899"/>
              </a:lnSpc>
              <a:spcBef>
                <a:spcPts val="20"/>
              </a:spcBef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4.Our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sz="2750" spc="-6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5.Dataset</a:t>
            </a:r>
            <a:r>
              <a:rPr sz="275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Description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6.Modelling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Approach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Discussion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49000" y="304800"/>
            <a:ext cx="609600" cy="14668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8347" y="688086"/>
            <a:ext cx="56330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z="4250" spc="10" dirty="0">
                <a:latin typeface="Trebuchet MS"/>
                <a:cs typeface="Trebuchet MS"/>
              </a:rPr>
              <a:t>PROBLEM	</a:t>
            </a:r>
            <a:r>
              <a:rPr sz="4250" spc="-90" dirty="0">
                <a:latin typeface="Trebuchet MS"/>
                <a:cs typeface="Trebuchet MS"/>
              </a:rPr>
              <a:t>STATEMENT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7534" y="1763470"/>
            <a:ext cx="10144125" cy="380619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b="1" spc="-5" dirty="0">
                <a:latin typeface="Calibri"/>
                <a:cs typeface="Calibri"/>
              </a:rPr>
              <a:t>Primary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Objectives:</a:t>
            </a:r>
            <a:endParaRPr sz="1800">
              <a:latin typeface="Calibri"/>
              <a:cs typeface="Calibri"/>
            </a:endParaRPr>
          </a:p>
          <a:p>
            <a:pPr marL="298450" marR="5080" indent="-285750">
              <a:lnSpc>
                <a:spcPct val="1534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550" spc="25" dirty="0">
                <a:latin typeface="Calibri"/>
                <a:cs typeface="Calibri"/>
              </a:rPr>
              <a:t>Improved </a:t>
            </a:r>
            <a:r>
              <a:rPr sz="1550" spc="15" dirty="0">
                <a:latin typeface="Calibri"/>
                <a:cs typeface="Calibri"/>
              </a:rPr>
              <a:t>Performance: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Identify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areas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of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strength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30" dirty="0">
                <a:latin typeface="Calibri"/>
                <a:cs typeface="Calibri"/>
              </a:rPr>
              <a:t>and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weakness, set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goals, </a:t>
            </a:r>
            <a:r>
              <a:rPr sz="1550" spc="5" dirty="0">
                <a:latin typeface="Calibri"/>
                <a:cs typeface="Calibri"/>
              </a:rPr>
              <a:t>and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provide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feedback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40" dirty="0">
                <a:latin typeface="Calibri"/>
                <a:cs typeface="Calibri"/>
              </a:rPr>
              <a:t>to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enhance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employee </a:t>
            </a:r>
            <a:r>
              <a:rPr sz="1550" spc="-335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performance.</a:t>
            </a:r>
            <a:endParaRPr sz="1550">
              <a:latin typeface="Calibri"/>
              <a:cs typeface="Calibri"/>
            </a:endParaRPr>
          </a:p>
          <a:p>
            <a:pPr marL="344170" indent="-332105">
              <a:lnSpc>
                <a:spcPct val="100000"/>
              </a:lnSpc>
              <a:spcBef>
                <a:spcPts val="1065"/>
              </a:spcBef>
              <a:buFont typeface="Arial MT"/>
              <a:buChar char="•"/>
              <a:tabLst>
                <a:tab pos="344170" algn="l"/>
                <a:tab pos="344805" algn="l"/>
              </a:tabLst>
            </a:pPr>
            <a:r>
              <a:rPr sz="1550" spc="15" dirty="0">
                <a:latin typeface="Calibri"/>
                <a:cs typeface="Calibri"/>
              </a:rPr>
              <a:t>Decision-Making: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Inform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decisions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on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promotions,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demotions,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transfers, </a:t>
            </a:r>
            <a:r>
              <a:rPr sz="1550" spc="5" dirty="0">
                <a:latin typeface="Calibri"/>
                <a:cs typeface="Calibri"/>
              </a:rPr>
              <a:t>or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terminations.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00" b="1" spc="-5" dirty="0">
                <a:latin typeface="Calibri"/>
                <a:cs typeface="Calibri"/>
              </a:rPr>
              <a:t>Additional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Benefits:</a:t>
            </a:r>
            <a:endParaRPr sz="1800">
              <a:latin typeface="Calibri"/>
              <a:cs typeface="Calibri"/>
            </a:endParaRPr>
          </a:p>
          <a:p>
            <a:pPr marL="344170" indent="-332105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344170" algn="l"/>
                <a:tab pos="344805" algn="l"/>
              </a:tabLst>
            </a:pPr>
            <a:r>
              <a:rPr sz="1550" spc="10" dirty="0">
                <a:latin typeface="Calibri"/>
                <a:cs typeface="Calibri"/>
              </a:rPr>
              <a:t>Aligns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30" dirty="0">
                <a:latin typeface="Calibri"/>
                <a:cs typeface="Calibri"/>
              </a:rPr>
              <a:t>with </a:t>
            </a:r>
            <a:r>
              <a:rPr sz="1550" spc="15" dirty="0">
                <a:latin typeface="Calibri"/>
                <a:cs typeface="Calibri"/>
              </a:rPr>
              <a:t>Organizational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Goals: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25" dirty="0">
                <a:latin typeface="Calibri"/>
                <a:cs typeface="Calibri"/>
              </a:rPr>
              <a:t>Ensures </a:t>
            </a:r>
            <a:r>
              <a:rPr sz="1550" spc="15" dirty="0">
                <a:latin typeface="Calibri"/>
                <a:cs typeface="Calibri"/>
              </a:rPr>
              <a:t>employees'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objectives</a:t>
            </a:r>
            <a:r>
              <a:rPr sz="1550" spc="25" dirty="0">
                <a:latin typeface="Calibri"/>
                <a:cs typeface="Calibri"/>
              </a:rPr>
              <a:t> are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aligned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spc="25" dirty="0">
                <a:latin typeface="Calibri"/>
                <a:cs typeface="Calibri"/>
              </a:rPr>
              <a:t>with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company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strategic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objectives.</a:t>
            </a:r>
            <a:endParaRPr sz="155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07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550" spc="15" dirty="0">
                <a:latin typeface="Calibri"/>
                <a:cs typeface="Calibri"/>
              </a:rPr>
              <a:t>Compliance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30" dirty="0">
                <a:latin typeface="Calibri"/>
                <a:cs typeface="Calibri"/>
              </a:rPr>
              <a:t>and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Risk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Management: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spc="25" dirty="0">
                <a:latin typeface="Calibri"/>
                <a:cs typeface="Calibri"/>
              </a:rPr>
              <a:t>Documents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performance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issues, helping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mitigate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potential</a:t>
            </a:r>
            <a:r>
              <a:rPr sz="1550" spc="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legal</a:t>
            </a:r>
            <a:r>
              <a:rPr sz="1550" spc="5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risks.</a:t>
            </a:r>
            <a:endParaRPr sz="155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550" spc="20" dirty="0">
                <a:latin typeface="Calibri"/>
                <a:cs typeface="Calibri"/>
              </a:rPr>
              <a:t>Boosts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Productivity: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Encourages </a:t>
            </a:r>
            <a:r>
              <a:rPr sz="1550" spc="10" dirty="0">
                <a:latin typeface="Calibri"/>
                <a:cs typeface="Calibri"/>
              </a:rPr>
              <a:t>accountability,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efficiency,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and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effectiveness.</a:t>
            </a:r>
            <a:endParaRPr sz="1550">
              <a:latin typeface="Calibri"/>
              <a:cs typeface="Calibri"/>
            </a:endParaRPr>
          </a:p>
          <a:p>
            <a:pPr marL="288925">
              <a:lnSpc>
                <a:spcPct val="100000"/>
              </a:lnSpc>
              <a:spcBef>
                <a:spcPts val="1070"/>
              </a:spcBef>
            </a:pPr>
            <a:r>
              <a:rPr sz="1550" spc="30" dirty="0">
                <a:latin typeface="Calibri"/>
                <a:cs typeface="Calibri"/>
              </a:rPr>
              <a:t>By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conducting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regular</a:t>
            </a:r>
            <a:r>
              <a:rPr sz="1550" spc="8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employee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performance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analysis,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organizations</a:t>
            </a:r>
            <a:r>
              <a:rPr sz="1550" spc="10" dirty="0">
                <a:latin typeface="Calibri"/>
                <a:cs typeface="Calibri"/>
              </a:rPr>
              <a:t> can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optimize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talent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utilization, drive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business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550" spc="20" dirty="0">
                <a:latin typeface="Calibri"/>
                <a:cs typeface="Calibri"/>
              </a:rPr>
              <a:t>outcomes,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30" dirty="0">
                <a:latin typeface="Calibri"/>
                <a:cs typeface="Calibri"/>
              </a:rPr>
              <a:t>and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create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culture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of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continuous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improvement.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501" y="0"/>
            <a:ext cx="1486245" cy="166603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5035" y="1452562"/>
            <a:ext cx="526288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775" algn="l"/>
              </a:tabLst>
            </a:pPr>
            <a:r>
              <a:rPr sz="4250" spc="-20" dirty="0">
                <a:latin typeface="Trebuchet MS"/>
                <a:cs typeface="Trebuchet MS"/>
              </a:rPr>
              <a:t>P</a:t>
            </a:r>
            <a:r>
              <a:rPr sz="4250" spc="20" dirty="0">
                <a:latin typeface="Trebuchet MS"/>
                <a:cs typeface="Trebuchet MS"/>
              </a:rPr>
              <a:t>RO</a:t>
            </a:r>
            <a:r>
              <a:rPr sz="4250" spc="-10" dirty="0">
                <a:latin typeface="Trebuchet MS"/>
                <a:cs typeface="Trebuchet MS"/>
              </a:rPr>
              <a:t>J</a:t>
            </a:r>
            <a:r>
              <a:rPr sz="4250" spc="50" dirty="0">
                <a:latin typeface="Trebuchet MS"/>
                <a:cs typeface="Trebuchet MS"/>
              </a:rPr>
              <a:t>E</a:t>
            </a:r>
            <a:r>
              <a:rPr sz="4250" spc="-55" dirty="0">
                <a:latin typeface="Trebuchet MS"/>
                <a:cs typeface="Trebuchet MS"/>
              </a:rPr>
              <a:t>C</a:t>
            </a:r>
            <a:r>
              <a:rPr sz="4250" spc="15" dirty="0">
                <a:latin typeface="Trebuchet MS"/>
                <a:cs typeface="Trebuchet MS"/>
              </a:rPr>
              <a:t>T</a:t>
            </a:r>
            <a:r>
              <a:rPr sz="4250" dirty="0">
                <a:latin typeface="Trebuchet MS"/>
                <a:cs typeface="Trebuchet MS"/>
              </a:rPr>
              <a:t>	</a:t>
            </a:r>
            <a:r>
              <a:rPr sz="4250" spc="15" dirty="0">
                <a:latin typeface="Trebuchet MS"/>
                <a:cs typeface="Trebuchet MS"/>
              </a:rPr>
              <a:t>O</a:t>
            </a:r>
            <a:r>
              <a:rPr sz="4250" spc="-105" dirty="0">
                <a:latin typeface="Trebuchet MS"/>
                <a:cs typeface="Trebuchet MS"/>
              </a:rPr>
              <a:t>V</a:t>
            </a:r>
            <a:r>
              <a:rPr sz="4250" spc="-25" dirty="0">
                <a:latin typeface="Trebuchet MS"/>
                <a:cs typeface="Trebuchet MS"/>
              </a:rPr>
              <a:t>E</a:t>
            </a:r>
            <a:r>
              <a:rPr sz="4250" spc="15" dirty="0">
                <a:latin typeface="Trebuchet MS"/>
                <a:cs typeface="Trebuchet MS"/>
              </a:rPr>
              <a:t>R</a:t>
            </a:r>
            <a:r>
              <a:rPr sz="4250" spc="-10" dirty="0">
                <a:latin typeface="Trebuchet MS"/>
                <a:cs typeface="Trebuchet MS"/>
              </a:rPr>
              <a:t>V</a:t>
            </a:r>
            <a:r>
              <a:rPr sz="4250" spc="-65" dirty="0">
                <a:latin typeface="Trebuchet MS"/>
                <a:cs typeface="Trebuchet MS"/>
              </a:rPr>
              <a:t>I</a:t>
            </a:r>
            <a:r>
              <a:rPr sz="4250" spc="-25" dirty="0">
                <a:latin typeface="Trebuchet MS"/>
                <a:cs typeface="Trebuchet MS"/>
              </a:rPr>
              <a:t>E</a:t>
            </a:r>
            <a:r>
              <a:rPr sz="4250" spc="25" dirty="0">
                <a:latin typeface="Trebuchet MS"/>
                <a:cs typeface="Trebuchet MS"/>
              </a:rPr>
              <a:t>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5650" y="2479230"/>
            <a:ext cx="7687309" cy="2925445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800" b="1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1800" b="1" spc="15" dirty="0">
                <a:solidFill>
                  <a:srgbClr val="0D0D0D"/>
                </a:solidFill>
                <a:latin typeface="Times New Roman"/>
                <a:cs typeface="Times New Roman"/>
              </a:rPr>
              <a:t>M</a:t>
            </a:r>
            <a:r>
              <a:rPr sz="1800" b="1" spc="-55" dirty="0">
                <a:solidFill>
                  <a:srgbClr val="0D0D0D"/>
                </a:solidFill>
                <a:latin typeface="Times New Roman"/>
                <a:cs typeface="Times New Roman"/>
              </a:rPr>
              <a:t>P</a:t>
            </a:r>
            <a:r>
              <a:rPr sz="1800" b="1" dirty="0">
                <a:solidFill>
                  <a:srgbClr val="0D0D0D"/>
                </a:solidFill>
                <a:latin typeface="Times New Roman"/>
                <a:cs typeface="Times New Roman"/>
              </a:rPr>
              <a:t>L</a:t>
            </a:r>
            <a:r>
              <a:rPr sz="1800" b="1" spc="15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1800" b="1" spc="-30" dirty="0">
                <a:solidFill>
                  <a:srgbClr val="0D0D0D"/>
                </a:solidFill>
                <a:latin typeface="Times New Roman"/>
                <a:cs typeface="Times New Roman"/>
              </a:rPr>
              <a:t>Y</a:t>
            </a:r>
            <a:r>
              <a:rPr sz="1800" b="1" dirty="0">
                <a:solidFill>
                  <a:srgbClr val="0D0D0D"/>
                </a:solidFill>
                <a:latin typeface="Times New Roman"/>
                <a:cs typeface="Times New Roman"/>
              </a:rPr>
              <a:t>EE </a:t>
            </a:r>
            <a:r>
              <a:rPr sz="1800" b="1" spc="15" dirty="0">
                <a:solidFill>
                  <a:srgbClr val="0D0D0D"/>
                </a:solidFill>
                <a:latin typeface="Times New Roman"/>
                <a:cs typeface="Times New Roman"/>
              </a:rPr>
              <a:t>P</a:t>
            </a:r>
            <a:r>
              <a:rPr sz="1800" b="1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1800" b="1" spc="-30" dirty="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sz="1800" b="1" spc="20" dirty="0">
                <a:solidFill>
                  <a:srgbClr val="0D0D0D"/>
                </a:solidFill>
                <a:latin typeface="Times New Roman"/>
                <a:cs typeface="Times New Roman"/>
              </a:rPr>
              <a:t>FO</a:t>
            </a:r>
            <a:r>
              <a:rPr sz="1800" b="1" spc="-30" dirty="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sz="1800" b="1" spc="20" dirty="0">
                <a:solidFill>
                  <a:srgbClr val="0D0D0D"/>
                </a:solidFill>
                <a:latin typeface="Times New Roman"/>
                <a:cs typeface="Times New Roman"/>
              </a:rPr>
              <a:t>M</a:t>
            </a:r>
            <a:r>
              <a:rPr sz="1800" b="1" spc="-30" dirty="0">
                <a:solidFill>
                  <a:srgbClr val="0D0D0D"/>
                </a:solidFill>
                <a:latin typeface="Times New Roman"/>
                <a:cs typeface="Times New Roman"/>
              </a:rPr>
              <a:t>AN</a:t>
            </a:r>
            <a:r>
              <a:rPr sz="1800" b="1" spc="45" dirty="0">
                <a:solidFill>
                  <a:srgbClr val="0D0D0D"/>
                </a:solidFill>
                <a:latin typeface="Times New Roman"/>
                <a:cs typeface="Times New Roman"/>
              </a:rPr>
              <a:t>C</a:t>
            </a:r>
            <a:r>
              <a:rPr sz="1800" b="1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1800" b="1" spc="-1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b="1" spc="4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1800" b="1" spc="-30" dirty="0">
                <a:solidFill>
                  <a:srgbClr val="0D0D0D"/>
                </a:solidFill>
                <a:latin typeface="Times New Roman"/>
                <a:cs typeface="Times New Roman"/>
              </a:rPr>
              <a:t>NA</a:t>
            </a:r>
            <a:r>
              <a:rPr sz="1800" b="1" spc="-155" dirty="0">
                <a:solidFill>
                  <a:srgbClr val="0D0D0D"/>
                </a:solidFill>
                <a:latin typeface="Times New Roman"/>
                <a:cs typeface="Times New Roman"/>
              </a:rPr>
              <a:t>L</a:t>
            </a:r>
            <a:r>
              <a:rPr sz="1800" b="1" spc="-30" dirty="0">
                <a:solidFill>
                  <a:srgbClr val="0D0D0D"/>
                </a:solidFill>
                <a:latin typeface="Times New Roman"/>
                <a:cs typeface="Times New Roman"/>
              </a:rPr>
              <a:t>Y</a:t>
            </a:r>
            <a:r>
              <a:rPr sz="1800" b="1" spc="45" dirty="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sz="1800" b="1" spc="-30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1800" b="1" dirty="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298450" marR="375920" indent="-286385">
              <a:lnSpc>
                <a:spcPct val="149500"/>
              </a:lnSpc>
              <a:spcBef>
                <a:spcPts val="7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Employee performance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analysis,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also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known 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as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performance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evaluation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or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appraisal, </a:t>
            </a:r>
            <a:r>
              <a:rPr sz="1800" spc="-30" dirty="0">
                <a:solidFill>
                  <a:srgbClr val="0D0D0D"/>
                </a:solidFill>
                <a:latin typeface="Times New Roman"/>
                <a:cs typeface="Times New Roman"/>
              </a:rPr>
              <a:t>is</a:t>
            </a:r>
            <a:r>
              <a:rPr sz="180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18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systematic</a:t>
            </a:r>
            <a:r>
              <a:rPr sz="18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process</a:t>
            </a:r>
            <a:r>
              <a:rPr sz="180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assess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an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employee's</a:t>
            </a:r>
            <a:r>
              <a:rPr sz="180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work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performance, </a:t>
            </a:r>
            <a:r>
              <a:rPr sz="1800" spc="-43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accomplishments,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areas</a:t>
            </a:r>
            <a:r>
              <a:rPr sz="1800" spc="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improvement.</a:t>
            </a:r>
            <a:endParaRPr sz="1800">
              <a:latin typeface="Times New Roman"/>
              <a:cs typeface="Times New Roman"/>
            </a:endParaRPr>
          </a:p>
          <a:p>
            <a:pPr marL="298450" marR="5080" indent="-286385">
              <a:lnSpc>
                <a:spcPts val="3229"/>
              </a:lnSpc>
              <a:spcBef>
                <a:spcPts val="28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By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implementing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structured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employee performance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analysis process,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organizations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D0D0D"/>
                </a:solidFill>
                <a:latin typeface="Times New Roman"/>
                <a:cs typeface="Times New Roman"/>
              </a:rPr>
              <a:t>can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optimize</a:t>
            </a:r>
            <a:r>
              <a:rPr sz="18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talent</a:t>
            </a:r>
            <a:r>
              <a:rPr sz="180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utilization,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drive</a:t>
            </a:r>
            <a:r>
              <a:rPr sz="18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business</a:t>
            </a:r>
            <a:r>
              <a:rPr sz="180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outcomes,</a:t>
            </a:r>
            <a:r>
              <a:rPr sz="1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foster</a:t>
            </a:r>
            <a:endParaRPr sz="1800">
              <a:latin typeface="Times New Roman"/>
              <a:cs typeface="Times New Roman"/>
            </a:endParaRPr>
          </a:p>
          <a:p>
            <a:pPr marL="298450">
              <a:lnSpc>
                <a:spcPct val="100000"/>
              </a:lnSpc>
              <a:spcBef>
                <a:spcPts val="860"/>
              </a:spcBef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180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culture</a:t>
            </a:r>
            <a:r>
              <a:rPr sz="18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18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continuous</a:t>
            </a:r>
            <a:r>
              <a:rPr sz="1800" spc="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Times New Roman"/>
                <a:cs typeface="Times New Roman"/>
              </a:rPr>
              <a:t>improvement.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0087" y="877569"/>
            <a:ext cx="50107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latin typeface="Trebuchet MS"/>
                <a:cs typeface="Trebuchet MS"/>
              </a:rPr>
              <a:t>W</a:t>
            </a:r>
            <a:r>
              <a:rPr sz="3200" spc="-25" dirty="0">
                <a:latin typeface="Trebuchet MS"/>
                <a:cs typeface="Trebuchet MS"/>
              </a:rPr>
              <a:t>H</a:t>
            </a:r>
            <a:r>
              <a:rPr sz="3200" spc="20" dirty="0">
                <a:latin typeface="Trebuchet MS"/>
                <a:cs typeface="Trebuchet MS"/>
              </a:rPr>
              <a:t>O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A</a:t>
            </a:r>
            <a:r>
              <a:rPr sz="3200" spc="-30" dirty="0">
                <a:latin typeface="Trebuchet MS"/>
                <a:cs typeface="Trebuchet MS"/>
              </a:rPr>
              <a:t>R</a:t>
            </a:r>
            <a:r>
              <a:rPr sz="3200" spc="15" dirty="0">
                <a:latin typeface="Trebuchet MS"/>
                <a:cs typeface="Trebuchet MS"/>
              </a:rPr>
              <a:t>E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T</a:t>
            </a:r>
            <a:r>
              <a:rPr sz="3200" spc="-15" dirty="0">
                <a:latin typeface="Trebuchet MS"/>
                <a:cs typeface="Trebuchet MS"/>
              </a:rPr>
              <a:t>H</a:t>
            </a:r>
            <a:r>
              <a:rPr sz="3200" spc="15" dirty="0">
                <a:latin typeface="Trebuchet MS"/>
                <a:cs typeface="Trebuchet MS"/>
              </a:rPr>
              <a:t>E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E</a:t>
            </a:r>
            <a:r>
              <a:rPr sz="3200" spc="30" dirty="0">
                <a:latin typeface="Trebuchet MS"/>
                <a:cs typeface="Trebuchet MS"/>
              </a:rPr>
              <a:t>N</a:t>
            </a:r>
            <a:r>
              <a:rPr sz="3200" spc="15" dirty="0">
                <a:latin typeface="Trebuchet MS"/>
                <a:cs typeface="Trebuchet MS"/>
              </a:rPr>
              <a:t>D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5" dirty="0">
                <a:latin typeface="Trebuchet MS"/>
                <a:cs typeface="Trebuchet MS"/>
              </a:rPr>
              <a:t>U</a:t>
            </a:r>
            <a:r>
              <a:rPr sz="3200" spc="10" dirty="0">
                <a:latin typeface="Trebuchet MS"/>
                <a:cs typeface="Trebuchet MS"/>
              </a:rPr>
              <a:t>S</a:t>
            </a:r>
            <a:r>
              <a:rPr sz="3200" spc="-25" dirty="0">
                <a:latin typeface="Trebuchet MS"/>
                <a:cs typeface="Trebuchet MS"/>
              </a:rPr>
              <a:t>E</a:t>
            </a:r>
            <a:r>
              <a:rPr sz="3200" spc="-15" dirty="0">
                <a:latin typeface="Trebuchet MS"/>
                <a:cs typeface="Trebuchet MS"/>
              </a:rPr>
              <a:t>R</a:t>
            </a:r>
            <a:r>
              <a:rPr sz="3200" spc="5" dirty="0">
                <a:latin typeface="Trebuchet MS"/>
                <a:cs typeface="Trebuchet MS"/>
              </a:rPr>
              <a:t>S?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5701" y="2633776"/>
            <a:ext cx="1230283" cy="126120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85646" y="3936301"/>
            <a:ext cx="1029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Employees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57625" y="1952625"/>
            <a:ext cx="1767205" cy="1656080"/>
            <a:chOff x="4257625" y="1952625"/>
            <a:chExt cx="1767205" cy="165608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7625" y="3247956"/>
              <a:ext cx="1767049" cy="36065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7199" y="1952625"/>
              <a:ext cx="1752600" cy="12954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683125" y="3415347"/>
            <a:ext cx="9436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Calibri"/>
                <a:cs typeface="Calibri"/>
              </a:rPr>
              <a:t>M</a:t>
            </a:r>
            <a:r>
              <a:rPr sz="1800" spc="-40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spc="-4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439025" y="2581275"/>
            <a:ext cx="2091055" cy="2700655"/>
            <a:chOff x="7439025" y="2581275"/>
            <a:chExt cx="2091055" cy="270065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39025" y="3895852"/>
              <a:ext cx="2090801" cy="13858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67600" y="2581275"/>
              <a:ext cx="2038350" cy="133350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475855" y="3936301"/>
            <a:ext cx="202818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External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Stakeholders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765" y="873505"/>
            <a:ext cx="94710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5" dirty="0">
                <a:latin typeface="Trebuchet MS"/>
                <a:cs typeface="Trebuchet MS"/>
              </a:rPr>
              <a:t>O</a:t>
            </a:r>
            <a:r>
              <a:rPr sz="3600" spc="20" dirty="0">
                <a:latin typeface="Trebuchet MS"/>
                <a:cs typeface="Trebuchet MS"/>
              </a:rPr>
              <a:t>U</a:t>
            </a:r>
            <a:r>
              <a:rPr sz="3600" dirty="0">
                <a:latin typeface="Trebuchet MS"/>
                <a:cs typeface="Trebuchet MS"/>
              </a:rPr>
              <a:t>R</a:t>
            </a:r>
            <a:r>
              <a:rPr sz="3600" spc="5" dirty="0">
                <a:latin typeface="Trebuchet MS"/>
                <a:cs typeface="Trebuchet MS"/>
              </a:rPr>
              <a:t> </a:t>
            </a:r>
            <a:r>
              <a:rPr sz="3600" spc="20" dirty="0">
                <a:latin typeface="Trebuchet MS"/>
                <a:cs typeface="Trebuchet MS"/>
              </a:rPr>
              <a:t>S</a:t>
            </a:r>
            <a:r>
              <a:rPr sz="3600" spc="10" dirty="0">
                <a:latin typeface="Trebuchet MS"/>
                <a:cs typeface="Trebuchet MS"/>
              </a:rPr>
              <a:t>O</a:t>
            </a:r>
            <a:r>
              <a:rPr sz="3600" spc="30" dirty="0">
                <a:latin typeface="Trebuchet MS"/>
                <a:cs typeface="Trebuchet MS"/>
              </a:rPr>
              <a:t>L</a:t>
            </a:r>
            <a:r>
              <a:rPr sz="3600" spc="5" dirty="0">
                <a:latin typeface="Trebuchet MS"/>
                <a:cs typeface="Trebuchet MS"/>
              </a:rPr>
              <a:t>U</a:t>
            </a:r>
            <a:r>
              <a:rPr sz="3600" spc="-40" dirty="0">
                <a:latin typeface="Trebuchet MS"/>
                <a:cs typeface="Trebuchet MS"/>
              </a:rPr>
              <a:t>T</a:t>
            </a:r>
            <a:r>
              <a:rPr sz="3600" spc="-35" dirty="0">
                <a:latin typeface="Trebuchet MS"/>
                <a:cs typeface="Trebuchet MS"/>
              </a:rPr>
              <a:t>I</a:t>
            </a:r>
            <a:r>
              <a:rPr sz="3600" spc="15" dirty="0">
                <a:latin typeface="Trebuchet MS"/>
                <a:cs typeface="Trebuchet MS"/>
              </a:rPr>
              <a:t>O</a:t>
            </a:r>
            <a:r>
              <a:rPr sz="3600" dirty="0">
                <a:latin typeface="Trebuchet MS"/>
                <a:cs typeface="Trebuchet MS"/>
              </a:rPr>
              <a:t>N</a:t>
            </a:r>
            <a:r>
              <a:rPr sz="3600" spc="-350" dirty="0">
                <a:latin typeface="Trebuchet MS"/>
                <a:cs typeface="Trebuchet MS"/>
              </a:rPr>
              <a:t> </a:t>
            </a:r>
            <a:r>
              <a:rPr sz="3600" spc="-45" dirty="0">
                <a:latin typeface="Trebuchet MS"/>
                <a:cs typeface="Trebuchet MS"/>
              </a:rPr>
              <a:t>A</a:t>
            </a:r>
            <a:r>
              <a:rPr sz="3600" spc="-10" dirty="0">
                <a:latin typeface="Trebuchet MS"/>
                <a:cs typeface="Trebuchet MS"/>
              </a:rPr>
              <a:t>N</a:t>
            </a:r>
            <a:r>
              <a:rPr sz="3600" dirty="0">
                <a:latin typeface="Trebuchet MS"/>
                <a:cs typeface="Trebuchet MS"/>
              </a:rPr>
              <a:t>D</a:t>
            </a:r>
            <a:r>
              <a:rPr sz="3600" spc="35" dirty="0">
                <a:latin typeface="Trebuchet MS"/>
                <a:cs typeface="Trebuchet MS"/>
              </a:rPr>
              <a:t> </a:t>
            </a:r>
            <a:r>
              <a:rPr sz="3600" spc="-35" dirty="0">
                <a:latin typeface="Trebuchet MS"/>
                <a:cs typeface="Trebuchet MS"/>
              </a:rPr>
              <a:t>I</a:t>
            </a:r>
            <a:r>
              <a:rPr sz="3600" spc="-40" dirty="0">
                <a:latin typeface="Trebuchet MS"/>
                <a:cs typeface="Trebuchet MS"/>
              </a:rPr>
              <a:t>T</a:t>
            </a:r>
            <a:r>
              <a:rPr sz="3600" dirty="0">
                <a:latin typeface="Trebuchet MS"/>
                <a:cs typeface="Trebuchet MS"/>
              </a:rPr>
              <a:t>S</a:t>
            </a:r>
            <a:r>
              <a:rPr sz="3600" spc="60" dirty="0">
                <a:latin typeface="Trebuchet MS"/>
                <a:cs typeface="Trebuchet MS"/>
              </a:rPr>
              <a:t> </a:t>
            </a:r>
            <a:r>
              <a:rPr sz="3600" spc="-300" dirty="0">
                <a:latin typeface="Trebuchet MS"/>
                <a:cs typeface="Trebuchet MS"/>
              </a:rPr>
              <a:t>V</a:t>
            </a:r>
            <a:r>
              <a:rPr sz="3600" spc="-45" dirty="0">
                <a:latin typeface="Trebuchet MS"/>
                <a:cs typeface="Trebuchet MS"/>
              </a:rPr>
              <a:t>A</a:t>
            </a:r>
            <a:r>
              <a:rPr sz="3600" spc="30" dirty="0">
                <a:latin typeface="Trebuchet MS"/>
                <a:cs typeface="Trebuchet MS"/>
              </a:rPr>
              <a:t>L</a:t>
            </a:r>
            <a:r>
              <a:rPr sz="3600" spc="5" dirty="0">
                <a:latin typeface="Trebuchet MS"/>
                <a:cs typeface="Trebuchet MS"/>
              </a:rPr>
              <a:t>U</a:t>
            </a:r>
            <a:r>
              <a:rPr sz="3600" dirty="0">
                <a:latin typeface="Trebuchet MS"/>
                <a:cs typeface="Trebuchet MS"/>
              </a:rPr>
              <a:t>E</a:t>
            </a:r>
            <a:r>
              <a:rPr sz="3600" spc="-65" dirty="0">
                <a:latin typeface="Trebuchet MS"/>
                <a:cs typeface="Trebuchet MS"/>
              </a:rPr>
              <a:t> </a:t>
            </a:r>
            <a:r>
              <a:rPr sz="3600" spc="-20" dirty="0">
                <a:latin typeface="Trebuchet MS"/>
                <a:cs typeface="Trebuchet MS"/>
              </a:rPr>
              <a:t>P</a:t>
            </a:r>
            <a:r>
              <a:rPr sz="3600" spc="-30" dirty="0">
                <a:latin typeface="Trebuchet MS"/>
                <a:cs typeface="Trebuchet MS"/>
              </a:rPr>
              <a:t>R</a:t>
            </a:r>
            <a:r>
              <a:rPr sz="3600" spc="15" dirty="0">
                <a:latin typeface="Trebuchet MS"/>
                <a:cs typeface="Trebuchet MS"/>
              </a:rPr>
              <a:t>O</a:t>
            </a:r>
            <a:r>
              <a:rPr sz="3600" spc="-20" dirty="0">
                <a:latin typeface="Trebuchet MS"/>
                <a:cs typeface="Trebuchet MS"/>
              </a:rPr>
              <a:t>P</a:t>
            </a:r>
            <a:r>
              <a:rPr sz="3600" spc="15" dirty="0">
                <a:latin typeface="Trebuchet MS"/>
                <a:cs typeface="Trebuchet MS"/>
              </a:rPr>
              <a:t>O</a:t>
            </a:r>
            <a:r>
              <a:rPr sz="3600" spc="20" dirty="0">
                <a:latin typeface="Trebuchet MS"/>
                <a:cs typeface="Trebuchet MS"/>
              </a:rPr>
              <a:t>S</a:t>
            </a:r>
            <a:r>
              <a:rPr sz="3600" spc="-35" dirty="0">
                <a:latin typeface="Trebuchet MS"/>
                <a:cs typeface="Trebuchet MS"/>
              </a:rPr>
              <a:t>I</a:t>
            </a:r>
            <a:r>
              <a:rPr sz="3600" spc="-40" dirty="0">
                <a:latin typeface="Trebuchet MS"/>
                <a:cs typeface="Trebuchet MS"/>
              </a:rPr>
              <a:t>T</a:t>
            </a:r>
            <a:r>
              <a:rPr sz="3600" spc="-35" dirty="0">
                <a:latin typeface="Trebuchet MS"/>
                <a:cs typeface="Trebuchet MS"/>
              </a:rPr>
              <a:t>I</a:t>
            </a:r>
            <a:r>
              <a:rPr sz="3600" spc="15" dirty="0">
                <a:latin typeface="Trebuchet MS"/>
                <a:cs typeface="Trebuchet MS"/>
              </a:rPr>
              <a:t>O</a:t>
            </a:r>
            <a:r>
              <a:rPr sz="3600" dirty="0">
                <a:latin typeface="Trebuchet MS"/>
                <a:cs typeface="Trebuchet MS"/>
              </a:rPr>
              <a:t>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4209" y="2070025"/>
            <a:ext cx="5866765" cy="30289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b="1" spc="-5" dirty="0">
                <a:latin typeface="Calibri"/>
                <a:cs typeface="Calibri"/>
              </a:rPr>
              <a:t>Conditional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Formatting</a:t>
            </a:r>
            <a:r>
              <a:rPr sz="1800" b="1" dirty="0">
                <a:latin typeface="Calibri"/>
                <a:cs typeface="Calibri"/>
              </a:rPr>
              <a:t> :</a:t>
            </a:r>
            <a:endParaRPr sz="1800">
              <a:latin typeface="Calibri"/>
              <a:cs typeface="Calibri"/>
            </a:endParaRPr>
          </a:p>
          <a:p>
            <a:pPr marL="694055">
              <a:lnSpc>
                <a:spcPct val="100000"/>
              </a:lnSpc>
              <a:spcBef>
                <a:spcPts val="265"/>
              </a:spcBef>
            </a:pPr>
            <a:r>
              <a:rPr sz="1550" dirty="0">
                <a:latin typeface="Calibri"/>
                <a:cs typeface="Calibri"/>
              </a:rPr>
              <a:t>To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highlight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the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Missing</a:t>
            </a:r>
            <a:r>
              <a:rPr sz="1550" spc="2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Value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in </a:t>
            </a:r>
            <a:r>
              <a:rPr sz="1550" spc="10" dirty="0">
                <a:latin typeface="Calibri"/>
                <a:cs typeface="Calibri"/>
              </a:rPr>
              <a:t>the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30" dirty="0">
                <a:latin typeface="Calibri"/>
                <a:cs typeface="Calibri"/>
              </a:rPr>
              <a:t>given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data.</a:t>
            </a:r>
            <a:endParaRPr sz="155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7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b="1" dirty="0">
                <a:latin typeface="Calibri"/>
                <a:cs typeface="Calibri"/>
              </a:rPr>
              <a:t>Filter:</a:t>
            </a:r>
            <a:endParaRPr sz="1800">
              <a:latin typeface="Calibri"/>
              <a:cs typeface="Calibri"/>
            </a:endParaRPr>
          </a:p>
          <a:p>
            <a:pPr marL="746125">
              <a:lnSpc>
                <a:spcPct val="100000"/>
              </a:lnSpc>
              <a:spcBef>
                <a:spcPts val="270"/>
              </a:spcBef>
            </a:pPr>
            <a:r>
              <a:rPr sz="1550" dirty="0">
                <a:latin typeface="Calibri"/>
                <a:cs typeface="Calibri"/>
              </a:rPr>
              <a:t>To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filter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the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Missing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values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in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the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given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data.</a:t>
            </a:r>
            <a:endParaRPr sz="155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6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b="1" spc="-10" dirty="0">
                <a:latin typeface="Calibri"/>
                <a:cs typeface="Calibri"/>
              </a:rPr>
              <a:t>Formula:</a:t>
            </a:r>
            <a:endParaRPr sz="1800">
              <a:latin typeface="Calibri"/>
              <a:cs typeface="Calibri"/>
            </a:endParaRPr>
          </a:p>
          <a:p>
            <a:pPr marL="798830">
              <a:lnSpc>
                <a:spcPct val="100000"/>
              </a:lnSpc>
              <a:spcBef>
                <a:spcPts val="195"/>
              </a:spcBef>
            </a:pPr>
            <a:r>
              <a:rPr sz="1550" dirty="0">
                <a:latin typeface="Calibri"/>
                <a:cs typeface="Calibri"/>
              </a:rPr>
              <a:t>To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calculate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spc="30" dirty="0">
                <a:latin typeface="Calibri"/>
                <a:cs typeface="Calibri"/>
              </a:rPr>
              <a:t>the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Performance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Level</a:t>
            </a:r>
            <a:r>
              <a:rPr sz="1550" spc="-4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in </a:t>
            </a:r>
            <a:r>
              <a:rPr sz="1550" spc="5" dirty="0">
                <a:latin typeface="Calibri"/>
                <a:cs typeface="Calibri"/>
              </a:rPr>
              <a:t>the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given</a:t>
            </a:r>
            <a:r>
              <a:rPr sz="1550" spc="15" dirty="0">
                <a:latin typeface="Calibri"/>
                <a:cs typeface="Calibri"/>
              </a:rPr>
              <a:t> data.</a:t>
            </a:r>
            <a:endParaRPr sz="1550">
              <a:latin typeface="Calibri"/>
              <a:cs typeface="Calibri"/>
            </a:endParaRPr>
          </a:p>
          <a:p>
            <a:pPr marL="703580">
              <a:lnSpc>
                <a:spcPts val="1855"/>
              </a:lnSpc>
              <a:spcBef>
                <a:spcPts val="165"/>
              </a:spcBef>
            </a:pPr>
            <a:r>
              <a:rPr sz="1550" spc="20" dirty="0">
                <a:latin typeface="Calibri"/>
                <a:cs typeface="Calibri"/>
              </a:rPr>
              <a:t>=IF(Z2&gt;=5,"very </a:t>
            </a:r>
            <a:r>
              <a:rPr sz="1550" spc="15" dirty="0">
                <a:latin typeface="Calibri"/>
                <a:cs typeface="Calibri"/>
              </a:rPr>
              <a:t>high",IF(Z2&gt;=4,"high",IF(Z2&gt;=3,"med","low")))</a:t>
            </a:r>
            <a:endParaRPr sz="1550">
              <a:latin typeface="Calibri"/>
              <a:cs typeface="Calibri"/>
            </a:endParaRPr>
          </a:p>
          <a:p>
            <a:pPr marL="298450" indent="-285750">
              <a:lnSpc>
                <a:spcPts val="2155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b="1" dirty="0">
                <a:latin typeface="Calibri"/>
                <a:cs typeface="Calibri"/>
              </a:rPr>
              <a:t>Pivot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Table:</a:t>
            </a:r>
            <a:endParaRPr sz="1800">
              <a:latin typeface="Calibri"/>
              <a:cs typeface="Calibri"/>
            </a:endParaRPr>
          </a:p>
          <a:p>
            <a:pPr marL="903605">
              <a:lnSpc>
                <a:spcPts val="1855"/>
              </a:lnSpc>
              <a:spcBef>
                <a:spcPts val="270"/>
              </a:spcBef>
            </a:pPr>
            <a:r>
              <a:rPr sz="1550" dirty="0">
                <a:latin typeface="Calibri"/>
                <a:cs typeface="Calibri"/>
              </a:rPr>
              <a:t>To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spc="20" dirty="0">
                <a:latin typeface="Calibri"/>
                <a:cs typeface="Calibri"/>
              </a:rPr>
              <a:t>summaraize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the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given</a:t>
            </a:r>
            <a:r>
              <a:rPr sz="1550" spc="15" dirty="0">
                <a:latin typeface="Calibri"/>
                <a:cs typeface="Calibri"/>
              </a:rPr>
              <a:t> data.</a:t>
            </a:r>
            <a:endParaRPr sz="1550">
              <a:latin typeface="Calibri"/>
              <a:cs typeface="Calibri"/>
            </a:endParaRPr>
          </a:p>
          <a:p>
            <a:pPr marL="350520" indent="-338455">
              <a:lnSpc>
                <a:spcPts val="2155"/>
              </a:lnSpc>
              <a:buFont typeface="Arial MT"/>
              <a:buChar char="•"/>
              <a:tabLst>
                <a:tab pos="350520" algn="l"/>
                <a:tab pos="351155" algn="l"/>
              </a:tabLst>
            </a:pPr>
            <a:r>
              <a:rPr sz="1800" b="1" spc="-10" dirty="0">
                <a:latin typeface="Calibri"/>
                <a:cs typeface="Calibri"/>
              </a:rPr>
              <a:t>Graph:</a:t>
            </a:r>
            <a:endParaRPr sz="1800">
              <a:latin typeface="Calibri"/>
              <a:cs typeface="Calibri"/>
            </a:endParaRPr>
          </a:p>
          <a:p>
            <a:pPr marL="842010">
              <a:lnSpc>
                <a:spcPct val="100000"/>
              </a:lnSpc>
              <a:spcBef>
                <a:spcPts val="120"/>
              </a:spcBef>
            </a:pPr>
            <a:r>
              <a:rPr sz="1550" dirty="0">
                <a:latin typeface="Calibri"/>
                <a:cs typeface="Calibri"/>
              </a:rPr>
              <a:t>To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visualize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spc="30" dirty="0">
                <a:latin typeface="Calibri"/>
                <a:cs typeface="Calibri"/>
              </a:rPr>
              <a:t>the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given </a:t>
            </a:r>
            <a:r>
              <a:rPr sz="1550" spc="25" dirty="0">
                <a:latin typeface="Calibri"/>
                <a:cs typeface="Calibri"/>
              </a:rPr>
              <a:t>data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in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chart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representation.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55956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Trebuchet MS"/>
                <a:cs typeface="Trebuchet MS"/>
              </a:rPr>
              <a:t>Dataset</a:t>
            </a:r>
            <a:r>
              <a:rPr spc="-5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7534" y="1547812"/>
            <a:ext cx="6170295" cy="278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dataset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kaggle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10" dirty="0">
                <a:latin typeface="Calibri"/>
                <a:cs typeface="Calibri"/>
              </a:rPr>
              <a:t>26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features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available,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but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considered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only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9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features,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They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are:</a:t>
            </a:r>
            <a:endParaRPr sz="1800">
              <a:latin typeface="Calibri"/>
              <a:cs typeface="Calibri"/>
            </a:endParaRPr>
          </a:p>
          <a:p>
            <a:pPr marL="1671320" lvl="1" indent="-286385">
              <a:lnSpc>
                <a:spcPct val="100000"/>
              </a:lnSpc>
              <a:spcBef>
                <a:spcPts val="15"/>
              </a:spcBef>
              <a:buFont typeface="Wingdings"/>
              <a:buChar char=""/>
              <a:tabLst>
                <a:tab pos="1671320" algn="l"/>
              </a:tabLst>
            </a:pPr>
            <a:r>
              <a:rPr sz="1800" dirty="0">
                <a:latin typeface="Calibri"/>
                <a:cs typeface="Calibri"/>
              </a:rPr>
              <a:t>Emp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Numeric</a:t>
            </a:r>
            <a:endParaRPr sz="1800">
              <a:latin typeface="Calibri"/>
              <a:cs typeface="Calibri"/>
            </a:endParaRPr>
          </a:p>
          <a:p>
            <a:pPr marL="1671320" lvl="1" indent="-286385">
              <a:lnSpc>
                <a:spcPct val="100000"/>
              </a:lnSpc>
              <a:spcBef>
                <a:spcPts val="20"/>
              </a:spcBef>
              <a:buFont typeface="Wingdings"/>
              <a:buChar char=""/>
              <a:tabLst>
                <a:tab pos="1671320" algn="l"/>
              </a:tabLst>
            </a:pPr>
            <a:r>
              <a:rPr sz="1800" spc="-10" dirty="0">
                <a:latin typeface="Calibri"/>
                <a:cs typeface="Calibri"/>
              </a:rPr>
              <a:t>First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Text</a:t>
            </a:r>
            <a:endParaRPr sz="1800">
              <a:latin typeface="Calibri"/>
              <a:cs typeface="Calibri"/>
            </a:endParaRPr>
          </a:p>
          <a:p>
            <a:pPr marL="1671320" lvl="1" indent="-286385">
              <a:lnSpc>
                <a:spcPts val="2130"/>
              </a:lnSpc>
              <a:spcBef>
                <a:spcPts val="20"/>
              </a:spcBef>
              <a:buFont typeface="Wingdings"/>
              <a:buChar char=""/>
              <a:tabLst>
                <a:tab pos="1671320" algn="l"/>
              </a:tabLst>
            </a:pPr>
            <a:r>
              <a:rPr sz="1800" spc="-5" dirty="0">
                <a:latin typeface="Calibri"/>
                <a:cs typeface="Calibri"/>
              </a:rPr>
              <a:t>Last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Text</a:t>
            </a:r>
            <a:endParaRPr sz="1800">
              <a:latin typeface="Calibri"/>
              <a:cs typeface="Calibri"/>
            </a:endParaRPr>
          </a:p>
          <a:p>
            <a:pPr marL="1671320" lvl="1" indent="-286385">
              <a:lnSpc>
                <a:spcPts val="2130"/>
              </a:lnSpc>
              <a:buFont typeface="Wingdings"/>
              <a:buChar char=""/>
              <a:tabLst>
                <a:tab pos="1671320" algn="l"/>
              </a:tabLst>
            </a:pP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Status</a:t>
            </a:r>
            <a:r>
              <a:rPr sz="1800" dirty="0">
                <a:latin typeface="Calibri"/>
                <a:cs typeface="Calibri"/>
              </a:rPr>
              <a:t> =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Text</a:t>
            </a:r>
            <a:endParaRPr sz="1800">
              <a:latin typeface="Calibri"/>
              <a:cs typeface="Calibri"/>
            </a:endParaRPr>
          </a:p>
          <a:p>
            <a:pPr marL="1671320" lvl="1" indent="-286385">
              <a:lnSpc>
                <a:spcPct val="100000"/>
              </a:lnSpc>
              <a:spcBef>
                <a:spcPts val="15"/>
              </a:spcBef>
              <a:buFont typeface="Wingdings"/>
              <a:buChar char=""/>
              <a:tabLst>
                <a:tab pos="1671320" algn="l"/>
              </a:tabLst>
            </a:pP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Type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Text</a:t>
            </a:r>
            <a:endParaRPr sz="1800">
              <a:latin typeface="Calibri"/>
              <a:cs typeface="Calibri"/>
            </a:endParaRPr>
          </a:p>
          <a:p>
            <a:pPr marL="1671320" lvl="1" indent="-286385">
              <a:lnSpc>
                <a:spcPct val="100000"/>
              </a:lnSpc>
              <a:spcBef>
                <a:spcPts val="20"/>
              </a:spcBef>
              <a:buFont typeface="Wingdings"/>
              <a:buChar char=""/>
              <a:tabLst>
                <a:tab pos="1671320" algn="l"/>
              </a:tabLst>
            </a:pP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Classification</a:t>
            </a:r>
            <a:r>
              <a:rPr sz="1800" spc="-10" dirty="0">
                <a:latin typeface="Calibri"/>
                <a:cs typeface="Calibri"/>
              </a:rPr>
              <a:t> Type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Text</a:t>
            </a:r>
            <a:endParaRPr sz="1800">
              <a:latin typeface="Calibri"/>
              <a:cs typeface="Calibri"/>
            </a:endParaRPr>
          </a:p>
          <a:p>
            <a:pPr marL="1671320" lvl="1" indent="-286385">
              <a:lnSpc>
                <a:spcPct val="100000"/>
              </a:lnSpc>
              <a:spcBef>
                <a:spcPts val="15"/>
              </a:spcBef>
              <a:buFont typeface="Wingdings"/>
              <a:buChar char=""/>
              <a:tabLst>
                <a:tab pos="1671320" algn="l"/>
              </a:tabLst>
            </a:pPr>
            <a:r>
              <a:rPr sz="1800" dirty="0">
                <a:latin typeface="Calibri"/>
                <a:cs typeface="Calibri"/>
              </a:rPr>
              <a:t>Performance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Score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Text</a:t>
            </a:r>
            <a:endParaRPr sz="1800">
              <a:latin typeface="Calibri"/>
              <a:cs typeface="Calibri"/>
            </a:endParaRPr>
          </a:p>
          <a:p>
            <a:pPr marL="1671320" lvl="1" indent="-286385">
              <a:lnSpc>
                <a:spcPct val="100000"/>
              </a:lnSpc>
              <a:spcBef>
                <a:spcPts val="20"/>
              </a:spcBef>
              <a:buFont typeface="Wingdings"/>
              <a:buChar char=""/>
              <a:tabLst>
                <a:tab pos="1671320" algn="l"/>
              </a:tabLst>
            </a:pPr>
            <a:r>
              <a:rPr sz="1800" dirty="0">
                <a:latin typeface="Calibri"/>
                <a:cs typeface="Calibri"/>
              </a:rPr>
              <a:t>Current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Rating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Numeric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640715"/>
            <a:ext cx="75939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latin typeface="Trebuchet MS"/>
                <a:cs typeface="Trebuchet MS"/>
              </a:rPr>
              <a:t>THE</a:t>
            </a:r>
            <a:r>
              <a:rPr sz="4250" spc="-25" dirty="0">
                <a:latin typeface="Trebuchet MS"/>
                <a:cs typeface="Trebuchet MS"/>
              </a:rPr>
              <a:t> </a:t>
            </a:r>
            <a:r>
              <a:rPr sz="4250" spc="10" dirty="0">
                <a:latin typeface="Trebuchet MS"/>
                <a:cs typeface="Trebuchet MS"/>
              </a:rPr>
              <a:t>"WOW"</a:t>
            </a:r>
            <a:r>
              <a:rPr sz="4250" spc="70" dirty="0">
                <a:latin typeface="Trebuchet MS"/>
                <a:cs typeface="Trebuchet MS"/>
              </a:rPr>
              <a:t> </a:t>
            </a:r>
            <a:r>
              <a:rPr sz="4250" spc="15" dirty="0">
                <a:latin typeface="Trebuchet MS"/>
                <a:cs typeface="Trebuchet MS"/>
              </a:rPr>
              <a:t>IN</a:t>
            </a:r>
            <a:r>
              <a:rPr sz="4250" spc="-40" dirty="0">
                <a:latin typeface="Trebuchet MS"/>
                <a:cs typeface="Trebuchet MS"/>
              </a:rPr>
              <a:t> </a:t>
            </a:r>
            <a:r>
              <a:rPr sz="4250" spc="20" dirty="0">
                <a:latin typeface="Trebuchet MS"/>
                <a:cs typeface="Trebuchet MS"/>
              </a:rPr>
              <a:t>OUR</a:t>
            </a:r>
            <a:r>
              <a:rPr sz="4250" spc="-55" dirty="0">
                <a:latin typeface="Trebuchet MS"/>
                <a:cs typeface="Trebuchet MS"/>
              </a:rPr>
              <a:t> </a:t>
            </a:r>
            <a:r>
              <a:rPr sz="4250" spc="20" dirty="0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5391" y="2123716"/>
            <a:ext cx="5516880" cy="66802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800" b="1" dirty="0">
                <a:solidFill>
                  <a:srgbClr val="0D0D0D"/>
                </a:solidFill>
                <a:latin typeface="Times New Roman"/>
                <a:cs typeface="Times New Roman"/>
              </a:rPr>
              <a:t>Performance</a:t>
            </a:r>
            <a:r>
              <a:rPr sz="1800" b="1" spc="-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level </a:t>
            </a:r>
            <a:r>
              <a:rPr sz="1800" b="1" dirty="0">
                <a:solidFill>
                  <a:srgbClr val="0D0D0D"/>
                </a:solidFill>
                <a:latin typeface="Times New Roman"/>
                <a:cs typeface="Times New Roman"/>
              </a:rPr>
              <a:t>Calculation: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550" spc="20" dirty="0">
                <a:latin typeface="Times New Roman"/>
                <a:cs typeface="Times New Roman"/>
              </a:rPr>
              <a:t>=IF(Z2&gt;=5,"very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high",IF(Z2&gt;=4,"high",IF(Z2&gt;=3,"med","low")))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647</Words>
  <Application>Microsoft Office PowerPoint</Application>
  <PresentationFormat>Custom</PresentationFormat>
  <Paragraphs>116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</vt:lpstr>
      <vt:lpstr>Slide 2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srii</dc:creator>
  <cp:lastModifiedBy>Sriram</cp:lastModifiedBy>
  <cp:revision>3</cp:revision>
  <dcterms:created xsi:type="dcterms:W3CDTF">2024-09-02T13:27:34Z</dcterms:created>
  <dcterms:modified xsi:type="dcterms:W3CDTF">2024-09-10T14:44:51Z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2024-08-31T00:00:00Z</vt:filetime>
  </property>
  <property fmtid="{D5CDD505-2E9C-101B-9397-08002B2CF9AE}" pid="3" name="Creator">
    <vt:lpwstr>PDF Candy (https://pdfcandy.com/)</vt:lpwstr>
  </property>
  <property fmtid="{D5CDD505-2E9C-101B-9397-08002B2CF9AE}" pid="4" name="LastSaved">
    <vt:filetime>2024-09-02T00:00:00Z</vt:filetime>
  </property>
</Properties>
</file>