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6" r:id="rId6"/>
    <p:sldId id="262" r:id="rId7"/>
    <p:sldId id="259" r:id="rId8"/>
    <p:sldId id="267" r:id="rId9"/>
    <p:sldId id="260" r:id="rId10"/>
    <p:sldId id="268" r:id="rId11"/>
    <p:sldId id="261" r:id="rId12"/>
    <p:sldId id="263" r:id="rId13"/>
    <p:sldId id="264" r:id="rId14"/>
    <p:sldId id="265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Deep Ultrasound Denoising Using Diffusion Probabilistic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Paper Review &amp; Explanation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Inverse Process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Noise removal in backward process:</a:t>
            </a:r>
          </a:p>
          <a:p>
            <a:endParaRPr/>
          </a:p>
          <a:p>
            <a:r>
              <a:t>xt-1 = (1 / sqrt(αt)) * (xt - (1-αt)/sqrt(1-α) * εt)</a:t>
            </a:r>
          </a:p>
          <a:p>
            <a:endParaRPr/>
          </a:p>
          <a:p>
            <a:r>
              <a:t>- xt: Noisy image at step t</a:t>
            </a:r>
          </a:p>
          <a:p>
            <a:r>
              <a:t>- εt: Predicted noise from neural network</a:t>
            </a:r>
          </a:p>
          <a:p>
            <a:r>
              <a:t>- xt-1: Denoised output at previous step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Forward &amp; inverse DDPM applied to ultrasound</a:t>
            </a:r>
          </a:p>
          <a:p>
            <a:r>
              <a:t>- Parameters: T=300, βt=1/300, I=1</a:t>
            </a:r>
          </a:p>
          <a:p>
            <a:r>
              <a:t>- Network: U-Net with time embedding</a:t>
            </a:r>
          </a:p>
          <a:p>
            <a:r>
              <a:t>- Pre-trained on CIFAR10, fine-tuned on CUBDL dataset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Quantitative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Metrics: PSNR and GCNR</a:t>
            </a:r>
          </a:p>
          <a:p>
            <a:r>
              <a:t>- Compared with BM3D and NLM</a:t>
            </a:r>
          </a:p>
          <a:p>
            <a:r>
              <a:t>- Results:</a:t>
            </a:r>
          </a:p>
          <a:p>
            <a:r>
              <a:t>   • Higher PSNR than both methods</a:t>
            </a:r>
          </a:p>
          <a:p>
            <a:r>
              <a:t>   • Better GCNR for higher noise levels</a:t>
            </a:r>
          </a:p>
          <a:p>
            <a:r>
              <a:t>- Preserves speckle texture unlike other methods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Qualitative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Visual comparison with BM3D &amp; NLM</a:t>
            </a:r>
          </a:p>
          <a:p>
            <a:r>
              <a:t>- Traditional methods blur textures as noise increases</a:t>
            </a:r>
          </a:p>
          <a:p>
            <a:r>
              <a:t>- Proposed method preserves background and speckles</a:t>
            </a:r>
          </a:p>
          <a:p>
            <a:r>
              <a:t>- Useful for diagnosis requiring subtle texture details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Ultrasound images suffer from noise</a:t>
            </a:r>
          </a:p>
          <a:p>
            <a:r>
              <a:t>- Traditional methods remove important speckles</a:t>
            </a:r>
          </a:p>
          <a:p>
            <a:r>
              <a:t>- DDPM-based approach reduces noise while preserving details</a:t>
            </a:r>
          </a:p>
          <a:p>
            <a:r>
              <a:t>- Outperforms BM3D and NLM in both PSNR and GCNR</a:t>
            </a:r>
          </a:p>
          <a:p>
            <a:r>
              <a:t>- Promising step for clinical ultrasound applications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Ultrasound Image Enhancement with the Variance of Diffusion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Paper Review &amp; Explanation</a:t>
            </a:r>
          </a:p>
        </p:txBody>
      </p:sp>
    </p:spTree>
    <p:extLst>
      <p:ext uri="{BB962C8B-B14F-4D97-AF65-F5344CB8AC3E}">
        <p14:creationId xmlns:p14="http://schemas.microsoft.com/office/powerpoint/2010/main" val="400144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3743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- Ultrasound imaging: real-time, affordable, portable, and safe</a:t>
            </a:r>
          </a:p>
          <a:p>
            <a:r>
              <a:rPr dirty="0"/>
              <a:t>- Challenges: electronic noise, speckle, reverberation, shadowing</a:t>
            </a:r>
          </a:p>
          <a:p>
            <a:r>
              <a:rPr dirty="0"/>
              <a:t>- Standard DAS beamforming prioritizes speed but has poor resolution</a:t>
            </a:r>
          </a:p>
          <a:p>
            <a:r>
              <a:rPr dirty="0"/>
              <a:t>- Speckle: useful in motion tracking, problematic for segmentation/classification</a:t>
            </a:r>
          </a:p>
          <a:p>
            <a:r>
              <a:rPr dirty="0"/>
              <a:t>- Goal: Enhance image quality while balancing contrast, resolution, and speckle handling</a:t>
            </a:r>
          </a:p>
          <a:p>
            <a:r>
              <a:rPr dirty="0"/>
              <a:t>- Proposed: Adaptive beamforming + variance of diffusion model outputs</a:t>
            </a:r>
          </a:p>
        </p:txBody>
      </p:sp>
    </p:spTree>
    <p:extLst>
      <p:ext uri="{BB962C8B-B14F-4D97-AF65-F5344CB8AC3E}">
        <p14:creationId xmlns:p14="http://schemas.microsoft.com/office/powerpoint/2010/main" val="345087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156879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Pipeline:</a:t>
            </a:r>
          </a:p>
          <a:p>
            <a:r>
              <a:rPr dirty="0"/>
              <a:t>1. Acquire RF channel data from single Plane Wave (PW)</a:t>
            </a:r>
          </a:p>
          <a:p>
            <a:r>
              <a:rPr dirty="0"/>
              <a:t>2. Apply adaptive pixel-wise beamforming (EBMV)</a:t>
            </a:r>
          </a:p>
          <a:p>
            <a:r>
              <a:rPr dirty="0"/>
              <a:t>3. Run diffusion denoising multiple times</a:t>
            </a:r>
          </a:p>
          <a:p>
            <a:r>
              <a:rPr dirty="0"/>
              <a:t>4. Compute variance across generated samples</a:t>
            </a:r>
          </a:p>
          <a:p>
            <a:r>
              <a:rPr dirty="0"/>
              <a:t>5. Variance map produces </a:t>
            </a:r>
            <a:r>
              <a:rPr dirty="0" err="1"/>
              <a:t>despeckled</a:t>
            </a:r>
            <a:r>
              <a:rPr dirty="0"/>
              <a:t>, enhanced image</a:t>
            </a:r>
          </a:p>
        </p:txBody>
      </p:sp>
    </p:spTree>
    <p:extLst>
      <p:ext uri="{BB962C8B-B14F-4D97-AF65-F5344CB8AC3E}">
        <p14:creationId xmlns:p14="http://schemas.microsoft.com/office/powerpoint/2010/main" val="49168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Adaptive Beamforming (EBMV)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978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- Builds on Minimum Variance (MV) beamforming</a:t>
            </a:r>
          </a:p>
          <a:p>
            <a:r>
              <a:rPr dirty="0"/>
              <a:t>- MV weights: </a:t>
            </a:r>
            <a:r>
              <a:rPr dirty="0" err="1"/>
              <a:t>wMV</a:t>
            </a:r>
            <a:r>
              <a:rPr dirty="0"/>
              <a:t> = R⁻¹1 / (1ᴴR⁻¹1)</a:t>
            </a:r>
          </a:p>
          <a:p>
            <a:r>
              <a:rPr dirty="0"/>
              <a:t>- EBMV: eigen-decomposition of covariance matrix R</a:t>
            </a:r>
          </a:p>
          <a:p>
            <a:r>
              <a:rPr dirty="0"/>
              <a:t>- Weights projected onto signal subspace → </a:t>
            </a:r>
            <a:r>
              <a:rPr dirty="0" err="1"/>
              <a:t>wEBMV</a:t>
            </a:r>
            <a:endParaRPr dirty="0"/>
          </a:p>
          <a:p>
            <a:r>
              <a:rPr dirty="0"/>
              <a:t>- Pixel value: </a:t>
            </a:r>
            <a:r>
              <a:rPr dirty="0" err="1"/>
              <a:t>xEBMV</a:t>
            </a:r>
            <a:r>
              <a:rPr dirty="0"/>
              <a:t> = </a:t>
            </a:r>
            <a:r>
              <a:rPr dirty="0" err="1"/>
              <a:t>wᴴEBMV</a:t>
            </a:r>
            <a:r>
              <a:rPr dirty="0"/>
              <a:t> y</a:t>
            </a:r>
          </a:p>
          <a:p>
            <a:r>
              <a:rPr dirty="0"/>
              <a:t>- Enhances spatial resolution but speckle remains</a:t>
            </a:r>
          </a:p>
          <a:p>
            <a:r>
              <a:rPr dirty="0"/>
              <a:t>- Provides input RF image for diffusion denoising</a:t>
            </a:r>
          </a:p>
        </p:txBody>
      </p:sp>
    </p:spTree>
    <p:extLst>
      <p:ext uri="{BB962C8B-B14F-4D97-AF65-F5344CB8AC3E}">
        <p14:creationId xmlns:p14="http://schemas.microsoft.com/office/powerpoint/2010/main" val="4291149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058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Denoising Diffusion Variance Imaging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1457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- Diffusion models denoise images using prior knowledge + measurement</a:t>
            </a:r>
          </a:p>
          <a:p>
            <a:r>
              <a:rPr dirty="0"/>
              <a:t>- Each sampling run produces slightly different results due to stochasticity</a:t>
            </a:r>
          </a:p>
          <a:p>
            <a:r>
              <a:rPr dirty="0"/>
              <a:t>- Instead of single output → compute variance across multiple outputs</a:t>
            </a:r>
          </a:p>
          <a:p>
            <a:r>
              <a:rPr dirty="0"/>
              <a:t>- Speckle modeled as multiplicative noise: o = m ⊙ p</a:t>
            </a:r>
          </a:p>
          <a:p>
            <a:r>
              <a:rPr dirty="0"/>
              <a:t>- Beamformed measurement: x = m ⊙ p + n</a:t>
            </a:r>
          </a:p>
          <a:p>
            <a:r>
              <a:rPr dirty="0"/>
              <a:t>- Variance of reconstructions approximates echogenicity map</a:t>
            </a:r>
          </a:p>
          <a:p>
            <a:r>
              <a:rPr dirty="0"/>
              <a:t>- Produces </a:t>
            </a:r>
            <a:r>
              <a:rPr dirty="0" err="1"/>
              <a:t>despeckled</a:t>
            </a:r>
            <a:r>
              <a:rPr dirty="0"/>
              <a:t> images while recovering background</a:t>
            </a:r>
          </a:p>
        </p:txBody>
      </p:sp>
    </p:spTree>
    <p:extLst>
      <p:ext uri="{BB962C8B-B14F-4D97-AF65-F5344CB8AC3E}">
        <p14:creationId xmlns:p14="http://schemas.microsoft.com/office/powerpoint/2010/main" val="339100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Ultrasound imaging is low-cost, real-time, and non-invasive</a:t>
            </a:r>
          </a:p>
          <a:p>
            <a:r>
              <a:t>- Main challenge: low Signal-to-Noise Ratio (SNR)</a:t>
            </a:r>
          </a:p>
          <a:p>
            <a:r>
              <a:t>- Traditional denoising methods (NLM, BM3D) remove useful speckle texture</a:t>
            </a:r>
          </a:p>
          <a:p>
            <a:r>
              <a:t>- Goal: Preserve speckle while reducing noise</a:t>
            </a:r>
          </a:p>
          <a:p>
            <a:r>
              <a:t>- Proposed: Use Denoising Diffusion Probabilistic Models (DDPM)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8895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- Dataset: PICMUS (Plane Wave Imaging Challenge)</a:t>
            </a:r>
          </a:p>
          <a:p>
            <a:r>
              <a:rPr dirty="0"/>
              <a:t>- Reference: 75-PW DAS images</a:t>
            </a:r>
          </a:p>
          <a:p>
            <a:r>
              <a:rPr dirty="0"/>
              <a:t>- Evaluation on:</a:t>
            </a:r>
          </a:p>
          <a:p>
            <a:r>
              <a:rPr dirty="0"/>
              <a:t>   • Experimental Contrast (EC) dataset (in-vitro)</a:t>
            </a:r>
          </a:p>
          <a:p>
            <a:r>
              <a:rPr dirty="0"/>
              <a:t>   • Carotid Cross-sectional (CC) dataset (in-vivo)</a:t>
            </a:r>
          </a:p>
          <a:p>
            <a:r>
              <a:rPr dirty="0"/>
              <a:t>- Diffusion model: pre-trained on ImageNet, fine-tuned on 3551 high-quality RF images</a:t>
            </a:r>
          </a:p>
          <a:p>
            <a:r>
              <a:rPr dirty="0"/>
              <a:t>- Each variance image: 10 samples, 50 iterations each</a:t>
            </a:r>
          </a:p>
          <a:p>
            <a:r>
              <a:rPr dirty="0"/>
              <a:t>- Comparison against DAS and EBMV baselines</a:t>
            </a:r>
          </a:p>
        </p:txBody>
      </p:sp>
    </p:spTree>
    <p:extLst>
      <p:ext uri="{BB962C8B-B14F-4D97-AF65-F5344CB8AC3E}">
        <p14:creationId xmlns:p14="http://schemas.microsoft.com/office/powerpoint/2010/main" val="2169482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656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- EBMV + Diffusion Variance (</a:t>
            </a:r>
            <a:r>
              <a:rPr dirty="0" err="1"/>
              <a:t>EBMV+DUSvar</a:t>
            </a:r>
            <a:r>
              <a:rPr dirty="0"/>
              <a:t>):</a:t>
            </a:r>
          </a:p>
          <a:p>
            <a:r>
              <a:rPr dirty="0"/>
              <a:t>   • Outperforms DAS in contrast and spatial resolution</a:t>
            </a:r>
          </a:p>
          <a:p>
            <a:r>
              <a:rPr dirty="0"/>
              <a:t>   • Recovers background lost in EBMV-only results</a:t>
            </a:r>
          </a:p>
          <a:p>
            <a:r>
              <a:rPr dirty="0"/>
              <a:t>- Quantitative metrics:</a:t>
            </a:r>
          </a:p>
          <a:p>
            <a:r>
              <a:rPr dirty="0"/>
              <a:t>   • Resolution (FWHM)</a:t>
            </a:r>
          </a:p>
          <a:p>
            <a:r>
              <a:rPr dirty="0"/>
              <a:t>   • Contrast (</a:t>
            </a:r>
            <a:r>
              <a:rPr dirty="0" err="1"/>
              <a:t>gCNR</a:t>
            </a:r>
            <a:r>
              <a:rPr dirty="0"/>
              <a:t>)</a:t>
            </a:r>
          </a:p>
          <a:p>
            <a:r>
              <a:rPr dirty="0"/>
              <a:t>   • Background SNR</a:t>
            </a:r>
          </a:p>
          <a:p>
            <a:r>
              <a:rPr dirty="0"/>
              <a:t>- In-vivo validation confirms feasibility and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52567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1181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- Novel method: EBMV beamforming + diffusion variance imaging</a:t>
            </a:r>
          </a:p>
          <a:p>
            <a:r>
              <a:rPr dirty="0"/>
              <a:t>- Addresses both electronic and speckle noise</a:t>
            </a:r>
          </a:p>
          <a:p>
            <a:r>
              <a:rPr dirty="0"/>
              <a:t>- Achieves higher contrast, resolution, and background recovery</a:t>
            </a:r>
          </a:p>
          <a:p>
            <a:r>
              <a:rPr dirty="0"/>
              <a:t>- Avoids complexity of inverse problem approaches</a:t>
            </a:r>
          </a:p>
          <a:p>
            <a:r>
              <a:rPr dirty="0"/>
              <a:t>- Adaptive beamformers beyond EBMV can be integrated</a:t>
            </a:r>
          </a:p>
          <a:p>
            <a:r>
              <a:rPr dirty="0"/>
              <a:t>- Promising for enhancing single-plane-wave ultrasound imaging</a:t>
            </a:r>
          </a:p>
        </p:txBody>
      </p:sp>
    </p:spTree>
    <p:extLst>
      <p:ext uri="{BB962C8B-B14F-4D97-AF65-F5344CB8AC3E}">
        <p14:creationId xmlns:p14="http://schemas.microsoft.com/office/powerpoint/2010/main" val="40539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on DDPM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DDPM learns to gradually denoise images</a:t>
            </a:r>
          </a:p>
          <a:p>
            <a:r>
              <a:t>- Two main steps:</a:t>
            </a:r>
          </a:p>
          <a:p>
            <a:r>
              <a:t>   • Forward process: Add Gaussian noise step-by-step</a:t>
            </a:r>
          </a:p>
          <a:p>
            <a:r>
              <a:t>   • Inverse process: Iteratively remove noise</a:t>
            </a:r>
          </a:p>
          <a:p>
            <a:r>
              <a:t>- Modeled as a Markov chain</a:t>
            </a:r>
          </a:p>
          <a:p>
            <a:r>
              <a:t>- Neural network predicts noise at each timestep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4525963"/>
          </a:xfrm>
        </p:spPr>
        <p:txBody>
          <a:bodyPr>
            <a:normAutofit fontScale="92500"/>
          </a:bodyPr>
          <a:lstStyle/>
          <a:p>
            <a:r>
              <a:rPr dirty="0"/>
              <a:t>- Backbone: U-Net</a:t>
            </a:r>
          </a:p>
          <a:p>
            <a:r>
              <a:rPr dirty="0"/>
              <a:t>- Time embedding added to inject timestep info</a:t>
            </a:r>
          </a:p>
          <a:p>
            <a:r>
              <a:rPr dirty="0"/>
              <a:t>- Contracting path: progressively encodes features</a:t>
            </a:r>
          </a:p>
          <a:p>
            <a:r>
              <a:rPr dirty="0"/>
              <a:t>- Expanding path: reconstructs denoised image</a:t>
            </a:r>
          </a:p>
          <a:p>
            <a:r>
              <a:rPr dirty="0"/>
              <a:t>- Skip connections preserve spatial details</a:t>
            </a:r>
          </a:p>
          <a:p>
            <a:r>
              <a:rPr dirty="0"/>
              <a:t>- Architecture designed to capture both global context and fine speckle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/>
              <a:t>Input Data &amp; Beamforming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37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- Input to model: Beamformed RF data (not raw channel data)</a:t>
            </a:r>
          </a:p>
          <a:p>
            <a:r>
              <a:rPr dirty="0"/>
              <a:t>- RF data:</a:t>
            </a:r>
          </a:p>
          <a:p>
            <a:r>
              <a:rPr dirty="0"/>
              <a:t>   • Acquired from piezoelectric elements after reflection</a:t>
            </a:r>
          </a:p>
          <a:p>
            <a:r>
              <a:rPr dirty="0"/>
              <a:t>   • Contains Gaussian noise from sensors &amp; acquisition hardware</a:t>
            </a:r>
          </a:p>
          <a:p>
            <a:r>
              <a:rPr dirty="0"/>
              <a:t>- Envelope detection + log compression → B-mode images</a:t>
            </a:r>
          </a:p>
          <a:p>
            <a:r>
              <a:rPr dirty="0"/>
              <a:t>- Diffusion model applied on beamformed images</a:t>
            </a:r>
          </a:p>
          <a:p>
            <a:r>
              <a:rPr dirty="0"/>
              <a:t>- Beamforming (Delay-and-Sum) done before denoising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Datasets:</a:t>
            </a:r>
          </a:p>
          <a:p>
            <a:r>
              <a:t>   • CIFAR-10: Pre-training</a:t>
            </a:r>
          </a:p>
          <a:p>
            <a:r>
              <a:t>   • CUBDL: Ultrasound fine-tuning</a:t>
            </a:r>
          </a:p>
          <a:p>
            <a:r>
              <a:t>- Training:</a:t>
            </a:r>
          </a:p>
          <a:p>
            <a:r>
              <a:t>   • Batch size: 32, Epochs: 200</a:t>
            </a:r>
          </a:p>
          <a:p>
            <a:r>
              <a:t>   • Optimizer: Adam</a:t>
            </a:r>
          </a:p>
          <a:p>
            <a:r>
              <a:t>   • Loss: MSE</a:t>
            </a:r>
          </a:p>
          <a:p>
            <a:r>
              <a:t>- Hardware: NVIDIA Tesla A100 (40 GB)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small Gaussian noise at each timestep</a:t>
            </a:r>
          </a:p>
          <a:p>
            <a:r>
              <a:t>- After T steps, image becomes pure noise</a:t>
            </a:r>
          </a:p>
          <a:p>
            <a:r>
              <a:t>- Mathematical formulation:</a:t>
            </a:r>
          </a:p>
          <a:p>
            <a:r>
              <a:t>   xt = sqrt(αt) x0 + sqrt(1-αt) ε</a:t>
            </a:r>
          </a:p>
          <a:p>
            <a:r>
              <a:t>- Defines how noisy images are generated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 Process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Noise addition in forward process:</a:t>
            </a:r>
          </a:p>
          <a:p>
            <a:endParaRPr/>
          </a:p>
          <a:p>
            <a:r>
              <a:t>xt = sqrt(αt) * x0 + sqrt(1 - αt) * ε</a:t>
            </a:r>
          </a:p>
          <a:p>
            <a:endParaRPr/>
          </a:p>
          <a:p>
            <a:r>
              <a:t>- x0: Original clean image</a:t>
            </a:r>
          </a:p>
          <a:p>
            <a:r>
              <a:t>- xt: Noisy image at step t</a:t>
            </a:r>
          </a:p>
          <a:p>
            <a:r>
              <a:t>- αt: Noise scheduling parameter</a:t>
            </a:r>
          </a:p>
          <a:p>
            <a:r>
              <a:t>- ε: Gaussian noise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Inverse (Backward)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 a neural network to predict added noise</a:t>
            </a:r>
          </a:p>
          <a:p>
            <a:r>
              <a:t>- Iteratively refine noisy image towards clean image</a:t>
            </a:r>
          </a:p>
          <a:p>
            <a:r>
              <a:t>- Uses a U-Net + time embedding architecture</a:t>
            </a:r>
          </a:p>
          <a:p>
            <a:r>
              <a:t>- Runs for T steps to recover denoised image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1066</Words>
  <Application>Microsoft Office PowerPoint</Application>
  <PresentationFormat>On-screen Show (4:3)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Deep Ultrasound Denoising Using Diffusion Probabilistic Models</vt:lpstr>
      <vt:lpstr>Introduction</vt:lpstr>
      <vt:lpstr>Background on DDPM</vt:lpstr>
      <vt:lpstr>Model Architecture</vt:lpstr>
      <vt:lpstr>Input Data &amp; Beamforming</vt:lpstr>
      <vt:lpstr>Experimental Setup</vt:lpstr>
      <vt:lpstr>Forward Process</vt:lpstr>
      <vt:lpstr>Forward Process Equation</vt:lpstr>
      <vt:lpstr>Inverse (Backward) Process</vt:lpstr>
      <vt:lpstr>Inverse Process Equation</vt:lpstr>
      <vt:lpstr>Methods</vt:lpstr>
      <vt:lpstr>Results - Quantitative</vt:lpstr>
      <vt:lpstr>Results - Qualitative</vt:lpstr>
      <vt:lpstr>Conclusion</vt:lpstr>
      <vt:lpstr>Ultrasound Image Enhancement with the Variance of Diffusion Models</vt:lpstr>
      <vt:lpstr>Introduction</vt:lpstr>
      <vt:lpstr>Method Overview</vt:lpstr>
      <vt:lpstr>Adaptive Beamforming (EBMV)</vt:lpstr>
      <vt:lpstr>Denoising Diffusion Variance Imaging</vt:lpstr>
      <vt:lpstr>Experimental Validation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sridevi shankar</dc:creator>
  <cp:keywords/>
  <dc:description>generated using python-pptx</dc:description>
  <cp:lastModifiedBy>sridevi shankar</cp:lastModifiedBy>
  <cp:revision>4</cp:revision>
  <dcterms:created xsi:type="dcterms:W3CDTF">2013-01-27T09:14:16Z</dcterms:created>
  <dcterms:modified xsi:type="dcterms:W3CDTF">2025-08-21T04:12:55Z</dcterms:modified>
  <cp:category/>
</cp:coreProperties>
</file>