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8" r:id="rId4"/>
    <p:sldId id="258" r:id="rId5"/>
    <p:sldId id="269" r:id="rId6"/>
    <p:sldId id="279" r:id="rId7"/>
    <p:sldId id="266" r:id="rId8"/>
    <p:sldId id="262" r:id="rId9"/>
    <p:sldId id="259" r:id="rId10"/>
    <p:sldId id="267" r:id="rId11"/>
    <p:sldId id="260" r:id="rId12"/>
    <p:sldId id="268" r:id="rId13"/>
    <p:sldId id="280" r:id="rId14"/>
    <p:sldId id="261" r:id="rId15"/>
    <p:sldId id="263" r:id="rId16"/>
    <p:sldId id="264" r:id="rId17"/>
    <p:sldId id="265" r:id="rId18"/>
    <p:sldId id="270" r:id="rId19"/>
    <p:sldId id="271" r:id="rId20"/>
    <p:sldId id="272" r:id="rId21"/>
    <p:sldId id="283" r:id="rId22"/>
    <p:sldId id="281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DEE9A-94E7-488E-85E0-BFD4E8A41022}" v="10" dt="2025-08-21T04:51:37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evi shankar" userId="b247a03eadafb99b" providerId="LiveId" clId="{D9CDEE9A-94E7-488E-85E0-BFD4E8A41022}"/>
    <pc:docChg chg="custSel addSld delSld modSld sldOrd">
      <pc:chgData name="sridevi shankar" userId="b247a03eadafb99b" providerId="LiveId" clId="{D9CDEE9A-94E7-488E-85E0-BFD4E8A41022}" dt="2025-08-21T04:53:12.155" v="176" actId="47"/>
      <pc:docMkLst>
        <pc:docMk/>
      </pc:docMkLst>
      <pc:sldChg chg="modSp mod">
        <pc:chgData name="sridevi shankar" userId="b247a03eadafb99b" providerId="LiveId" clId="{D9CDEE9A-94E7-488E-85E0-BFD4E8A41022}" dt="2025-08-21T04:52:31.110" v="172" actId="20577"/>
        <pc:sldMkLst>
          <pc:docMk/>
          <pc:sldMk cId="0" sldId="259"/>
        </pc:sldMkLst>
        <pc:spChg chg="mod">
          <ac:chgData name="sridevi shankar" userId="b247a03eadafb99b" providerId="LiveId" clId="{D9CDEE9A-94E7-488E-85E0-BFD4E8A41022}" dt="2025-08-21T04:52:31.110" v="172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ridevi shankar" userId="b247a03eadafb99b" providerId="LiveId" clId="{D9CDEE9A-94E7-488E-85E0-BFD4E8A41022}" dt="2025-08-21T04:41:26.359" v="0" actId="20577"/>
        <pc:sldMkLst>
          <pc:docMk/>
          <pc:sldMk cId="3525676253" sldId="276"/>
        </pc:sldMkLst>
        <pc:spChg chg="mod">
          <ac:chgData name="sridevi shankar" userId="b247a03eadafb99b" providerId="LiveId" clId="{D9CDEE9A-94E7-488E-85E0-BFD4E8A41022}" dt="2025-08-21T04:41:26.359" v="0" actId="20577"/>
          <ac:spMkLst>
            <pc:docMk/>
            <pc:sldMk cId="3525676253" sldId="276"/>
            <ac:spMk id="3" creationId="{00000000-0000-0000-0000-000000000000}"/>
          </ac:spMkLst>
        </pc:spChg>
      </pc:sldChg>
      <pc:sldChg chg="ord">
        <pc:chgData name="sridevi shankar" userId="b247a03eadafb99b" providerId="LiveId" clId="{D9CDEE9A-94E7-488E-85E0-BFD4E8A41022}" dt="2025-08-21T04:52:20.751" v="170"/>
        <pc:sldMkLst>
          <pc:docMk/>
          <pc:sldMk cId="2984633584" sldId="280"/>
        </pc:sldMkLst>
      </pc:sldChg>
      <pc:sldChg chg="addSp delSp modSp mod">
        <pc:chgData name="sridevi shankar" userId="b247a03eadafb99b" providerId="LiveId" clId="{D9CDEE9A-94E7-488E-85E0-BFD4E8A41022}" dt="2025-08-21T04:51:45.252" v="163" actId="1076"/>
        <pc:sldMkLst>
          <pc:docMk/>
          <pc:sldMk cId="2414294363" sldId="281"/>
        </pc:sldMkLst>
        <pc:spChg chg="mod">
          <ac:chgData name="sridevi shankar" userId="b247a03eadafb99b" providerId="LiveId" clId="{D9CDEE9A-94E7-488E-85E0-BFD4E8A41022}" dt="2025-08-21T04:51:33.718" v="157" actId="20577"/>
          <ac:spMkLst>
            <pc:docMk/>
            <pc:sldMk cId="2414294363" sldId="281"/>
            <ac:spMk id="2" creationId="{D1F0EE14-0D66-B4AE-B014-327C523AD6A3}"/>
          </ac:spMkLst>
        </pc:spChg>
        <pc:spChg chg="del">
          <ac:chgData name="sridevi shankar" userId="b247a03eadafb99b" providerId="LiveId" clId="{D9CDEE9A-94E7-488E-85E0-BFD4E8A41022}" dt="2025-08-21T04:51:36.680" v="158" actId="478"/>
          <ac:spMkLst>
            <pc:docMk/>
            <pc:sldMk cId="2414294363" sldId="281"/>
            <ac:spMk id="3" creationId="{F383A387-D393-C0FD-0F18-885393430F0C}"/>
          </ac:spMkLst>
        </pc:spChg>
        <pc:spChg chg="add del mod">
          <ac:chgData name="sridevi shankar" userId="b247a03eadafb99b" providerId="LiveId" clId="{D9CDEE9A-94E7-488E-85E0-BFD4E8A41022}" dt="2025-08-21T04:51:37.595" v="159"/>
          <ac:spMkLst>
            <pc:docMk/>
            <pc:sldMk cId="2414294363" sldId="281"/>
            <ac:spMk id="5" creationId="{51B30A51-0F2E-4011-5E16-98BE360CBA6E}"/>
          </ac:spMkLst>
        </pc:spChg>
        <pc:picChg chg="add mod">
          <ac:chgData name="sridevi shankar" userId="b247a03eadafb99b" providerId="LiveId" clId="{D9CDEE9A-94E7-488E-85E0-BFD4E8A41022}" dt="2025-08-21T04:51:45.252" v="163" actId="1076"/>
          <ac:picMkLst>
            <pc:docMk/>
            <pc:sldMk cId="2414294363" sldId="281"/>
            <ac:picMk id="7" creationId="{D1E84F02-1AEC-F0CE-A20F-71BF7CEA2FC4}"/>
          </ac:picMkLst>
        </pc:picChg>
      </pc:sldChg>
      <pc:sldChg chg="del">
        <pc:chgData name="sridevi shankar" userId="b247a03eadafb99b" providerId="LiveId" clId="{D9CDEE9A-94E7-488E-85E0-BFD4E8A41022}" dt="2025-08-21T04:51:47.139" v="164" actId="47"/>
        <pc:sldMkLst>
          <pc:docMk/>
          <pc:sldMk cId="787740643" sldId="282"/>
        </pc:sldMkLst>
      </pc:sldChg>
      <pc:sldChg chg="addSp delSp modSp new mod">
        <pc:chgData name="sridevi shankar" userId="b247a03eadafb99b" providerId="LiveId" clId="{D9CDEE9A-94E7-488E-85E0-BFD4E8A41022}" dt="2025-08-21T04:51:57.684" v="168" actId="1076"/>
        <pc:sldMkLst>
          <pc:docMk/>
          <pc:sldMk cId="3325880071" sldId="283"/>
        </pc:sldMkLst>
        <pc:spChg chg="mod">
          <ac:chgData name="sridevi shankar" userId="b247a03eadafb99b" providerId="LiveId" clId="{D9CDEE9A-94E7-488E-85E0-BFD4E8A41022}" dt="2025-08-21T04:51:57.684" v="168" actId="1076"/>
          <ac:spMkLst>
            <pc:docMk/>
            <pc:sldMk cId="3325880071" sldId="283"/>
            <ac:spMk id="2" creationId="{D4A749A6-86D2-B826-2E5C-B2876A847FA6}"/>
          </ac:spMkLst>
        </pc:spChg>
        <pc:spChg chg="del mod">
          <ac:chgData name="sridevi shankar" userId="b247a03eadafb99b" providerId="LiveId" clId="{D9CDEE9A-94E7-488E-85E0-BFD4E8A41022}" dt="2025-08-21T04:49:22.079" v="77" actId="478"/>
          <ac:spMkLst>
            <pc:docMk/>
            <pc:sldMk cId="3325880071" sldId="283"/>
            <ac:spMk id="3" creationId="{2C0A19C0-3FCF-C3DB-005B-240286FAF13F}"/>
          </ac:spMkLst>
        </pc:spChg>
        <pc:spChg chg="add">
          <ac:chgData name="sridevi shankar" userId="b247a03eadafb99b" providerId="LiveId" clId="{D9CDEE9A-94E7-488E-85E0-BFD4E8A41022}" dt="2025-08-21T04:44:45.352" v="28"/>
          <ac:spMkLst>
            <pc:docMk/>
            <pc:sldMk cId="3325880071" sldId="283"/>
            <ac:spMk id="4" creationId="{75986ED6-3956-29C4-7447-5F9516542F31}"/>
          </ac:spMkLst>
        </pc:spChg>
        <pc:spChg chg="add">
          <ac:chgData name="sridevi shankar" userId="b247a03eadafb99b" providerId="LiveId" clId="{D9CDEE9A-94E7-488E-85E0-BFD4E8A41022}" dt="2025-08-21T04:44:45.352" v="28"/>
          <ac:spMkLst>
            <pc:docMk/>
            <pc:sldMk cId="3325880071" sldId="283"/>
            <ac:spMk id="5" creationId="{EF37CEC1-5D5D-9913-BBE8-6F84131C72BE}"/>
          </ac:spMkLst>
        </pc:spChg>
        <pc:spChg chg="add">
          <ac:chgData name="sridevi shankar" userId="b247a03eadafb99b" providerId="LiveId" clId="{D9CDEE9A-94E7-488E-85E0-BFD4E8A41022}" dt="2025-08-21T04:44:56.068" v="29"/>
          <ac:spMkLst>
            <pc:docMk/>
            <pc:sldMk cId="3325880071" sldId="283"/>
            <ac:spMk id="6" creationId="{6412B05C-CC2F-AE9C-46D7-902C4A4B713C}"/>
          </ac:spMkLst>
        </pc:spChg>
        <pc:spChg chg="add">
          <ac:chgData name="sridevi shankar" userId="b247a03eadafb99b" providerId="LiveId" clId="{D9CDEE9A-94E7-488E-85E0-BFD4E8A41022}" dt="2025-08-21T04:44:56.068" v="29"/>
          <ac:spMkLst>
            <pc:docMk/>
            <pc:sldMk cId="3325880071" sldId="283"/>
            <ac:spMk id="7" creationId="{5585278D-5D62-A55E-1F96-8E3DFCD64269}"/>
          </ac:spMkLst>
        </pc:spChg>
        <pc:spChg chg="add del mod">
          <ac:chgData name="sridevi shankar" userId="b247a03eadafb99b" providerId="LiveId" clId="{D9CDEE9A-94E7-488E-85E0-BFD4E8A41022}" dt="2025-08-21T04:49:36.147" v="81"/>
          <ac:spMkLst>
            <pc:docMk/>
            <pc:sldMk cId="3325880071" sldId="283"/>
            <ac:spMk id="9" creationId="{0700501B-223D-C871-0E8C-41EF0ACB1D2C}"/>
          </ac:spMkLst>
        </pc:spChg>
        <pc:spChg chg="add mod">
          <ac:chgData name="sridevi shankar" userId="b247a03eadafb99b" providerId="LiveId" clId="{D9CDEE9A-94E7-488E-85E0-BFD4E8A41022}" dt="2025-08-21T04:49:30.262" v="80"/>
          <ac:spMkLst>
            <pc:docMk/>
            <pc:sldMk cId="3325880071" sldId="283"/>
            <ac:spMk id="10" creationId="{6AA69FE0-0A30-1F6B-E9F9-DDDA3B8A17E7}"/>
          </ac:spMkLst>
        </pc:spChg>
        <pc:picChg chg="add mod">
          <ac:chgData name="sridevi shankar" userId="b247a03eadafb99b" providerId="LiveId" clId="{D9CDEE9A-94E7-488E-85E0-BFD4E8A41022}" dt="2025-08-21T04:51:51.781" v="166" actId="1076"/>
          <ac:picMkLst>
            <pc:docMk/>
            <pc:sldMk cId="3325880071" sldId="283"/>
            <ac:picMk id="12" creationId="{DB33C138-1540-40B5-EA41-671E03A6DB79}"/>
          </ac:picMkLst>
        </pc:picChg>
      </pc:sldChg>
      <pc:sldChg chg="new del ord">
        <pc:chgData name="sridevi shankar" userId="b247a03eadafb99b" providerId="LiveId" clId="{D9CDEE9A-94E7-488E-85E0-BFD4E8A41022}" dt="2025-08-21T04:53:12.155" v="176" actId="47"/>
        <pc:sldMkLst>
          <pc:docMk/>
          <pc:sldMk cId="1894427740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364AA-DB24-46DB-87FD-2E598FDC989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3C45-DAF0-44EC-92DF-51FE9103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8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3C45-DAF0-44EC-92DF-51FE910378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3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Deep Ultrasound Denoising Using Diffusion Probabilistic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Paper Review &amp; Explanation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Process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Noise addition in forward process:</a:t>
            </a:r>
          </a:p>
          <a:p>
            <a:endParaRPr dirty="0"/>
          </a:p>
          <a:p>
            <a:r>
              <a:rPr dirty="0" err="1"/>
              <a:t>xt</a:t>
            </a:r>
            <a:r>
              <a:rPr dirty="0"/>
              <a:t> = sqrt(αt) * x0 + sqrt(1 - αt) * ε</a:t>
            </a:r>
          </a:p>
          <a:p>
            <a:endParaRPr dirty="0"/>
          </a:p>
          <a:p>
            <a:r>
              <a:rPr dirty="0"/>
              <a:t>- x0: Original clean image</a:t>
            </a:r>
          </a:p>
          <a:p>
            <a:r>
              <a:rPr dirty="0"/>
              <a:t>- </a:t>
            </a:r>
            <a:r>
              <a:rPr dirty="0" err="1"/>
              <a:t>xt</a:t>
            </a:r>
            <a:r>
              <a:rPr dirty="0"/>
              <a:t>: Noisy image at step t</a:t>
            </a:r>
          </a:p>
          <a:p>
            <a:r>
              <a:rPr dirty="0"/>
              <a:t>- αt: Noise scheduling parameter</a:t>
            </a:r>
          </a:p>
          <a:p>
            <a:r>
              <a:rPr dirty="0"/>
              <a:t>- ε: Gaussian noise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Inverse (Backward)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 a neural network to predict added noise</a:t>
            </a:r>
          </a:p>
          <a:p>
            <a:r>
              <a:t>- Iteratively refine noisy image towards clean image</a:t>
            </a:r>
          </a:p>
          <a:p>
            <a:r>
              <a:t>- Uses a U-Net + time embedding architecture</a:t>
            </a:r>
          </a:p>
          <a:p>
            <a:r>
              <a:t>- Runs for T steps to recover denoised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Inverse Process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Noise removal in backward process:</a:t>
            </a:r>
          </a:p>
          <a:p>
            <a:endParaRPr/>
          </a:p>
          <a:p>
            <a:r>
              <a:t>xt-1 = (1 / sqrt(αt)) * (xt - (1-αt)/sqrt(1-α) * εt)</a:t>
            </a:r>
          </a:p>
          <a:p>
            <a:endParaRPr/>
          </a:p>
          <a:p>
            <a:r>
              <a:t>- xt: Noisy image at step t</a:t>
            </a:r>
          </a:p>
          <a:p>
            <a:r>
              <a:t>- εt: Predicted noise from neural network</a:t>
            </a:r>
          </a:p>
          <a:p>
            <a:r>
              <a:t>- xt-1: Denoised output at previous step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468F-BE4B-B046-F3E3-8890686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48544-9F2A-2957-1803-B71395A82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74" y="1284514"/>
            <a:ext cx="7959652" cy="4525963"/>
          </a:xfrm>
        </p:spPr>
      </p:pic>
    </p:spTree>
    <p:extLst>
      <p:ext uri="{BB962C8B-B14F-4D97-AF65-F5344CB8AC3E}">
        <p14:creationId xmlns:p14="http://schemas.microsoft.com/office/powerpoint/2010/main" val="298463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Forward &amp; inverse DDPM applied to ultrasound</a:t>
            </a:r>
          </a:p>
          <a:p>
            <a:r>
              <a:t>- Parameters: T=300, βt=1/300, I=1</a:t>
            </a:r>
          </a:p>
          <a:p>
            <a:r>
              <a:t>- Network: U-Net with time embedding</a:t>
            </a:r>
          </a:p>
          <a:p>
            <a:r>
              <a:t>- Pre-trained on CIFAR10, fine-tuned on CUBDL dataset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Quantitative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Metrics: PSNR and GCNR</a:t>
            </a:r>
          </a:p>
          <a:p>
            <a:r>
              <a:t>- Compared with BM3D and NLM</a:t>
            </a:r>
          </a:p>
          <a:p>
            <a:r>
              <a:t>- Results:</a:t>
            </a:r>
          </a:p>
          <a:p>
            <a:r>
              <a:t>   • Higher PSNR than both methods</a:t>
            </a:r>
          </a:p>
          <a:p>
            <a:r>
              <a:t>   • Better GCNR for higher noise levels</a:t>
            </a:r>
          </a:p>
          <a:p>
            <a:r>
              <a:t>- Preserves speckle texture unlike other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3BE38-7613-8285-988C-0DD82A3DE38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83D3-971C-A1F6-AAAD-B4C9D64C3669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Qualitative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 comparison with BM3D &amp; NLM</a:t>
            </a:r>
          </a:p>
          <a:p>
            <a:r>
              <a:t>- Traditional methods blur textures as noise increases</a:t>
            </a:r>
          </a:p>
          <a:p>
            <a:r>
              <a:t>- Proposed method preserves background and speckles</a:t>
            </a:r>
          </a:p>
          <a:p>
            <a:r>
              <a:t>- Useful for diagnosis requiring subtle texture details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Ultrasound images suffer from noise</a:t>
            </a:r>
          </a:p>
          <a:p>
            <a:r>
              <a:t>- Traditional methods remove important speckles</a:t>
            </a:r>
          </a:p>
          <a:p>
            <a:r>
              <a:t>- DDPM-based approach reduces noise while preserving details</a:t>
            </a:r>
          </a:p>
          <a:p>
            <a:r>
              <a:t>- Outperforms BM3D and NLM in both PSNR and GCNR</a:t>
            </a:r>
          </a:p>
          <a:p>
            <a:r>
              <a:t>- Promising step for clinical ultrasound applications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Ultrasound Image Enhancement with the Variance of Diffusion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Paper Review &amp; Explanation</a:t>
            </a:r>
          </a:p>
        </p:txBody>
      </p:sp>
    </p:spTree>
    <p:extLst>
      <p:ext uri="{BB962C8B-B14F-4D97-AF65-F5344CB8AC3E}">
        <p14:creationId xmlns:p14="http://schemas.microsoft.com/office/powerpoint/2010/main" val="400144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743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- Ultrasound imaging: real-time, affordable, portable, and safe</a:t>
            </a:r>
          </a:p>
          <a:p>
            <a:r>
              <a:rPr dirty="0"/>
              <a:t>- Challenges: electronic noise, speckle, reverberation, shadowing</a:t>
            </a:r>
          </a:p>
          <a:p>
            <a:r>
              <a:rPr dirty="0"/>
              <a:t>- Standard DAS beamforming prioritizes speed but has poor resolution</a:t>
            </a:r>
          </a:p>
          <a:p>
            <a:r>
              <a:rPr dirty="0"/>
              <a:t>- Speckle: useful in motion tracking, problematic for segmentation/classification</a:t>
            </a:r>
          </a:p>
          <a:p>
            <a:r>
              <a:rPr dirty="0"/>
              <a:t>- Goal: Enhance image quality while balancing contrast, resolution, and speckle handling</a:t>
            </a:r>
          </a:p>
          <a:p>
            <a:r>
              <a:rPr dirty="0"/>
              <a:t>- Proposed: Adaptive beamforming + variance of diffusion model outputs</a:t>
            </a:r>
          </a:p>
        </p:txBody>
      </p:sp>
    </p:spTree>
    <p:extLst>
      <p:ext uri="{BB962C8B-B14F-4D97-AF65-F5344CB8AC3E}">
        <p14:creationId xmlns:p14="http://schemas.microsoft.com/office/powerpoint/2010/main" val="345087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Ultrasound imaging is low-cost, real-time, and non-invasive</a:t>
            </a:r>
          </a:p>
          <a:p>
            <a:r>
              <a:rPr dirty="0"/>
              <a:t>- Main challenge: low Signal-to-Noise Ratio (SNR)</a:t>
            </a:r>
          </a:p>
          <a:p>
            <a:r>
              <a:rPr dirty="0"/>
              <a:t>- Traditional denoising methods (NLM, BM3D) remove useful speckle texture</a:t>
            </a:r>
          </a:p>
          <a:p>
            <a:r>
              <a:rPr dirty="0"/>
              <a:t>- Goal: Preserve speckle while reducing noise</a:t>
            </a:r>
          </a:p>
          <a:p>
            <a:r>
              <a:rPr dirty="0"/>
              <a:t>- Proposed: Use Denoising Diffusion Probabilistic Models (DDPM)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56879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dirty="0"/>
              <a:t>Pipeline:</a:t>
            </a:r>
          </a:p>
          <a:p>
            <a:r>
              <a:rPr dirty="0"/>
              <a:t>1. Acquire RF channel data from single Plane Wave (PW)</a:t>
            </a:r>
          </a:p>
          <a:p>
            <a:r>
              <a:rPr dirty="0"/>
              <a:t>2. Apply adaptive pixel-wise beamforming (EBMV)</a:t>
            </a:r>
          </a:p>
          <a:p>
            <a:r>
              <a:rPr dirty="0"/>
              <a:t>3. Run diffusion denoising multiple times</a:t>
            </a:r>
          </a:p>
          <a:p>
            <a:r>
              <a:rPr dirty="0"/>
              <a:t>4. Compute variance across generated samples</a:t>
            </a:r>
          </a:p>
          <a:p>
            <a:r>
              <a:rPr dirty="0"/>
              <a:t>5. Variance map produces </a:t>
            </a:r>
            <a:r>
              <a:rPr dirty="0" err="1"/>
              <a:t>despeckled</a:t>
            </a:r>
            <a:r>
              <a:rPr dirty="0"/>
              <a:t>, enhanced image</a:t>
            </a:r>
          </a:p>
        </p:txBody>
      </p:sp>
    </p:spTree>
    <p:extLst>
      <p:ext uri="{BB962C8B-B14F-4D97-AF65-F5344CB8AC3E}">
        <p14:creationId xmlns:p14="http://schemas.microsoft.com/office/powerpoint/2010/main" val="49168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49A6-86D2-B826-2E5C-B2876A84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4903"/>
            <a:ext cx="8229600" cy="1143000"/>
          </a:xfrm>
        </p:spPr>
        <p:txBody>
          <a:bodyPr/>
          <a:lstStyle/>
          <a:p>
            <a:r>
              <a:rPr lang="en-IN" dirty="0"/>
              <a:t>EBMV v/s DAS beamforming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33C138-1540-40B5-EA41-671E03A6D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143" y="1361960"/>
            <a:ext cx="5312229" cy="5038840"/>
          </a:xfrm>
        </p:spPr>
      </p:pic>
    </p:spTree>
    <p:extLst>
      <p:ext uri="{BB962C8B-B14F-4D97-AF65-F5344CB8AC3E}">
        <p14:creationId xmlns:p14="http://schemas.microsoft.com/office/powerpoint/2010/main" val="332588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EE14-0D66-B4AE-B014-327C523A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variance map makes a difference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E84F02-1AEC-F0CE-A20F-71BF7CEA2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332" y="1577180"/>
            <a:ext cx="5702867" cy="5006182"/>
          </a:xfrm>
        </p:spPr>
      </p:pic>
    </p:spTree>
    <p:extLst>
      <p:ext uri="{BB962C8B-B14F-4D97-AF65-F5344CB8AC3E}">
        <p14:creationId xmlns:p14="http://schemas.microsoft.com/office/powerpoint/2010/main" val="241429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058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Denoising Diffusion Variance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- Diffusion models denoise images using prior knowledge + measurement</a:t>
            </a:r>
          </a:p>
          <a:p>
            <a:r>
              <a:rPr dirty="0"/>
              <a:t>- Each sampling run produces slightly different results due to stochasticity</a:t>
            </a:r>
          </a:p>
          <a:p>
            <a:r>
              <a:rPr dirty="0"/>
              <a:t>- Instead of single output → compute variance across multiple outputs</a:t>
            </a:r>
          </a:p>
          <a:p>
            <a:r>
              <a:rPr dirty="0"/>
              <a:t>- Speckle modeled as multiplicative noise: o = m ⊙ p</a:t>
            </a:r>
          </a:p>
          <a:p>
            <a:r>
              <a:rPr dirty="0"/>
              <a:t>- Beamformed measurement: x = m ⊙ p + n</a:t>
            </a:r>
          </a:p>
          <a:p>
            <a:r>
              <a:rPr dirty="0"/>
              <a:t>- Variance of reconstructions approximates echogenicity map</a:t>
            </a:r>
          </a:p>
          <a:p>
            <a:r>
              <a:rPr dirty="0"/>
              <a:t>- Produces </a:t>
            </a:r>
            <a:r>
              <a:rPr dirty="0" err="1"/>
              <a:t>despeckled</a:t>
            </a:r>
            <a:r>
              <a:rPr dirty="0"/>
              <a:t> images while recovering background</a:t>
            </a:r>
          </a:p>
        </p:txBody>
      </p:sp>
    </p:spTree>
    <p:extLst>
      <p:ext uri="{BB962C8B-B14F-4D97-AF65-F5344CB8AC3E}">
        <p14:creationId xmlns:p14="http://schemas.microsoft.com/office/powerpoint/2010/main" val="339100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895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- Dataset: PICMUS (Plane Wave Imaging Challenge)</a:t>
            </a:r>
          </a:p>
          <a:p>
            <a:r>
              <a:rPr dirty="0"/>
              <a:t>- Reference: 75-PW DAS images</a:t>
            </a:r>
          </a:p>
          <a:p>
            <a:r>
              <a:rPr dirty="0"/>
              <a:t>- Evaluation on:</a:t>
            </a:r>
          </a:p>
          <a:p>
            <a:r>
              <a:rPr dirty="0"/>
              <a:t>   • Experimental Contrast (EC) dataset (in-vitro)</a:t>
            </a:r>
          </a:p>
          <a:p>
            <a:r>
              <a:rPr dirty="0"/>
              <a:t>   • Carotid Cross-sectional (CC) dataset (in-vivo)</a:t>
            </a:r>
          </a:p>
          <a:p>
            <a:r>
              <a:rPr dirty="0"/>
              <a:t>- Diffusion model: pre-trained on ImageNet, fine-tuned on 3551 high-quality RF images</a:t>
            </a:r>
          </a:p>
          <a:p>
            <a:r>
              <a:rPr dirty="0"/>
              <a:t>- Each variance image: 10 samples, 50 iterations each</a:t>
            </a:r>
          </a:p>
          <a:p>
            <a:r>
              <a:rPr dirty="0"/>
              <a:t>- Comparison against DAS and EBMV baselines</a:t>
            </a:r>
          </a:p>
        </p:txBody>
      </p:sp>
    </p:spTree>
    <p:extLst>
      <p:ext uri="{BB962C8B-B14F-4D97-AF65-F5344CB8AC3E}">
        <p14:creationId xmlns:p14="http://schemas.microsoft.com/office/powerpoint/2010/main" val="2169482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65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- EBMV + Diffusion Variance :</a:t>
            </a:r>
          </a:p>
          <a:p>
            <a:r>
              <a:rPr dirty="0"/>
              <a:t>   • Outperforms DAS in contrast and spatial resolution</a:t>
            </a:r>
          </a:p>
          <a:p>
            <a:r>
              <a:rPr dirty="0"/>
              <a:t>   • Recovers background lost in EBMV-only results</a:t>
            </a:r>
          </a:p>
          <a:p>
            <a:r>
              <a:rPr dirty="0"/>
              <a:t>- Quantitative metrics:</a:t>
            </a:r>
          </a:p>
          <a:p>
            <a:r>
              <a:rPr dirty="0"/>
              <a:t>   • Resolution (FWHM)</a:t>
            </a:r>
          </a:p>
          <a:p>
            <a:r>
              <a:rPr dirty="0"/>
              <a:t>   • Contrast (</a:t>
            </a:r>
            <a:r>
              <a:rPr dirty="0" err="1"/>
              <a:t>gCNR</a:t>
            </a:r>
            <a:r>
              <a:rPr dirty="0"/>
              <a:t>)</a:t>
            </a:r>
          </a:p>
          <a:p>
            <a:r>
              <a:rPr dirty="0"/>
              <a:t>   • Background SNR</a:t>
            </a:r>
          </a:p>
          <a:p>
            <a:r>
              <a:rPr dirty="0"/>
              <a:t>- In-vivo validation confirms feasibility and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525676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18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- Novel method: EBMV beamforming + diffusion variance imaging</a:t>
            </a:r>
          </a:p>
          <a:p>
            <a:r>
              <a:rPr dirty="0"/>
              <a:t>- Addresses both electronic and speckle noise</a:t>
            </a:r>
          </a:p>
          <a:p>
            <a:r>
              <a:rPr dirty="0"/>
              <a:t>- Achieves higher contrast, resolution, and background recovery</a:t>
            </a:r>
          </a:p>
          <a:p>
            <a:r>
              <a:rPr dirty="0"/>
              <a:t>- Avoids complexity of inverse problem approaches</a:t>
            </a:r>
          </a:p>
          <a:p>
            <a:r>
              <a:rPr dirty="0"/>
              <a:t>- Adaptive beamformers beyond EBMV can be integrated</a:t>
            </a:r>
          </a:p>
          <a:p>
            <a:r>
              <a:rPr dirty="0"/>
              <a:t>- Promising for enhancing single-plane-wave ultrasound imaging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3D2B7-11F7-AE07-AE87-5C15D2227389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E9B8-9E68-F98A-092A-5DF96BDA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2D63-9192-B796-1CA1-19E1947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FF9E5-F42E-412C-7BFC-04EC5722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2" y="1319667"/>
            <a:ext cx="8652395" cy="39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on DDPM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DDPM learns to gradually denoise images</a:t>
            </a:r>
          </a:p>
          <a:p>
            <a:r>
              <a:t>- Two main steps:</a:t>
            </a:r>
          </a:p>
          <a:p>
            <a:r>
              <a:t>   • Forward process: Add Gaussian noise step-by-step</a:t>
            </a:r>
          </a:p>
          <a:p>
            <a:r>
              <a:t>   • Inverse process: Iteratively remove noise</a:t>
            </a:r>
          </a:p>
          <a:p>
            <a:r>
              <a:t>- Modeled as a Markov chain</a:t>
            </a:r>
          </a:p>
          <a:p>
            <a:r>
              <a:t>- Neural network predicts noise at each timestep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4525963"/>
          </a:xfrm>
        </p:spPr>
        <p:txBody>
          <a:bodyPr>
            <a:normAutofit fontScale="92500"/>
          </a:bodyPr>
          <a:lstStyle/>
          <a:p>
            <a:r>
              <a:rPr dirty="0"/>
              <a:t>- Backbone: U-Net</a:t>
            </a:r>
          </a:p>
          <a:p>
            <a:r>
              <a:rPr dirty="0"/>
              <a:t>- Time embedding added to inject timestep info</a:t>
            </a:r>
          </a:p>
          <a:p>
            <a:r>
              <a:rPr dirty="0"/>
              <a:t>- Contracting path: progressively encodes features</a:t>
            </a:r>
          </a:p>
          <a:p>
            <a:r>
              <a:rPr dirty="0"/>
              <a:t>- Expanding path: reconstructs denoised image</a:t>
            </a:r>
          </a:p>
          <a:p>
            <a:r>
              <a:rPr dirty="0"/>
              <a:t>- Skip connections preserve spatial details</a:t>
            </a:r>
          </a:p>
          <a:p>
            <a:r>
              <a:rPr dirty="0"/>
              <a:t>- Architecture designed to capture both global context and fine speckle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52EA-2F9B-C820-3E10-7C21B898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38563-5F1A-63AF-BDFB-578152D52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028699"/>
            <a:ext cx="8534401" cy="4800601"/>
          </a:xfrm>
        </p:spPr>
      </p:pic>
    </p:spTree>
    <p:extLst>
      <p:ext uri="{BB962C8B-B14F-4D97-AF65-F5344CB8AC3E}">
        <p14:creationId xmlns:p14="http://schemas.microsoft.com/office/powerpoint/2010/main" val="51906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/>
              <a:t>Input Data &amp; Beamforming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- Input to model: Beamformed RF data (not raw channel data)</a:t>
            </a:r>
          </a:p>
          <a:p>
            <a:r>
              <a:rPr dirty="0"/>
              <a:t>- RF data:</a:t>
            </a:r>
          </a:p>
          <a:p>
            <a:r>
              <a:rPr dirty="0"/>
              <a:t>   • Acquired from piezoelectric elements after reflection</a:t>
            </a:r>
          </a:p>
          <a:p>
            <a:r>
              <a:rPr dirty="0"/>
              <a:t>   • Contains Gaussian noise from sensors &amp; acquisition hardware</a:t>
            </a:r>
          </a:p>
          <a:p>
            <a:r>
              <a:rPr dirty="0"/>
              <a:t>- Envelope detection + log compression → B-mode images</a:t>
            </a:r>
          </a:p>
          <a:p>
            <a:r>
              <a:rPr dirty="0"/>
              <a:t>- Diffusion model applied on beamformed images</a:t>
            </a:r>
          </a:p>
          <a:p>
            <a:r>
              <a:rPr dirty="0"/>
              <a:t>- Beamforming (Delay-and-Sum) done before denoising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Datasets:</a:t>
            </a:r>
          </a:p>
          <a:p>
            <a:r>
              <a:t>   • CIFAR-10: Pre-training</a:t>
            </a:r>
          </a:p>
          <a:p>
            <a:r>
              <a:t>   • CUBDL: Ultrasound fine-tuning</a:t>
            </a:r>
          </a:p>
          <a:p>
            <a:r>
              <a:t>- Training:</a:t>
            </a:r>
          </a:p>
          <a:p>
            <a:r>
              <a:t>   • Batch size: 32, Epochs: 200</a:t>
            </a:r>
          </a:p>
          <a:p>
            <a:r>
              <a:t>   • Optimizer: Adam</a:t>
            </a:r>
          </a:p>
          <a:p>
            <a:r>
              <a:t>   • Loss: MSE</a:t>
            </a:r>
          </a:p>
          <a:p>
            <a:r>
              <a:t>- Hardware: NVIDIA Tesla A100 (40 GB)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Add small Gaussian noise at each timestep</a:t>
            </a:r>
          </a:p>
          <a:p>
            <a:r>
              <a:rPr dirty="0"/>
              <a:t>- After T steps, image becomes pure noise</a:t>
            </a:r>
            <a:endParaRPr lang="en-IN" dirty="0"/>
          </a:p>
          <a:p>
            <a:r>
              <a:rPr dirty="0"/>
              <a:t>- Defines how noisy images are generated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  <wetp:taskpane dockstate="right" visibility="0" width="525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39A1A57-E49B-43B1-B1E2-FA3C9E05C4B9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9061F06-60D6-4583-9EDC-C91F5887D553}">
  <we:reference id="wa200005669" version="2.0.0.0" store="en-IN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993</Words>
  <Application>Microsoft Office PowerPoint</Application>
  <PresentationFormat>On-screen Show (4:3)</PresentationFormat>
  <Paragraphs>143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Deep Ultrasound Denoising Using Diffusion Probabilistic Models</vt:lpstr>
      <vt:lpstr>Introduction</vt:lpstr>
      <vt:lpstr>PowerPoint Presentation</vt:lpstr>
      <vt:lpstr>Background on DDPM</vt:lpstr>
      <vt:lpstr>Model Architecture</vt:lpstr>
      <vt:lpstr>PowerPoint Presentation</vt:lpstr>
      <vt:lpstr>Input Data &amp; Beamforming</vt:lpstr>
      <vt:lpstr>Experimental Setup</vt:lpstr>
      <vt:lpstr>Forward Process</vt:lpstr>
      <vt:lpstr>Forward Process Equation</vt:lpstr>
      <vt:lpstr>Inverse (Backward) Process</vt:lpstr>
      <vt:lpstr>Inverse Process Equation</vt:lpstr>
      <vt:lpstr>PowerPoint Presentation</vt:lpstr>
      <vt:lpstr>Methods</vt:lpstr>
      <vt:lpstr>Results - Quantitative</vt:lpstr>
      <vt:lpstr>Results - Qualitative</vt:lpstr>
      <vt:lpstr>Conclusion</vt:lpstr>
      <vt:lpstr>Ultrasound Image Enhancement with the Variance of Diffusion Models</vt:lpstr>
      <vt:lpstr>Introduction</vt:lpstr>
      <vt:lpstr>Method Overview</vt:lpstr>
      <vt:lpstr>EBMV v/s DAS beamforming</vt:lpstr>
      <vt:lpstr>Why variance map makes a difference</vt:lpstr>
      <vt:lpstr>Denoising Diffusion Variance Imaging</vt:lpstr>
      <vt:lpstr>Experimental Validation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sridevi shankar</dc:creator>
  <cp:keywords/>
  <dc:description>generated using python-pptx</dc:description>
  <cp:lastModifiedBy>sridevi shankar</cp:lastModifiedBy>
  <cp:revision>5</cp:revision>
  <dcterms:created xsi:type="dcterms:W3CDTF">2013-01-27T09:14:16Z</dcterms:created>
  <dcterms:modified xsi:type="dcterms:W3CDTF">2025-08-21T04:53:18Z</dcterms:modified>
  <cp:category/>
</cp:coreProperties>
</file>