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4"/>
  </p:sldMasterIdLst>
  <p:notesMasterIdLst>
    <p:notesMasterId r:id="rId16"/>
  </p:notesMasterIdLst>
  <p:handoutMasterIdLst>
    <p:handoutMasterId r:id="rId17"/>
  </p:handoutMasterIdLst>
  <p:sldIdLst>
    <p:sldId id="293" r:id="rId5"/>
    <p:sldId id="282" r:id="rId6"/>
    <p:sldId id="284" r:id="rId7"/>
    <p:sldId id="294" r:id="rId8"/>
    <p:sldId id="295" r:id="rId9"/>
    <p:sldId id="299" r:id="rId10"/>
    <p:sldId id="301" r:id="rId11"/>
    <p:sldId id="302" r:id="rId12"/>
    <p:sldId id="297" r:id="rId13"/>
    <p:sldId id="288" r:id="rId14"/>
    <p:sldId id="29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p:cViewPr varScale="1">
        <p:scale>
          <a:sx n="70" d="100"/>
          <a:sy n="70" d="100"/>
        </p:scale>
        <p:origin x="536" y="52"/>
      </p:cViewPr>
      <p:guideLst>
        <p:guide pos="3840"/>
        <p:guide orient="horz" pos="2160"/>
      </p:guideLst>
    </p:cSldViewPr>
  </p:slideViewPr>
  <p:outlineViewPr>
    <p:cViewPr>
      <p:scale>
        <a:sx n="33" d="100"/>
        <a:sy n="33" d="100"/>
      </p:scale>
      <p:origin x="0" y="-4320"/>
    </p:cViewPr>
  </p:outlineViewPr>
  <p:notesTextViewPr>
    <p:cViewPr>
      <p:scale>
        <a:sx n="1" d="1"/>
        <a:sy n="1" d="1"/>
      </p:scale>
      <p:origin x="0" y="0"/>
    </p:cViewPr>
  </p:notesTextViewPr>
  <p:sorterViewPr>
    <p:cViewPr>
      <p:scale>
        <a:sx n="100" d="100"/>
        <a:sy n="100" d="100"/>
      </p:scale>
      <p:origin x="0" y="-1757"/>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5F4DCF1-ECAF-F7A7-2FE7-5E8E893BC4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C1330B0-5BAC-7408-8C3C-78D8336840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BC71B-6527-4638-937B-C93EB849CB02}" type="datetimeFigureOut">
              <a:rPr lang="en-US" smtClean="0"/>
              <a:t>4/23/2025</a:t>
            </a:fld>
            <a:endParaRPr lang="en-US" dirty="0"/>
          </a:p>
        </p:txBody>
      </p:sp>
      <p:sp>
        <p:nvSpPr>
          <p:cNvPr id="4" name="Footer Placeholder 3">
            <a:extLst>
              <a:ext uri="{FF2B5EF4-FFF2-40B4-BE49-F238E27FC236}">
                <a16:creationId xmlns:a16="http://schemas.microsoft.com/office/drawing/2014/main" id="{F0D7EEB3-E0A5-7440-F7ED-F59975ED1E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F548D11-7466-6432-3BF5-64A1A1FA59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A70580-B89C-4157-871D-6B9318EE5F58}" type="slidenum">
              <a:rPr lang="en-US" smtClean="0"/>
              <a:t>‹#›</a:t>
            </a:fld>
            <a:endParaRPr lang="en-US" dirty="0"/>
          </a:p>
        </p:txBody>
      </p:sp>
    </p:spTree>
    <p:extLst>
      <p:ext uri="{BB962C8B-B14F-4D97-AF65-F5344CB8AC3E}">
        <p14:creationId xmlns:p14="http://schemas.microsoft.com/office/powerpoint/2010/main" val="294315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465A2-8C9C-419F-9FD8-234480873777}" type="datetimeFigureOut">
              <a:rPr lang="en-US" smtClean="0"/>
              <a:t>4/23/2025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F00E9-A49D-4007-B3B9-A3783809E505}" type="slidenum">
              <a:rPr lang="en-US" smtClean="0"/>
              <a:t>‹#›</a:t>
            </a:fld>
            <a:endParaRPr lang="en-US" dirty="0"/>
          </a:p>
        </p:txBody>
      </p:sp>
    </p:spTree>
    <p:extLst>
      <p:ext uri="{BB962C8B-B14F-4D97-AF65-F5344CB8AC3E}">
        <p14:creationId xmlns:p14="http://schemas.microsoft.com/office/powerpoint/2010/main" val="220969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233E67-B06D-93D6-603D-6D40D0F6FD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591E66-9637-DBE2-0B58-068CCCE027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75F10D-7CB9-D1E6-D775-2B208FBB9FF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CF7FE83-3644-3E64-9A8F-13D2CB7FD28A}"/>
              </a:ext>
            </a:extLst>
          </p:cNvPr>
          <p:cNvSpPr>
            <a:spLocks noGrp="1"/>
          </p:cNvSpPr>
          <p:nvPr>
            <p:ph type="sldNum" sz="quarter" idx="5"/>
          </p:nvPr>
        </p:nvSpPr>
        <p:spPr/>
        <p:txBody>
          <a:bodyPr/>
          <a:lstStyle/>
          <a:p>
            <a:fld id="{E7AF00E9-A49D-4007-B3B9-A3783809E505}" type="slidenum">
              <a:rPr lang="en-US" smtClean="0"/>
              <a:t>1</a:t>
            </a:fld>
            <a:endParaRPr lang="en-US" dirty="0"/>
          </a:p>
        </p:txBody>
      </p:sp>
    </p:spTree>
    <p:extLst>
      <p:ext uri="{BB962C8B-B14F-4D97-AF65-F5344CB8AC3E}">
        <p14:creationId xmlns:p14="http://schemas.microsoft.com/office/powerpoint/2010/main" val="2053864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2</a:t>
            </a:fld>
            <a:endParaRPr lang="en-US" dirty="0"/>
          </a:p>
        </p:txBody>
      </p:sp>
    </p:spTree>
    <p:extLst>
      <p:ext uri="{BB962C8B-B14F-4D97-AF65-F5344CB8AC3E}">
        <p14:creationId xmlns:p14="http://schemas.microsoft.com/office/powerpoint/2010/main" val="56064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3</a:t>
            </a:fld>
            <a:endParaRPr lang="en-US" dirty="0"/>
          </a:p>
        </p:txBody>
      </p:sp>
    </p:spTree>
    <p:extLst>
      <p:ext uri="{BB962C8B-B14F-4D97-AF65-F5344CB8AC3E}">
        <p14:creationId xmlns:p14="http://schemas.microsoft.com/office/powerpoint/2010/main" val="386789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43F9BD-0415-6E62-4826-FD97FC5269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85B809-5178-3E35-8BE8-F398DEF130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328856-B14F-6975-E35D-C027EF7B7C8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6064496-1F54-F9B0-65D4-59D9650AFCC6}"/>
              </a:ext>
            </a:extLst>
          </p:cNvPr>
          <p:cNvSpPr>
            <a:spLocks noGrp="1"/>
          </p:cNvSpPr>
          <p:nvPr>
            <p:ph type="sldNum" sz="quarter" idx="5"/>
          </p:nvPr>
        </p:nvSpPr>
        <p:spPr/>
        <p:txBody>
          <a:bodyPr/>
          <a:lstStyle/>
          <a:p>
            <a:fld id="{E7AF00E9-A49D-4007-B3B9-A3783809E505}" type="slidenum">
              <a:rPr lang="en-US" smtClean="0"/>
              <a:t>4</a:t>
            </a:fld>
            <a:endParaRPr lang="en-US" dirty="0"/>
          </a:p>
        </p:txBody>
      </p:sp>
    </p:spTree>
    <p:extLst>
      <p:ext uri="{BB962C8B-B14F-4D97-AF65-F5344CB8AC3E}">
        <p14:creationId xmlns:p14="http://schemas.microsoft.com/office/powerpoint/2010/main" val="562185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2B79F7-B88F-7C8D-70A9-F4D20F9EF6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340016-94A2-F81B-A26D-D3A065016C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7A49615-4BB4-A855-4E3C-113A9388263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C6929A2-C8CF-380C-FDF1-281EAFC65CA2}"/>
              </a:ext>
            </a:extLst>
          </p:cNvPr>
          <p:cNvSpPr>
            <a:spLocks noGrp="1"/>
          </p:cNvSpPr>
          <p:nvPr>
            <p:ph type="sldNum" sz="quarter" idx="5"/>
          </p:nvPr>
        </p:nvSpPr>
        <p:spPr/>
        <p:txBody>
          <a:bodyPr/>
          <a:lstStyle/>
          <a:p>
            <a:fld id="{E7AF00E9-A49D-4007-B3B9-A3783809E505}" type="slidenum">
              <a:rPr lang="en-US" smtClean="0"/>
              <a:t>5</a:t>
            </a:fld>
            <a:endParaRPr lang="en-US" dirty="0"/>
          </a:p>
        </p:txBody>
      </p:sp>
    </p:spTree>
    <p:extLst>
      <p:ext uri="{BB962C8B-B14F-4D97-AF65-F5344CB8AC3E}">
        <p14:creationId xmlns:p14="http://schemas.microsoft.com/office/powerpoint/2010/main" val="3322361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1CC6E6-0E23-833A-D67C-95A62B18913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2E4153-934E-D7E0-EC2F-32B14B583A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2EB38E-BE0F-9079-AB90-E595FA46374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3A02E6E-565D-2562-345F-5D7849135D15}"/>
              </a:ext>
            </a:extLst>
          </p:cNvPr>
          <p:cNvSpPr>
            <a:spLocks noGrp="1"/>
          </p:cNvSpPr>
          <p:nvPr>
            <p:ph type="sldNum" sz="quarter" idx="5"/>
          </p:nvPr>
        </p:nvSpPr>
        <p:spPr/>
        <p:txBody>
          <a:bodyPr/>
          <a:lstStyle/>
          <a:p>
            <a:fld id="{E7AF00E9-A49D-4007-B3B9-A3783809E505}" type="slidenum">
              <a:rPr lang="en-US" smtClean="0"/>
              <a:t>7</a:t>
            </a:fld>
            <a:endParaRPr lang="en-US" dirty="0"/>
          </a:p>
        </p:txBody>
      </p:sp>
    </p:spTree>
    <p:extLst>
      <p:ext uri="{BB962C8B-B14F-4D97-AF65-F5344CB8AC3E}">
        <p14:creationId xmlns:p14="http://schemas.microsoft.com/office/powerpoint/2010/main" val="1206020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25FF17-171B-AB62-2443-28AE88BBE5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E98759-CC21-C561-C29A-C04B087666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D7A0B5-9DD5-5019-32D6-CFC4340583A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DF9C33B-E3A5-8BCC-954D-FC766A0C65BF}"/>
              </a:ext>
            </a:extLst>
          </p:cNvPr>
          <p:cNvSpPr>
            <a:spLocks noGrp="1"/>
          </p:cNvSpPr>
          <p:nvPr>
            <p:ph type="sldNum" sz="quarter" idx="5"/>
          </p:nvPr>
        </p:nvSpPr>
        <p:spPr/>
        <p:txBody>
          <a:bodyPr/>
          <a:lstStyle/>
          <a:p>
            <a:fld id="{E7AF00E9-A49D-4007-B3B9-A3783809E505}" type="slidenum">
              <a:rPr lang="en-US" smtClean="0"/>
              <a:t>8</a:t>
            </a:fld>
            <a:endParaRPr lang="en-US" dirty="0"/>
          </a:p>
        </p:txBody>
      </p:sp>
    </p:spTree>
    <p:extLst>
      <p:ext uri="{BB962C8B-B14F-4D97-AF65-F5344CB8AC3E}">
        <p14:creationId xmlns:p14="http://schemas.microsoft.com/office/powerpoint/2010/main" val="2572222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dirty="0"/>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93626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07730566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74893063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43C4A872-A473-BFD2-150E-387250C2B4DA}"/>
              </a:ext>
              <a:ext uri="{C183D7F6-B498-43B3-948B-1728B52AA6E4}">
                <adec:decorative xmlns:adec="http://schemas.microsoft.com/office/drawing/2017/decorative" val="1"/>
              </a:ext>
            </a:extLst>
          </p:cNvPr>
          <p:cNvGrpSpPr/>
          <p:nvPr userDrawn="1"/>
        </p:nvGrpSpPr>
        <p:grpSpPr>
          <a:xfrm>
            <a:off x="613998" y="5334748"/>
            <a:ext cx="678135" cy="990000"/>
            <a:chOff x="10490969" y="1448827"/>
            <a:chExt cx="678135" cy="990000"/>
          </a:xfrm>
        </p:grpSpPr>
        <p:sp>
          <p:nvSpPr>
            <p:cNvPr id="24" name="Freeform: Shape 23">
              <a:extLst>
                <a:ext uri="{FF2B5EF4-FFF2-40B4-BE49-F238E27FC236}">
                  <a16:creationId xmlns:a16="http://schemas.microsoft.com/office/drawing/2014/main" id="{C5C8D53B-A579-BCFA-58E8-C386DABC92CD}"/>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Oval 24">
              <a:extLst>
                <a:ext uri="{FF2B5EF4-FFF2-40B4-BE49-F238E27FC236}">
                  <a16:creationId xmlns:a16="http://schemas.microsoft.com/office/drawing/2014/main" id="{23A34CAC-4A03-ADDB-E97F-8675E68FC0B3}"/>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0C733506-2F0D-8F31-52D1-5244F04A706B}"/>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Freeform: Shape 26">
              <a:extLst>
                <a:ext uri="{FF2B5EF4-FFF2-40B4-BE49-F238E27FC236}">
                  <a16:creationId xmlns:a16="http://schemas.microsoft.com/office/drawing/2014/main" id="{29356E3D-E14C-9C43-7CE4-A7156B1E10DB}"/>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0" name="Title 19">
            <a:extLst>
              <a:ext uri="{FF2B5EF4-FFF2-40B4-BE49-F238E27FC236}">
                <a16:creationId xmlns:a16="http://schemas.microsoft.com/office/drawing/2014/main" id="{85C652DA-55F6-9691-4254-344E0A4E9ABF}"/>
              </a:ext>
            </a:extLst>
          </p:cNvPr>
          <p:cNvSpPr>
            <a:spLocks noGrp="1"/>
          </p:cNvSpPr>
          <p:nvPr>
            <p:ph type="title" hasCustomPrompt="1"/>
          </p:nvPr>
        </p:nvSpPr>
        <p:spPr>
          <a:xfrm>
            <a:off x="550863" y="483924"/>
            <a:ext cx="11090275" cy="1684059"/>
          </a:xfrm>
        </p:spPr>
        <p:txBody>
          <a:bodyPr anchor="b">
            <a:normAutofit/>
          </a:bodyPr>
          <a:lstStyle>
            <a:lvl1pPr>
              <a:defRPr sz="4000"/>
            </a:lvl1pPr>
          </a:lstStyle>
          <a:p>
            <a:r>
              <a:rPr lang="en-US" dirty="0"/>
              <a:t>Click to add title</a:t>
            </a:r>
          </a:p>
        </p:txBody>
      </p:sp>
      <p:sp>
        <p:nvSpPr>
          <p:cNvPr id="22" name="Content Placeholder 21">
            <a:extLst>
              <a:ext uri="{FF2B5EF4-FFF2-40B4-BE49-F238E27FC236}">
                <a16:creationId xmlns:a16="http://schemas.microsoft.com/office/drawing/2014/main" id="{4DB7AC4F-2818-7F0D-AC6A-736D5F2C7392}"/>
              </a:ext>
            </a:extLst>
          </p:cNvPr>
          <p:cNvSpPr>
            <a:spLocks noGrp="1"/>
          </p:cNvSpPr>
          <p:nvPr>
            <p:ph sz="quarter" idx="13" hasCustomPrompt="1"/>
          </p:nvPr>
        </p:nvSpPr>
        <p:spPr>
          <a:xfrm>
            <a:off x="550863" y="2419350"/>
            <a:ext cx="11090274" cy="3913188"/>
          </a:xfrm>
        </p:spPr>
        <p:txBody>
          <a:bodyPr>
            <a:normAutofit/>
          </a:bodyPr>
          <a:lstStyle>
            <a:lvl1pPr marL="0" indent="0">
              <a:buNone/>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dirty="0"/>
          </a:p>
        </p:txBody>
      </p:sp>
      <p:grpSp>
        <p:nvGrpSpPr>
          <p:cNvPr id="5" name="Group 4">
            <a:extLst>
              <a:ext uri="{FF2B5EF4-FFF2-40B4-BE49-F238E27FC236}">
                <a16:creationId xmlns:a16="http://schemas.microsoft.com/office/drawing/2014/main" id="{6C61DF04-D7CB-2B19-8BB9-3E90A661973E}"/>
              </a:ext>
              <a:ext uri="{C183D7F6-B498-43B3-948B-1728B52AA6E4}">
                <adec:decorative xmlns:adec="http://schemas.microsoft.com/office/drawing/2017/decorative" val="1"/>
              </a:ext>
            </a:extLst>
          </p:cNvPr>
          <p:cNvGrpSpPr/>
          <p:nvPr userDrawn="1"/>
        </p:nvGrpSpPr>
        <p:grpSpPr>
          <a:xfrm>
            <a:off x="9010824" y="1514007"/>
            <a:ext cx="734257" cy="760506"/>
            <a:chOff x="5243759" y="1363788"/>
            <a:chExt cx="734257" cy="760506"/>
          </a:xfrm>
        </p:grpSpPr>
        <p:sp>
          <p:nvSpPr>
            <p:cNvPr id="6" name="Freeform 5">
              <a:extLst>
                <a:ext uri="{FF2B5EF4-FFF2-40B4-BE49-F238E27FC236}">
                  <a16:creationId xmlns:a16="http://schemas.microsoft.com/office/drawing/2014/main" id="{5DE1CC00-F893-E215-8086-65B6605C5FC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Freeform 6">
              <a:extLst>
                <a:ext uri="{FF2B5EF4-FFF2-40B4-BE49-F238E27FC236}">
                  <a16:creationId xmlns:a16="http://schemas.microsoft.com/office/drawing/2014/main" id="{6EBF50D9-F9B8-ADB3-8B4A-AF19564EE6E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Freeform 8">
              <a:extLst>
                <a:ext uri="{FF2B5EF4-FFF2-40B4-BE49-F238E27FC236}">
                  <a16:creationId xmlns:a16="http://schemas.microsoft.com/office/drawing/2014/main" id="{80BE1060-7183-58F8-EEBF-64135EE82BC5}"/>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1" name="Oval 10">
            <a:extLst>
              <a:ext uri="{FF2B5EF4-FFF2-40B4-BE49-F238E27FC236}">
                <a16:creationId xmlns:a16="http://schemas.microsoft.com/office/drawing/2014/main" id="{E597A3BE-0D13-9033-E3FD-78202DB799C8}"/>
              </a:ext>
              <a:ext uri="{C183D7F6-B498-43B3-948B-1728B52AA6E4}">
                <adec:decorative xmlns:adec="http://schemas.microsoft.com/office/drawing/2017/decorative" val="1"/>
              </a:ext>
            </a:extLst>
          </p:cNvPr>
          <p:cNvSpPr>
            <a:spLocks noChangeAspect="1"/>
          </p:cNvSpPr>
          <p:nvPr userDrawn="1"/>
        </p:nvSpPr>
        <p:spPr>
          <a:xfrm>
            <a:off x="10168304"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2" name="Group 11">
            <a:extLst>
              <a:ext uri="{FF2B5EF4-FFF2-40B4-BE49-F238E27FC236}">
                <a16:creationId xmlns:a16="http://schemas.microsoft.com/office/drawing/2014/main" id="{D8867D9A-3F3B-94C3-244B-0006226AEF73}"/>
              </a:ext>
              <a:ext uri="{C183D7F6-B498-43B3-948B-1728B52AA6E4}">
                <adec:decorative xmlns:adec="http://schemas.microsoft.com/office/drawing/2017/decorative" val="1"/>
              </a:ext>
            </a:extLst>
          </p:cNvPr>
          <p:cNvGrpSpPr/>
          <p:nvPr userDrawn="1"/>
        </p:nvGrpSpPr>
        <p:grpSpPr>
          <a:xfrm flipH="1">
            <a:off x="9063019" y="3199533"/>
            <a:ext cx="3597052" cy="2615018"/>
            <a:chOff x="4541453" y="3199533"/>
            <a:chExt cx="3597052" cy="2615018"/>
          </a:xfrm>
        </p:grpSpPr>
        <p:sp>
          <p:nvSpPr>
            <p:cNvPr id="13" name="Freeform: Shape 38">
              <a:extLst>
                <a:ext uri="{FF2B5EF4-FFF2-40B4-BE49-F238E27FC236}">
                  <a16:creationId xmlns:a16="http://schemas.microsoft.com/office/drawing/2014/main" id="{955FC3D1-6227-A188-CCDB-11D573FD807A}"/>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4" name="Group 13">
              <a:extLst>
                <a:ext uri="{FF2B5EF4-FFF2-40B4-BE49-F238E27FC236}">
                  <a16:creationId xmlns:a16="http://schemas.microsoft.com/office/drawing/2014/main" id="{AE6BE70E-C41E-449D-A48C-4EB6BB7DC20D}"/>
                </a:ext>
              </a:extLst>
            </p:cNvPr>
            <p:cNvGrpSpPr/>
            <p:nvPr/>
          </p:nvGrpSpPr>
          <p:grpSpPr>
            <a:xfrm>
              <a:off x="4541453" y="3199533"/>
              <a:ext cx="3478701" cy="2615018"/>
              <a:chOff x="-481151" y="3199533"/>
              <a:chExt cx="3478701" cy="2615018"/>
            </a:xfrm>
          </p:grpSpPr>
          <p:sp>
            <p:nvSpPr>
              <p:cNvPr id="15" name="Freeform: Shape 32">
                <a:extLst>
                  <a:ext uri="{FF2B5EF4-FFF2-40B4-BE49-F238E27FC236}">
                    <a16:creationId xmlns:a16="http://schemas.microsoft.com/office/drawing/2014/main" id="{B7C0B12B-49BE-7855-18FB-8583C8DD9617}"/>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Oval 15">
                <a:extLst>
                  <a:ext uri="{FF2B5EF4-FFF2-40B4-BE49-F238E27FC236}">
                    <a16:creationId xmlns:a16="http://schemas.microsoft.com/office/drawing/2014/main" id="{67C78A37-D378-70D3-D6E3-AB9400EB583E}"/>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7" name="Group 16">
            <a:extLst>
              <a:ext uri="{FF2B5EF4-FFF2-40B4-BE49-F238E27FC236}">
                <a16:creationId xmlns:a16="http://schemas.microsoft.com/office/drawing/2014/main" id="{02491172-466F-19CC-B639-A1C3CAB1D43A}"/>
              </a:ext>
              <a:ext uri="{C183D7F6-B498-43B3-948B-1728B52AA6E4}">
                <adec:decorative xmlns:adec="http://schemas.microsoft.com/office/drawing/2017/decorative" val="1"/>
              </a:ext>
            </a:extLst>
          </p:cNvPr>
          <p:cNvGrpSpPr/>
          <p:nvPr userDrawn="1"/>
        </p:nvGrpSpPr>
        <p:grpSpPr>
          <a:xfrm>
            <a:off x="5690545" y="4100655"/>
            <a:ext cx="1335600" cy="1262947"/>
            <a:chOff x="10145015" y="2343978"/>
            <a:chExt cx="1335600" cy="1262947"/>
          </a:xfrm>
        </p:grpSpPr>
        <p:sp>
          <p:nvSpPr>
            <p:cNvPr id="18" name="Freeform: Shape 25">
              <a:extLst>
                <a:ext uri="{FF2B5EF4-FFF2-40B4-BE49-F238E27FC236}">
                  <a16:creationId xmlns:a16="http://schemas.microsoft.com/office/drawing/2014/main" id="{45EC885D-265C-397B-5DAF-57A66CDA30B5}"/>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Oval 18">
              <a:extLst>
                <a:ext uri="{FF2B5EF4-FFF2-40B4-BE49-F238E27FC236}">
                  <a16:creationId xmlns:a16="http://schemas.microsoft.com/office/drawing/2014/main" id="{3601DB21-D937-2F89-DC26-063DFC7800C8}"/>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22076535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76C4EAC-BBDE-1963-BD72-3BD2A47DC59C}"/>
              </a:ext>
            </a:extLst>
          </p:cNvPr>
          <p:cNvSpPr>
            <a:spLocks noGrp="1"/>
          </p:cNvSpPr>
          <p:nvPr>
            <p:ph type="ctrTitle" hasCustomPrompt="1"/>
          </p:nvPr>
        </p:nvSpPr>
        <p:spPr>
          <a:xfrm>
            <a:off x="550863" y="4045464"/>
            <a:ext cx="11115355" cy="2286000"/>
          </a:xfrm>
        </p:spPr>
        <p:txBody>
          <a:bodyPr anchor="ctr">
            <a:noAutofit/>
          </a:bodyPr>
          <a:lstStyle>
            <a:lvl1pPr algn="l">
              <a:defRPr sz="5400"/>
            </a:lvl1pPr>
          </a:lstStyle>
          <a:p>
            <a:r>
              <a:rPr lang="en-US" dirty="0"/>
              <a:t>Click to add title</a:t>
            </a:r>
          </a:p>
        </p:txBody>
      </p:sp>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hasCustomPrompt="1"/>
          </p:nvPr>
        </p:nvSpPr>
        <p:spPr>
          <a:xfrm>
            <a:off x="0" y="4594"/>
            <a:ext cx="12192000" cy="3771878"/>
          </a:xfrm>
        </p:spPr>
        <p:txBody>
          <a:bodyPr>
            <a:noAutofit/>
          </a:bodyPr>
          <a:lstStyle>
            <a:lvl1pPr marL="0" indent="0" algn="ctr">
              <a:buNone/>
              <a:defRPr sz="2000"/>
            </a:lvl1pPr>
          </a:lstStyle>
          <a:p>
            <a:r>
              <a:rPr lang="en-US" dirty="0"/>
              <a:t>Click icon to insert picture</a:t>
            </a:r>
          </a:p>
        </p:txBody>
      </p:sp>
      <p:sp>
        <p:nvSpPr>
          <p:cNvPr id="7" name="Oval 6">
            <a:extLst>
              <a:ext uri="{FF2B5EF4-FFF2-40B4-BE49-F238E27FC236}">
                <a16:creationId xmlns:a16="http://schemas.microsoft.com/office/drawing/2014/main" id="{57BF9F63-86BE-5515-AD3C-59481B3FF4B4}"/>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673299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87E98C0-6053-9701-92D0-4EF9ADBC500C}"/>
              </a:ext>
              <a:ext uri="{C183D7F6-B498-43B3-948B-1728B52AA6E4}">
                <adec:decorative xmlns:adec="http://schemas.microsoft.com/office/drawing/2017/decorative" val="1"/>
              </a:ext>
            </a:extLst>
          </p:cNvPr>
          <p:cNvGrpSpPr/>
          <p:nvPr userDrawn="1"/>
        </p:nvGrpSpPr>
        <p:grpSpPr>
          <a:xfrm flipH="1" flipV="1">
            <a:off x="9063019" y="746716"/>
            <a:ext cx="3597052" cy="2615018"/>
            <a:chOff x="4541453" y="3199533"/>
            <a:chExt cx="3597052" cy="2615018"/>
          </a:xfrm>
        </p:grpSpPr>
        <p:sp>
          <p:nvSpPr>
            <p:cNvPr id="8" name="Freeform: Shape 38">
              <a:extLst>
                <a:ext uri="{FF2B5EF4-FFF2-40B4-BE49-F238E27FC236}">
                  <a16:creationId xmlns:a16="http://schemas.microsoft.com/office/drawing/2014/main" id="{C32B1A1D-760B-9D3D-A869-E50FC962A629}"/>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D02EF78B-5BDF-8632-B9B1-087DB042EEC7}"/>
                </a:ext>
              </a:extLst>
            </p:cNvPr>
            <p:cNvGrpSpPr/>
            <p:nvPr/>
          </p:nvGrpSpPr>
          <p:grpSpPr>
            <a:xfrm>
              <a:off x="4541453" y="3199533"/>
              <a:ext cx="3478701" cy="2615018"/>
              <a:chOff x="-481151" y="3199533"/>
              <a:chExt cx="3478701" cy="2615018"/>
            </a:xfrm>
          </p:grpSpPr>
          <p:sp>
            <p:nvSpPr>
              <p:cNvPr id="10" name="Freeform: Shape 32">
                <a:extLst>
                  <a:ext uri="{FF2B5EF4-FFF2-40B4-BE49-F238E27FC236}">
                    <a16:creationId xmlns:a16="http://schemas.microsoft.com/office/drawing/2014/main" id="{5C54B3E8-515B-0865-9321-DB3793A62240}"/>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Oval 10">
                <a:extLst>
                  <a:ext uri="{FF2B5EF4-FFF2-40B4-BE49-F238E27FC236}">
                    <a16:creationId xmlns:a16="http://schemas.microsoft.com/office/drawing/2014/main" id="{56E92718-2CCD-B15D-8DE5-46285BEA256B}"/>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9" name="Group 18">
            <a:extLst>
              <a:ext uri="{FF2B5EF4-FFF2-40B4-BE49-F238E27FC236}">
                <a16:creationId xmlns:a16="http://schemas.microsoft.com/office/drawing/2014/main" id="{AEA0B78B-84F0-8B85-40E8-678689DC13E6}"/>
              </a:ext>
              <a:ext uri="{C183D7F6-B498-43B3-948B-1728B52AA6E4}">
                <adec:decorative xmlns:adec="http://schemas.microsoft.com/office/drawing/2017/decorative" val="1"/>
              </a:ext>
            </a:extLst>
          </p:cNvPr>
          <p:cNvGrpSpPr/>
          <p:nvPr userDrawn="1"/>
        </p:nvGrpSpPr>
        <p:grpSpPr>
          <a:xfrm>
            <a:off x="8723112" y="5088958"/>
            <a:ext cx="1335600" cy="1262947"/>
            <a:chOff x="10145015" y="2343978"/>
            <a:chExt cx="1335600" cy="1262947"/>
          </a:xfrm>
        </p:grpSpPr>
        <p:sp>
          <p:nvSpPr>
            <p:cNvPr id="20" name="Freeform: Shape 25">
              <a:extLst>
                <a:ext uri="{FF2B5EF4-FFF2-40B4-BE49-F238E27FC236}">
                  <a16:creationId xmlns:a16="http://schemas.microsoft.com/office/drawing/2014/main" id="{2E5D7C6F-BF77-9B7D-5B12-7AF3ED280B43}"/>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FA599EE6-2673-0AD8-EAE0-45C79326015E}"/>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550862" y="498474"/>
            <a:ext cx="7960421" cy="1450217"/>
          </a:xfrm>
        </p:spPr>
        <p:txBody>
          <a:bodyPr vert="horz" wrap="square" lIns="0" tIns="0" rIns="0" bIns="0" rtlCol="0" anchor="t" anchorCtr="0">
            <a:normAutofit/>
          </a:bodyPr>
          <a:lstStyle>
            <a:lvl1pPr>
              <a:defRPr lang="en-US" sz="4000" dirty="0"/>
            </a:lvl1pPr>
          </a:lstStyle>
          <a:p>
            <a:pPr lvl="0">
              <a:lnSpc>
                <a:spcPct val="100000"/>
              </a:lnSpc>
            </a:pPr>
            <a:r>
              <a:rPr lang="en-US" dirty="0"/>
              <a:t>Click to add title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581343" y="2103039"/>
            <a:ext cx="7929940" cy="3979625"/>
          </a:xfrm>
        </p:spPr>
        <p:txBody>
          <a:bodyPr>
            <a:normAutofit/>
          </a:bodyPr>
          <a:lstStyle>
            <a:lvl1pPr>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287663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600974" y="196900"/>
            <a:ext cx="4899628" cy="2331490"/>
          </a:xfrm>
        </p:spPr>
        <p:txBody>
          <a:bodyPr anchor="b" anchorCtr="0">
            <a:noAutofit/>
          </a:bodyPr>
          <a:lstStyle>
            <a:lvl1pPr algn="r">
              <a:defRPr sz="4000"/>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583162" y="2827209"/>
            <a:ext cx="4917440" cy="3442144"/>
          </a:xfrm>
        </p:spPr>
        <p:txBody>
          <a:bodyPr>
            <a:normAutofit/>
          </a:bodyPr>
          <a:lstStyle>
            <a:lvl1pPr marL="0" indent="0" algn="r">
              <a:buNone/>
              <a:defRPr sz="1800">
                <a:solidFill>
                  <a:schemeClr val="tx1"/>
                </a:solidFill>
              </a:defRPr>
            </a:lvl1pPr>
            <a:lvl2pPr algn="r">
              <a:defRPr sz="1200">
                <a:solidFill>
                  <a:schemeClr val="tx1"/>
                </a:solidFill>
              </a:defRPr>
            </a:lvl2pPr>
            <a:lvl3pPr algn="r">
              <a:defRPr sz="1200">
                <a:solidFill>
                  <a:schemeClr val="tx1"/>
                </a:solidFill>
              </a:defRPr>
            </a:lvl3pPr>
            <a:lvl4pPr algn="r">
              <a:defRPr sz="1200">
                <a:solidFill>
                  <a:schemeClr val="tx1"/>
                </a:solidFill>
              </a:defRPr>
            </a:lvl4pPr>
            <a:lvl5pPr algn="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6095588" y="0"/>
            <a:ext cx="6095998" cy="6858000"/>
          </a:xfrm>
        </p:spPr>
        <p:txBody>
          <a:bodyPr>
            <a:normAutofit/>
          </a:bodyPr>
          <a:lstStyle>
            <a:lvl1pPr marL="0" indent="0" algn="ctr">
              <a:buNone/>
              <a:defRPr sz="2000">
                <a:solidFill>
                  <a:schemeClr val="tx1"/>
                </a:solidFill>
              </a:defRPr>
            </a:lvl1pPr>
          </a:lstStyle>
          <a:p>
            <a:r>
              <a:rPr lang="en-US"/>
              <a:t>Click icon to add picture</a:t>
            </a:r>
            <a:endParaRPr lang="en-US" dirty="0"/>
          </a:p>
        </p:txBody>
      </p:sp>
      <p:grpSp>
        <p:nvGrpSpPr>
          <p:cNvPr id="4" name="Group 3">
            <a:extLst>
              <a:ext uri="{FF2B5EF4-FFF2-40B4-BE49-F238E27FC236}">
                <a16:creationId xmlns:a16="http://schemas.microsoft.com/office/drawing/2014/main" id="{A904CD02-7C7D-28DD-85A8-2FD92C29D32A}"/>
              </a:ext>
              <a:ext uri="{C183D7F6-B498-43B3-948B-1728B52AA6E4}">
                <adec:decorative xmlns:adec="http://schemas.microsoft.com/office/drawing/2017/decorative" val="1"/>
              </a:ext>
            </a:extLst>
          </p:cNvPr>
          <p:cNvGrpSpPr/>
          <p:nvPr userDrawn="1"/>
        </p:nvGrpSpPr>
        <p:grpSpPr>
          <a:xfrm>
            <a:off x="4803321" y="682622"/>
            <a:ext cx="734257" cy="760506"/>
            <a:chOff x="5243759" y="1363788"/>
            <a:chExt cx="734257" cy="760506"/>
          </a:xfrm>
        </p:grpSpPr>
        <p:sp>
          <p:nvSpPr>
            <p:cNvPr id="9" name="Freeform 5">
              <a:extLst>
                <a:ext uri="{FF2B5EF4-FFF2-40B4-BE49-F238E27FC236}">
                  <a16:creationId xmlns:a16="http://schemas.microsoft.com/office/drawing/2014/main" id="{FB7341D0-DC30-9661-B3E0-91DE7C37946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 name="Freeform 6">
              <a:extLst>
                <a:ext uri="{FF2B5EF4-FFF2-40B4-BE49-F238E27FC236}">
                  <a16:creationId xmlns:a16="http://schemas.microsoft.com/office/drawing/2014/main" id="{92A118B5-9F91-EA1B-3F95-6BFA5095544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Freeform 8">
              <a:extLst>
                <a:ext uri="{FF2B5EF4-FFF2-40B4-BE49-F238E27FC236}">
                  <a16:creationId xmlns:a16="http://schemas.microsoft.com/office/drawing/2014/main" id="{208891A5-91FA-D924-CB46-E74B50635001}"/>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5" name="Oval 14">
            <a:extLst>
              <a:ext uri="{FF2B5EF4-FFF2-40B4-BE49-F238E27FC236}">
                <a16:creationId xmlns:a16="http://schemas.microsoft.com/office/drawing/2014/main" id="{BE5F7483-2261-D4C4-30E3-2D379D8CA06D}"/>
              </a:ext>
              <a:ext uri="{C183D7F6-B498-43B3-948B-1728B52AA6E4}">
                <adec:decorative xmlns:adec="http://schemas.microsoft.com/office/drawing/2017/decorative" val="1"/>
              </a:ext>
            </a:extLst>
          </p:cNvPr>
          <p:cNvSpPr>
            <a:spLocks noChangeAspect="1"/>
          </p:cNvSpPr>
          <p:nvPr userDrawn="1"/>
        </p:nvSpPr>
        <p:spPr>
          <a:xfrm>
            <a:off x="1189378" y="523262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346747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E57989ED-9663-5033-AA83-267069FC5CEE}"/>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549536" y="549274"/>
            <a:ext cx="5179330" cy="2841829"/>
          </a:xfrm>
        </p:spPr>
        <p:txBody>
          <a:bodyPr vert="horz" wrap="square" lIns="0" tIns="0" rIns="0" bIns="0" rtlCol="0" anchor="b" anchorCtr="0">
            <a:normAutofit/>
          </a:bodyPr>
          <a:lstStyle>
            <a:lvl1pPr>
              <a:defRPr lang="en-US" sz="5400" dirty="0"/>
            </a:lvl1pPr>
          </a:lstStyle>
          <a:p>
            <a:pPr lvl="0">
              <a:lnSpc>
                <a:spcPct val="100000"/>
              </a:lnSpc>
            </a:pPr>
            <a:r>
              <a:rPr lang="en-US" dirty="0"/>
              <a:t>Click to add title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549537" y="3646704"/>
            <a:ext cx="5179330" cy="2706160"/>
          </a:xfrm>
        </p:spPr>
        <p:txBody>
          <a:bodyPr>
            <a:normAutofit/>
          </a:bodyPr>
          <a:lstStyle>
            <a:lvl1pPr marL="0" indent="0">
              <a:spcBef>
                <a:spcPts val="1000"/>
              </a:spcBef>
              <a:buNone/>
              <a:defRPr sz="1800">
                <a:solidFill>
                  <a:schemeClr val="tx1"/>
                </a:solidFill>
              </a:defRPr>
            </a:lvl1pPr>
            <a:lvl2pPr marL="457200" indent="0">
              <a:spcBef>
                <a:spcPts val="1000"/>
              </a:spcBef>
              <a:buNone/>
              <a:defRPr sz="1200">
                <a:solidFill>
                  <a:schemeClr val="tx1"/>
                </a:solidFill>
              </a:defRPr>
            </a:lvl2pPr>
            <a:lvl3pPr marL="914400" indent="0">
              <a:spcBef>
                <a:spcPts val="1000"/>
              </a:spcBef>
              <a:buNone/>
              <a:defRPr sz="1200">
                <a:solidFill>
                  <a:schemeClr val="tx1"/>
                </a:solidFill>
              </a:defRPr>
            </a:lvl3pPr>
            <a:lvl4pPr marL="1371600" indent="0">
              <a:spcBef>
                <a:spcPts val="1000"/>
              </a:spcBef>
              <a:buNone/>
              <a:defRPr sz="1200">
                <a:solidFill>
                  <a:schemeClr val="tx1"/>
                </a:solidFill>
              </a:defRPr>
            </a:lvl4pPr>
            <a:lvl5pPr marL="1828800" indent="0">
              <a:spcBef>
                <a:spcPts val="1000"/>
              </a:spcBef>
              <a:buNone/>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Picture Placeholder 19">
            <a:extLst>
              <a:ext uri="{FF2B5EF4-FFF2-40B4-BE49-F238E27FC236}">
                <a16:creationId xmlns:a16="http://schemas.microsoft.com/office/drawing/2014/main" id="{5392876F-0BBD-F80A-DE7F-8831AD3BF353}"/>
              </a:ext>
            </a:extLst>
          </p:cNvPr>
          <p:cNvSpPr>
            <a:spLocks noGrp="1"/>
          </p:cNvSpPr>
          <p:nvPr>
            <p:ph type="pic" sz="quarter" idx="13" hasCustomPrompt="1"/>
          </p:nvPr>
        </p:nvSpPr>
        <p:spPr>
          <a:xfrm>
            <a:off x="5926138" y="549275"/>
            <a:ext cx="5654675" cy="5788025"/>
          </a:xfrm>
        </p:spPr>
        <p:txBody>
          <a:bodyPr>
            <a:normAutofit/>
          </a:bodyPr>
          <a:lstStyle>
            <a:lvl1pPr marL="0" indent="0" algn="ctr">
              <a:buNone/>
              <a:defRPr sz="2000">
                <a:solidFill>
                  <a:schemeClr val="tx1"/>
                </a:solidFill>
              </a:defRPr>
            </a:lvl1pPr>
          </a:lstStyle>
          <a:p>
            <a:r>
              <a:rPr lang="en-US" dirty="0"/>
              <a:t>Click icon to insert picture</a:t>
            </a:r>
          </a:p>
        </p:txBody>
      </p:sp>
      <p:grpSp>
        <p:nvGrpSpPr>
          <p:cNvPr id="9" name="Group 8">
            <a:extLst>
              <a:ext uri="{FF2B5EF4-FFF2-40B4-BE49-F238E27FC236}">
                <a16:creationId xmlns:a16="http://schemas.microsoft.com/office/drawing/2014/main" id="{64E08E8E-10CB-55BC-8AFF-E64C800B9F89}"/>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0" name="Freeform: Shape 15">
              <a:extLst>
                <a:ext uri="{FF2B5EF4-FFF2-40B4-BE49-F238E27FC236}">
                  <a16:creationId xmlns:a16="http://schemas.microsoft.com/office/drawing/2014/main" id="{B439260B-AC6B-1C83-1A63-058A7E7EFCC9}"/>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Oval 10">
              <a:extLst>
                <a:ext uri="{FF2B5EF4-FFF2-40B4-BE49-F238E27FC236}">
                  <a16:creationId xmlns:a16="http://schemas.microsoft.com/office/drawing/2014/main" id="{4ADD32DC-9BAF-DA32-4E29-A6D403E04377}"/>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3940739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263223463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736565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415189351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47285868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45413379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131167432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84548230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17667354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4222058729"/>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8" r:id="rId12"/>
    <p:sldLayoutId id="2147483719" r:id="rId13"/>
    <p:sldLayoutId id="2147483721" r:id="rId14"/>
    <p:sldLayoutId id="2147483724" r:id="rId15"/>
    <p:sldLayoutId id="2147483728" r:id="rId16"/>
  </p:sldLayoutIdLst>
  <p:hf sldNum="0" hdr="0" ftr="0" dt="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34ED85-B70E-BE74-86FB-ADADCB12C1D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2A38BE3-70C7-AAD2-4DD7-5F8AD6A9F9C9}"/>
              </a:ext>
            </a:extLst>
          </p:cNvPr>
          <p:cNvSpPr>
            <a:spLocks noGrp="1"/>
          </p:cNvSpPr>
          <p:nvPr>
            <p:ph type="ctrTitle"/>
          </p:nvPr>
        </p:nvSpPr>
        <p:spPr>
          <a:noFill/>
        </p:spPr>
        <p:txBody>
          <a:bodyPr anchor="ctr"/>
          <a:lstStyle/>
          <a:p>
            <a:r>
              <a:rPr lang="en-US" sz="5400" dirty="0">
                <a:latin typeface="Calibri" panose="020F0502020204030204" pitchFamily="34" charset="0"/>
                <a:ea typeface="Calibri" panose="020F0502020204030204" pitchFamily="34" charset="0"/>
                <a:cs typeface="Calibri" panose="020F0502020204030204" pitchFamily="34" charset="0"/>
              </a:rPr>
              <a:t>Brain Tumor Segmentation Using U-</a:t>
            </a:r>
            <a:r>
              <a:rPr lang="en-US" dirty="0">
                <a:latin typeface="Calibri" panose="020F0502020204030204" pitchFamily="34" charset="0"/>
                <a:ea typeface="Calibri" panose="020F0502020204030204" pitchFamily="34" charset="0"/>
                <a:cs typeface="Calibri" panose="020F0502020204030204" pitchFamily="34" charset="0"/>
              </a:rPr>
              <a:t>N</a:t>
            </a:r>
            <a:r>
              <a:rPr lang="en-US" sz="5400" dirty="0">
                <a:latin typeface="Calibri" panose="020F0502020204030204" pitchFamily="34" charset="0"/>
                <a:ea typeface="Calibri" panose="020F0502020204030204" pitchFamily="34" charset="0"/>
                <a:cs typeface="Calibri" panose="020F0502020204030204" pitchFamily="34" charset="0"/>
              </a:rPr>
              <a:t>et</a:t>
            </a:r>
            <a:endParaRPr lang="en-US" dirty="0"/>
          </a:p>
        </p:txBody>
      </p:sp>
      <p:pic>
        <p:nvPicPr>
          <p:cNvPr id="11" name="Picture Placeholder 15" descr="Data points digital background">
            <a:extLst>
              <a:ext uri="{FF2B5EF4-FFF2-40B4-BE49-F238E27FC236}">
                <a16:creationId xmlns:a16="http://schemas.microsoft.com/office/drawing/2014/main" id="{8E159AF7-2EAA-07C8-E41F-1373625FC532}"/>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52" b="52"/>
          <a:stretch/>
        </p:blipFill>
        <p:spPr/>
      </p:pic>
    </p:spTree>
    <p:extLst>
      <p:ext uri="{BB962C8B-B14F-4D97-AF65-F5344CB8AC3E}">
        <p14:creationId xmlns:p14="http://schemas.microsoft.com/office/powerpoint/2010/main" val="1247609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106B59-80B8-CEED-0BCA-BC3F80A85FEA}"/>
              </a:ext>
              <a:ext uri="{C183D7F6-B498-43B3-948B-1728B52AA6E4}">
                <adec:decorative xmlns:adec="http://schemas.microsoft.com/office/drawing/2017/decorative" val="1"/>
              </a:ext>
            </a:extLst>
          </p:cNvPr>
          <p:cNvGrpSpPr/>
          <p:nvPr/>
        </p:nvGrpSpPr>
        <p:grpSpPr>
          <a:xfrm>
            <a:off x="4803321" y="682622"/>
            <a:ext cx="734257" cy="760506"/>
            <a:chOff x="5243759" y="1363788"/>
            <a:chExt cx="734257" cy="760506"/>
          </a:xfrm>
        </p:grpSpPr>
        <p:sp>
          <p:nvSpPr>
            <p:cNvPr id="6" name="Freeform 5">
              <a:extLst>
                <a:ext uri="{FF2B5EF4-FFF2-40B4-BE49-F238E27FC236}">
                  <a16:creationId xmlns:a16="http://schemas.microsoft.com/office/drawing/2014/main" id="{73C2F317-81E4-3678-2FF2-495B3A95470A}"/>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Freeform 6">
              <a:extLst>
                <a:ext uri="{FF2B5EF4-FFF2-40B4-BE49-F238E27FC236}">
                  <a16:creationId xmlns:a16="http://schemas.microsoft.com/office/drawing/2014/main" id="{A7C6D33A-37B7-D2C4-2C1C-6D5253D0D480}"/>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Freeform 8">
              <a:extLst>
                <a:ext uri="{FF2B5EF4-FFF2-40B4-BE49-F238E27FC236}">
                  <a16:creationId xmlns:a16="http://schemas.microsoft.com/office/drawing/2014/main" id="{18145A95-72C3-9BFC-32D2-908F235E389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noFill/>
        </p:spPr>
        <p:txBody>
          <a:bodyPr anchor="b"/>
          <a:lstStyle/>
          <a:p>
            <a:pPr algn="l"/>
            <a:r>
              <a:rPr lang="en-US" dirty="0"/>
              <a:t>Conclusion</a:t>
            </a:r>
          </a:p>
        </p:txBody>
      </p:sp>
      <p:pic>
        <p:nvPicPr>
          <p:cNvPr id="20" name="Picture Placeholder 19" descr="A close-up of a graph">
            <a:extLst>
              <a:ext uri="{FF2B5EF4-FFF2-40B4-BE49-F238E27FC236}">
                <a16:creationId xmlns:a16="http://schemas.microsoft.com/office/drawing/2014/main" id="{A7019768-5E2A-F9D1-62D6-EC7C5F0BBEC9}"/>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9" r="9"/>
          <a:stretch/>
        </p:blipFill>
        <p:spPr/>
      </p:pic>
      <p:sp>
        <p:nvSpPr>
          <p:cNvPr id="9" name="Oval 8">
            <a:extLst>
              <a:ext uri="{FF2B5EF4-FFF2-40B4-BE49-F238E27FC236}">
                <a16:creationId xmlns:a16="http://schemas.microsoft.com/office/drawing/2014/main" id="{5C4A7DC2-42C3-FDDF-02BF-9598D75A6A83}"/>
              </a:ext>
              <a:ext uri="{C183D7F6-B498-43B3-948B-1728B52AA6E4}">
                <adec:decorative xmlns:adec="http://schemas.microsoft.com/office/drawing/2017/decorative" val="1"/>
              </a:ext>
            </a:extLst>
          </p:cNvPr>
          <p:cNvSpPr>
            <a:spLocks noChangeAspect="1"/>
          </p:cNvSpPr>
          <p:nvPr/>
        </p:nvSpPr>
        <p:spPr>
          <a:xfrm>
            <a:off x="1189378" y="523262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Rectangle 3">
            <a:extLst>
              <a:ext uri="{FF2B5EF4-FFF2-40B4-BE49-F238E27FC236}">
                <a16:creationId xmlns:a16="http://schemas.microsoft.com/office/drawing/2014/main" id="{41011AD5-5341-5D7C-FDB0-EAEB15DD40E3}"/>
              </a:ext>
            </a:extLst>
          </p:cNvPr>
          <p:cNvSpPr>
            <a:spLocks noGrp="1" noChangeArrowheads="1"/>
          </p:cNvSpPr>
          <p:nvPr>
            <p:ph sz="half" idx="1"/>
          </p:nvPr>
        </p:nvSpPr>
        <p:spPr bwMode="auto">
          <a:xfrm>
            <a:off x="583162" y="2251393"/>
            <a:ext cx="5512426"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rPr>
              <a:t>The project demonstrates the potential of</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rPr>
              <a:t>     combining medical imaging techniques with deep </a:t>
            </a:r>
          </a:p>
          <a:p>
            <a:pPr marR="0" lvl="0" algn="l" defTabSz="914400" rtl="0" eaLnBrk="0" fontAlgn="base" latinLnBrk="0" hangingPunct="0">
              <a:lnSpc>
                <a:spcPct val="100000"/>
              </a:lnSpc>
              <a:spcBef>
                <a:spcPct val="0"/>
              </a:spcBef>
              <a:spcAft>
                <a:spcPct val="0"/>
              </a:spcAft>
              <a:buClrTx/>
              <a:buSzTx/>
              <a:tabLst/>
            </a:pPr>
            <a:r>
              <a:rPr lang="en-US" altLang="en-US" dirty="0"/>
              <a:t> </a:t>
            </a:r>
            <a:r>
              <a:rPr kumimoji="0" lang="en-US" altLang="en-US" sz="1800" b="0" i="0" u="none" strike="noStrike" cap="none" normalizeH="0" baseline="0" dirty="0">
                <a:ln>
                  <a:noFill/>
                </a:ln>
                <a:solidFill>
                  <a:schemeClr val="tx1"/>
                </a:solidFill>
                <a:effectLst/>
              </a:rPr>
              <a:t>    learning (U-Net Architecture) for effective brain </a:t>
            </a:r>
          </a:p>
          <a:p>
            <a:pPr marR="0" lvl="0" algn="l" defTabSz="914400" rtl="0" eaLnBrk="0" fontAlgn="base" latinLnBrk="0" hangingPunct="0">
              <a:lnSpc>
                <a:spcPct val="100000"/>
              </a:lnSpc>
              <a:spcBef>
                <a:spcPct val="0"/>
              </a:spcBef>
              <a:spcAft>
                <a:spcPct val="0"/>
              </a:spcAft>
              <a:buClrTx/>
              <a:buSzTx/>
              <a:tabLst/>
            </a:pPr>
            <a:r>
              <a:rPr lang="en-US" altLang="en-US" dirty="0"/>
              <a:t>   </a:t>
            </a:r>
            <a:r>
              <a:rPr kumimoji="0" lang="en-US" altLang="en-US" sz="1800" b="0" i="0" u="none" strike="noStrike" cap="none" normalizeH="0" baseline="0" dirty="0">
                <a:ln>
                  <a:noFill/>
                </a:ln>
                <a:solidFill>
                  <a:schemeClr val="tx1"/>
                </a:solidFill>
                <a:effectLst/>
              </a:rPr>
              <a:t>  tumor segmentation.</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rPr>
              <a:t>While results are promising, including high segmentation accuracy</a:t>
            </a:r>
            <a:r>
              <a:rPr kumimoji="0" lang="en-IN" altLang="en-US" sz="1800" b="0" i="0" u="none" strike="noStrike" cap="none" normalizeH="0" baseline="0" dirty="0">
                <a:ln>
                  <a:noFill/>
                </a:ln>
                <a:solidFill>
                  <a:schemeClr val="tx1"/>
                </a:solidFill>
                <a:effectLst/>
              </a:rPr>
              <a:t>, </a:t>
            </a:r>
            <a:r>
              <a:rPr kumimoji="0" lang="en-US" altLang="en-US" sz="1800" b="0" i="0" u="none" strike="noStrike" cap="none" normalizeH="0" baseline="0" dirty="0">
                <a:ln>
                  <a:noFill/>
                </a:ln>
                <a:solidFill>
                  <a:schemeClr val="tx1"/>
                </a:solidFill>
                <a:effectLst/>
              </a:rPr>
              <a:t>further refinements are needed for robust deployment in clinical or real world healthcare settings.</a:t>
            </a:r>
          </a:p>
        </p:txBody>
      </p:sp>
    </p:spTree>
    <p:extLst>
      <p:ext uri="{BB962C8B-B14F-4D97-AF65-F5344CB8AC3E}">
        <p14:creationId xmlns:p14="http://schemas.microsoft.com/office/powerpoint/2010/main" val="414523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xfrm>
            <a:off x="549536" y="549274"/>
            <a:ext cx="5179330" cy="2662022"/>
          </a:xfrm>
          <a:noFill/>
        </p:spPr>
        <p:txBody>
          <a:bodyPr anchor="b">
            <a:normAutofit/>
          </a:bodyPr>
          <a:lstStyle/>
          <a:p>
            <a:r>
              <a:rPr lang="en-US" dirty="0"/>
              <a:t>Thank you</a:t>
            </a:r>
          </a:p>
        </p:txBody>
      </p:sp>
      <p:sp>
        <p:nvSpPr>
          <p:cNvPr id="3" name="Content Placeholder 2">
            <a:extLst>
              <a:ext uri="{FF2B5EF4-FFF2-40B4-BE49-F238E27FC236}">
                <a16:creationId xmlns:a16="http://schemas.microsoft.com/office/drawing/2014/main" id="{1BE98EFF-197D-3136-70B9-7BBD30A48931}"/>
              </a:ext>
            </a:extLst>
          </p:cNvPr>
          <p:cNvSpPr>
            <a:spLocks noGrp="1"/>
          </p:cNvSpPr>
          <p:nvPr>
            <p:ph idx="1"/>
          </p:nvPr>
        </p:nvSpPr>
        <p:spPr>
          <a:noFill/>
        </p:spPr>
        <p:txBody>
          <a:bodyPr>
            <a:normAutofit/>
          </a:bodyPr>
          <a:lstStyle/>
          <a:p>
            <a:r>
              <a:rPr lang="en-US" dirty="0" err="1"/>
              <a:t>Alukanti</a:t>
            </a:r>
            <a:r>
              <a:rPr lang="en-US" dirty="0"/>
              <a:t> Srinidhi – B220675CS</a:t>
            </a:r>
          </a:p>
          <a:p>
            <a:r>
              <a:rPr lang="en-US" dirty="0"/>
              <a:t>Gundlapalli Padmapriya – B220308CS</a:t>
            </a:r>
          </a:p>
          <a:p>
            <a:r>
              <a:rPr lang="en-US" dirty="0"/>
              <a:t>Tangi Sowmya – B221253CS</a:t>
            </a:r>
          </a:p>
        </p:txBody>
      </p:sp>
      <p:pic>
        <p:nvPicPr>
          <p:cNvPr id="25" name="Picture Placeholder 24" descr="A close-up of a network">
            <a:extLst>
              <a:ext uri="{FF2B5EF4-FFF2-40B4-BE49-F238E27FC236}">
                <a16:creationId xmlns:a16="http://schemas.microsoft.com/office/drawing/2014/main" id="{41A1C574-72C6-642F-E4D2-FF0C993AEF7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 b="1"/>
          <a:stretch/>
        </p:blipFill>
        <p:spPr/>
      </p:pic>
    </p:spTree>
    <p:extLst>
      <p:ext uri="{BB962C8B-B14F-4D97-AF65-F5344CB8AC3E}">
        <p14:creationId xmlns:p14="http://schemas.microsoft.com/office/powerpoint/2010/main" val="2547630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5BE93-0252-3CC3-B567-14EC47EB8C7F}"/>
              </a:ext>
            </a:extLst>
          </p:cNvPr>
          <p:cNvSpPr>
            <a:spLocks noGrp="1"/>
          </p:cNvSpPr>
          <p:nvPr>
            <p:ph type="title"/>
          </p:nvPr>
        </p:nvSpPr>
        <p:spPr>
          <a:xfrm>
            <a:off x="550863" y="483924"/>
            <a:ext cx="11090275" cy="1000747"/>
          </a:xfrm>
        </p:spPr>
        <p:txBody>
          <a:bodyPr/>
          <a:lstStyle/>
          <a:p>
            <a:r>
              <a:rPr lang="en-US" dirty="0"/>
              <a:t>Agenda</a:t>
            </a:r>
          </a:p>
        </p:txBody>
      </p:sp>
      <p:sp>
        <p:nvSpPr>
          <p:cNvPr id="3" name="Content Placeholder 2">
            <a:extLst>
              <a:ext uri="{FF2B5EF4-FFF2-40B4-BE49-F238E27FC236}">
                <a16:creationId xmlns:a16="http://schemas.microsoft.com/office/drawing/2014/main" id="{1ABCA07C-1908-B1EB-82FA-EC63DAAF4CF4}"/>
              </a:ext>
            </a:extLst>
          </p:cNvPr>
          <p:cNvSpPr>
            <a:spLocks noGrp="1"/>
          </p:cNvSpPr>
          <p:nvPr>
            <p:ph sz="quarter" idx="13"/>
          </p:nvPr>
        </p:nvSpPr>
        <p:spPr>
          <a:xfrm>
            <a:off x="550863" y="1868743"/>
            <a:ext cx="3126402" cy="4128934"/>
          </a:xfrm>
        </p:spPr>
        <p:txBody>
          <a:bodyPr>
            <a:noAutofit/>
          </a:bodyPr>
          <a:lstStyle/>
          <a:p>
            <a:r>
              <a:rPr lang="en-US" sz="2400" dirty="0"/>
              <a:t>Introduction</a:t>
            </a:r>
          </a:p>
          <a:p>
            <a:r>
              <a:rPr lang="en-US" sz="2400" dirty="0"/>
              <a:t>Literature review</a:t>
            </a:r>
          </a:p>
          <a:p>
            <a:r>
              <a:rPr lang="en-US" sz="2400" dirty="0"/>
              <a:t>Methodology</a:t>
            </a:r>
          </a:p>
          <a:p>
            <a:r>
              <a:rPr lang="en-US" sz="2400" dirty="0"/>
              <a:t>Visualization</a:t>
            </a:r>
          </a:p>
          <a:p>
            <a:r>
              <a:rPr lang="en-US" sz="2400" dirty="0"/>
              <a:t>Data Augmentation</a:t>
            </a:r>
          </a:p>
          <a:p>
            <a:r>
              <a:rPr lang="en-US" sz="2400" dirty="0"/>
              <a:t>Results</a:t>
            </a:r>
          </a:p>
          <a:p>
            <a:r>
              <a:rPr lang="en-US" sz="2400" dirty="0"/>
              <a:t>Conclusion</a:t>
            </a:r>
          </a:p>
        </p:txBody>
      </p:sp>
    </p:spTree>
    <p:extLst>
      <p:ext uri="{BB962C8B-B14F-4D97-AF65-F5344CB8AC3E}">
        <p14:creationId xmlns:p14="http://schemas.microsoft.com/office/powerpoint/2010/main" val="2665045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343A-9CB0-F2AD-EF62-5DEE3E97F95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C6744DD-5BC8-42C8-4313-13CE95ED575B}"/>
              </a:ext>
            </a:extLst>
          </p:cNvPr>
          <p:cNvSpPr>
            <a:spLocks noGrp="1"/>
          </p:cNvSpPr>
          <p:nvPr>
            <p:ph idx="1"/>
          </p:nvPr>
        </p:nvSpPr>
        <p:spPr>
          <a:xfrm>
            <a:off x="581343" y="1533833"/>
            <a:ext cx="7929940" cy="4548832"/>
          </a:xfrm>
        </p:spPr>
        <p:txBody>
          <a:bodyPr/>
          <a:lstStyle/>
          <a:p>
            <a:pPr>
              <a:buFont typeface="Arial" panose="020B0604020202020204" pitchFamily="34" charset="0"/>
              <a:buChar char="•"/>
            </a:pPr>
            <a:r>
              <a:rPr lang="en-US" sz="2000" b="1" dirty="0"/>
              <a:t>Objective</a:t>
            </a:r>
            <a:r>
              <a:rPr lang="en-US" sz="2000" dirty="0"/>
              <a:t>:</a:t>
            </a:r>
          </a:p>
          <a:p>
            <a:pPr>
              <a:lnSpc>
                <a:spcPct val="100000"/>
              </a:lnSpc>
              <a:buFont typeface="Wingdings" panose="05000000000000000000" pitchFamily="2" charset="2"/>
              <a:buChar char="Ø"/>
            </a:pPr>
            <a:r>
              <a:rPr lang="en-US" dirty="0"/>
              <a:t>To design and implement a deep learning system for automatic segmentation of brain tumors from MRI scans using a U-Net model.</a:t>
            </a:r>
          </a:p>
          <a:p>
            <a:pPr>
              <a:lnSpc>
                <a:spcPct val="100000"/>
              </a:lnSpc>
              <a:buFont typeface="Wingdings" panose="05000000000000000000" pitchFamily="2" charset="2"/>
              <a:buChar char="Ø"/>
            </a:pPr>
            <a:r>
              <a:rPr lang="en-US" dirty="0"/>
              <a:t> Applications include Clinical diagnosis assistance, radiotherapy planning, treatment monitoring.</a:t>
            </a:r>
          </a:p>
          <a:p>
            <a:pPr marL="0" indent="0">
              <a:buNone/>
            </a:pPr>
            <a:endParaRPr lang="en-US" dirty="0"/>
          </a:p>
          <a:p>
            <a:pPr>
              <a:buFont typeface="Arial" panose="020B0604020202020204" pitchFamily="34" charset="0"/>
              <a:buChar char="•"/>
            </a:pPr>
            <a:r>
              <a:rPr lang="en-US" dirty="0"/>
              <a:t> </a:t>
            </a:r>
            <a:r>
              <a:rPr lang="en-US" sz="2000" b="1" dirty="0"/>
              <a:t>Motivation</a:t>
            </a:r>
            <a:r>
              <a:rPr lang="en-US" sz="2000" dirty="0"/>
              <a:t>:</a:t>
            </a:r>
          </a:p>
          <a:p>
            <a:pPr>
              <a:lnSpc>
                <a:spcPct val="100000"/>
              </a:lnSpc>
              <a:buFont typeface="Wingdings" panose="05000000000000000000" pitchFamily="2" charset="2"/>
              <a:buChar char="Ø"/>
            </a:pPr>
            <a:r>
              <a:rPr lang="en-US" dirty="0"/>
              <a:t>Manual segmentation is time-consuming and subjective. Automation improves speed, consistency, and precision.</a:t>
            </a:r>
          </a:p>
        </p:txBody>
      </p:sp>
    </p:spTree>
    <p:extLst>
      <p:ext uri="{BB962C8B-B14F-4D97-AF65-F5344CB8AC3E}">
        <p14:creationId xmlns:p14="http://schemas.microsoft.com/office/powerpoint/2010/main" val="652841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6EB693-1065-68D6-47E8-FC402EF5B6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5EC00A-0EB5-719A-2B77-7173C22212D9}"/>
              </a:ext>
            </a:extLst>
          </p:cNvPr>
          <p:cNvSpPr>
            <a:spLocks noGrp="1"/>
          </p:cNvSpPr>
          <p:nvPr>
            <p:ph type="title"/>
          </p:nvPr>
        </p:nvSpPr>
        <p:spPr>
          <a:xfrm>
            <a:off x="550861" y="493894"/>
            <a:ext cx="8079571" cy="5602106"/>
          </a:xfrm>
        </p:spPr>
        <p:txBody>
          <a:bodyPr/>
          <a:lstStyle/>
          <a:p>
            <a:r>
              <a:rPr lang="en-US" dirty="0"/>
              <a:t>Literature Review</a:t>
            </a:r>
          </a:p>
        </p:txBody>
      </p:sp>
      <p:sp>
        <p:nvSpPr>
          <p:cNvPr id="3" name="Content Placeholder 2">
            <a:extLst>
              <a:ext uri="{FF2B5EF4-FFF2-40B4-BE49-F238E27FC236}">
                <a16:creationId xmlns:a16="http://schemas.microsoft.com/office/drawing/2014/main" id="{97FA7240-4AC3-33B1-2C12-4D96F117F5AA}"/>
              </a:ext>
            </a:extLst>
          </p:cNvPr>
          <p:cNvSpPr>
            <a:spLocks noGrp="1"/>
          </p:cNvSpPr>
          <p:nvPr>
            <p:ph idx="1"/>
          </p:nvPr>
        </p:nvSpPr>
        <p:spPr>
          <a:xfrm>
            <a:off x="550861" y="1396181"/>
            <a:ext cx="8079571" cy="5076080"/>
          </a:xfrm>
        </p:spPr>
        <p:txBody>
          <a:bodyPr>
            <a:normAutofit fontScale="92500" lnSpcReduction="10000"/>
          </a:bodyPr>
          <a:lstStyle/>
          <a:p>
            <a:r>
              <a:rPr lang="en-US" b="1" dirty="0"/>
              <a:t>Brain Tumor Segmentation :</a:t>
            </a:r>
            <a:r>
              <a:rPr lang="en-US" dirty="0"/>
              <a:t> Traditionally performed using manual contouring or semi-automated methods like thresholding and region growing. These methods are prone to inconsistency and heavily depend on radiologist expertise.</a:t>
            </a:r>
          </a:p>
          <a:p>
            <a:r>
              <a:rPr lang="en-US" b="1" dirty="0"/>
              <a:t>Segmentation Approach :</a:t>
            </a:r>
            <a:r>
              <a:rPr lang="en-US" dirty="0"/>
              <a:t> Recent shift from classical machine learning (e.g., SVMs, Random Forests) to deep learning models like Convolutional Neural Networks (CNNs), especially U-Net, which offers pixel-level accuracy and works well with limited labeled data.</a:t>
            </a:r>
          </a:p>
          <a:p>
            <a:r>
              <a:rPr lang="en-US" b="1" dirty="0"/>
              <a:t>Existing Systems :</a:t>
            </a:r>
            <a:r>
              <a:rPr lang="en-US" dirty="0"/>
              <a:t> </a:t>
            </a:r>
            <a:r>
              <a:rPr lang="en-IN" dirty="0"/>
              <a:t>While U-Net and its variants show promising results, challenges remain in segmenting small </a:t>
            </a:r>
            <a:r>
              <a:rPr lang="en-IN" dirty="0" err="1"/>
              <a:t>tumors</a:t>
            </a:r>
            <a:r>
              <a:rPr lang="en-IN" dirty="0"/>
              <a:t>, handling imbalanced datasets, and generalizing across diverse MRI scan settings and modalities</a:t>
            </a:r>
            <a:r>
              <a:rPr lang="en-US" dirty="0"/>
              <a:t>.</a:t>
            </a:r>
          </a:p>
          <a:p>
            <a:pPr marL="0" indent="0">
              <a:buNone/>
            </a:pPr>
            <a:r>
              <a:rPr lang="en-US" sz="3200" dirty="0">
                <a:latin typeface="+mj-lt"/>
              </a:rPr>
              <a:t>Gaps Identified:</a:t>
            </a:r>
          </a:p>
          <a:p>
            <a:pPr>
              <a:buFont typeface="Wingdings" panose="05000000000000000000" pitchFamily="2" charset="2"/>
              <a:buChar char="Ø"/>
            </a:pPr>
            <a:r>
              <a:rPr lang="en-US" dirty="0"/>
              <a:t>Difficulty in accurately segmenting small or low-contrast tumor regions.</a:t>
            </a:r>
          </a:p>
          <a:p>
            <a:pPr>
              <a:buFont typeface="Wingdings" panose="05000000000000000000" pitchFamily="2" charset="2"/>
              <a:buChar char="Ø"/>
            </a:pPr>
            <a:r>
              <a:rPr lang="en-US" dirty="0"/>
              <a:t>Trade-offs between segmentation accuracy and model inference time, especially for real-time or clinical deployment.</a:t>
            </a:r>
          </a:p>
        </p:txBody>
      </p:sp>
    </p:spTree>
    <p:extLst>
      <p:ext uri="{BB962C8B-B14F-4D97-AF65-F5344CB8AC3E}">
        <p14:creationId xmlns:p14="http://schemas.microsoft.com/office/powerpoint/2010/main" val="2999820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D785F9-8BCB-32FE-08E0-0759D0B016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D0C8BD-D513-2758-4BF4-473F819D88B2}"/>
              </a:ext>
            </a:extLst>
          </p:cNvPr>
          <p:cNvSpPr>
            <a:spLocks noGrp="1"/>
          </p:cNvSpPr>
          <p:nvPr>
            <p:ph type="title"/>
          </p:nvPr>
        </p:nvSpPr>
        <p:spPr>
          <a:xfrm>
            <a:off x="462371" y="341158"/>
            <a:ext cx="7960421" cy="1450217"/>
          </a:xfrm>
        </p:spPr>
        <p:txBody>
          <a:bodyPr/>
          <a:lstStyle/>
          <a:p>
            <a:r>
              <a:rPr lang="en-US" dirty="0"/>
              <a:t>Methodology</a:t>
            </a:r>
          </a:p>
        </p:txBody>
      </p:sp>
      <p:sp>
        <p:nvSpPr>
          <p:cNvPr id="3" name="Content Placeholder 2">
            <a:extLst>
              <a:ext uri="{FF2B5EF4-FFF2-40B4-BE49-F238E27FC236}">
                <a16:creationId xmlns:a16="http://schemas.microsoft.com/office/drawing/2014/main" id="{3B3C1E45-287E-5E6A-72A9-007923320487}"/>
              </a:ext>
            </a:extLst>
          </p:cNvPr>
          <p:cNvSpPr>
            <a:spLocks noGrp="1"/>
          </p:cNvSpPr>
          <p:nvPr>
            <p:ph idx="1"/>
          </p:nvPr>
        </p:nvSpPr>
        <p:spPr>
          <a:xfrm>
            <a:off x="562579" y="1066266"/>
            <a:ext cx="7860213" cy="5545333"/>
          </a:xfrm>
        </p:spPr>
        <p:txBody>
          <a:bodyPr>
            <a:normAutofit/>
          </a:bodyPr>
          <a:lstStyle/>
          <a:p>
            <a:pPr marL="0" indent="0">
              <a:lnSpc>
                <a:spcPct val="100000"/>
              </a:lnSpc>
              <a:spcBef>
                <a:spcPts val="0"/>
              </a:spcBef>
              <a:buNone/>
            </a:pPr>
            <a:r>
              <a:rPr lang="en-US" b="1" dirty="0"/>
              <a:t>Data Collection</a:t>
            </a:r>
            <a:r>
              <a:rPr lang="en-US" dirty="0"/>
              <a:t>:</a:t>
            </a:r>
          </a:p>
          <a:p>
            <a:pPr>
              <a:lnSpc>
                <a:spcPct val="100000"/>
              </a:lnSpc>
              <a:spcBef>
                <a:spcPts val="0"/>
              </a:spcBef>
            </a:pPr>
            <a:r>
              <a:rPr lang="en-US" dirty="0"/>
              <a:t>Collected a dataset of brain MRI scans with various modalities</a:t>
            </a:r>
          </a:p>
          <a:p>
            <a:pPr>
              <a:lnSpc>
                <a:spcPct val="100000"/>
              </a:lnSpc>
              <a:spcBef>
                <a:spcPts val="0"/>
              </a:spcBef>
            </a:pPr>
            <a:r>
              <a:rPr lang="en-US" dirty="0"/>
              <a:t>Each image is accompanied by an annotated mask identifying tumor regions.</a:t>
            </a:r>
          </a:p>
          <a:p>
            <a:pPr>
              <a:lnSpc>
                <a:spcPct val="100000"/>
              </a:lnSpc>
              <a:spcBef>
                <a:spcPts val="0"/>
              </a:spcBef>
            </a:pPr>
            <a:r>
              <a:rPr lang="en-US" dirty="0"/>
              <a:t>Data includes diverse samples across different patients, tumor types, and anatomical variations.</a:t>
            </a:r>
          </a:p>
          <a:p>
            <a:pPr marL="0" indent="0">
              <a:lnSpc>
                <a:spcPct val="100000"/>
              </a:lnSpc>
              <a:spcBef>
                <a:spcPts val="0"/>
              </a:spcBef>
              <a:buNone/>
            </a:pPr>
            <a:r>
              <a:rPr lang="en-US" b="1" dirty="0"/>
              <a:t>Preprocessing</a:t>
            </a:r>
            <a:r>
              <a:rPr lang="en-US" dirty="0"/>
              <a:t>:</a:t>
            </a:r>
          </a:p>
          <a:p>
            <a:pPr>
              <a:spcBef>
                <a:spcPts val="0"/>
              </a:spcBef>
            </a:pPr>
            <a:r>
              <a:rPr lang="en-US" dirty="0"/>
              <a:t>Images and masks were resized to a consistent resolution.</a:t>
            </a:r>
          </a:p>
          <a:p>
            <a:pPr>
              <a:spcBef>
                <a:spcPts val="0"/>
              </a:spcBef>
            </a:pPr>
            <a:r>
              <a:rPr lang="en-IN" dirty="0"/>
              <a:t>Normalized pixel values to improve model convergence.</a:t>
            </a:r>
          </a:p>
          <a:p>
            <a:pPr marL="0" indent="0">
              <a:spcBef>
                <a:spcPts val="0"/>
              </a:spcBef>
              <a:buNone/>
            </a:pPr>
            <a:r>
              <a:rPr lang="en-US" b="1" dirty="0"/>
              <a:t>Tumor Segmentation</a:t>
            </a:r>
            <a:r>
              <a:rPr lang="en-US" dirty="0"/>
              <a:t>:</a:t>
            </a:r>
          </a:p>
          <a:p>
            <a:pPr>
              <a:spcBef>
                <a:spcPts val="0"/>
              </a:spcBef>
            </a:pPr>
            <a:r>
              <a:rPr lang="en-US" dirty="0"/>
              <a:t>Implemented a </a:t>
            </a:r>
            <a:r>
              <a:rPr lang="en-US" b="1" dirty="0"/>
              <a:t>U-Net</a:t>
            </a:r>
            <a:r>
              <a:rPr lang="en-US" dirty="0"/>
              <a:t> architecture using TensorFlow for semantic segmentation.</a:t>
            </a:r>
          </a:p>
          <a:p>
            <a:pPr>
              <a:spcBef>
                <a:spcPts val="0"/>
              </a:spcBef>
            </a:pPr>
            <a:r>
              <a:rPr lang="en-US" dirty="0"/>
              <a:t>Key features of the model:</a:t>
            </a:r>
          </a:p>
          <a:p>
            <a:pPr marL="0" indent="0">
              <a:lnSpc>
                <a:spcPct val="120000"/>
              </a:lnSpc>
              <a:buNone/>
            </a:pPr>
            <a:r>
              <a:rPr lang="en-US" dirty="0"/>
              <a:t>          1. Encoder-decoder structure with skip connections.</a:t>
            </a:r>
          </a:p>
          <a:p>
            <a:pPr marL="0" indent="0">
              <a:lnSpc>
                <a:spcPct val="120000"/>
              </a:lnSpc>
              <a:buNone/>
            </a:pPr>
            <a:r>
              <a:rPr lang="en-US" dirty="0"/>
              <a:t>          2. Multiple convolutional layers with </a:t>
            </a:r>
            <a:r>
              <a:rPr lang="en-US" dirty="0" err="1"/>
              <a:t>ReLU</a:t>
            </a:r>
            <a:r>
              <a:rPr lang="en-US" dirty="0"/>
              <a:t> activation and </a:t>
            </a:r>
            <a:r>
              <a:rPr lang="en-US" dirty="0" err="1"/>
              <a:t>MaxPooling</a:t>
            </a:r>
            <a:r>
              <a:rPr lang="en-US" dirty="0"/>
              <a:t>.</a:t>
            </a:r>
          </a:p>
        </p:txBody>
      </p:sp>
    </p:spTree>
    <p:extLst>
      <p:ext uri="{BB962C8B-B14F-4D97-AF65-F5344CB8AC3E}">
        <p14:creationId xmlns:p14="http://schemas.microsoft.com/office/powerpoint/2010/main" val="1910522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729F4E-AB50-8BA5-5264-A0F64561B347}"/>
              </a:ext>
            </a:extLst>
          </p:cNvPr>
          <p:cNvSpPr txBox="1"/>
          <p:nvPr/>
        </p:nvSpPr>
        <p:spPr>
          <a:xfrm>
            <a:off x="432619" y="199804"/>
            <a:ext cx="11366091" cy="5763116"/>
          </a:xfrm>
          <a:prstGeom prst="rect">
            <a:avLst/>
          </a:prstGeom>
          <a:noFill/>
        </p:spPr>
        <p:txBody>
          <a:bodyPr wrap="square">
            <a:spAutoFit/>
          </a:bodyPr>
          <a:lstStyle/>
          <a:p>
            <a:pPr marL="0" indent="0">
              <a:lnSpc>
                <a:spcPct val="150000"/>
              </a:lnSpc>
              <a:buNone/>
            </a:pPr>
            <a:r>
              <a:rPr lang="en-US" sz="1700" b="1" dirty="0"/>
              <a:t>          </a:t>
            </a:r>
            <a:endParaRPr lang="en-IN" sz="1700" b="1" dirty="0"/>
          </a:p>
          <a:p>
            <a:pPr marL="0" indent="0">
              <a:lnSpc>
                <a:spcPct val="150000"/>
              </a:lnSpc>
              <a:buNone/>
            </a:pPr>
            <a:r>
              <a:rPr lang="en-IN" sz="1700" b="1" dirty="0"/>
              <a:t>          </a:t>
            </a:r>
            <a:r>
              <a:rPr lang="en-US" sz="1700" dirty="0"/>
              <a:t>3. Transposed convolutions (up-sampling) in the decoder for precise localization.</a:t>
            </a:r>
          </a:p>
          <a:p>
            <a:pPr marL="0" indent="0">
              <a:lnSpc>
                <a:spcPct val="150000"/>
              </a:lnSpc>
              <a:buNone/>
            </a:pPr>
            <a:r>
              <a:rPr lang="en-US" sz="1700" dirty="0"/>
              <a:t>          4. Final output layer uses a sigmoid activation to produce a binary mask.</a:t>
            </a:r>
            <a:endParaRPr lang="en-US" sz="1700" b="1" dirty="0"/>
          </a:p>
          <a:p>
            <a:pPr>
              <a:buNone/>
            </a:pPr>
            <a:endParaRPr lang="en-US" sz="1700" b="1" dirty="0"/>
          </a:p>
          <a:p>
            <a:pPr>
              <a:buNone/>
            </a:pPr>
            <a:endParaRPr lang="en-US" sz="1700" b="1" dirty="0"/>
          </a:p>
          <a:p>
            <a:pPr>
              <a:buNone/>
            </a:pPr>
            <a:r>
              <a:rPr lang="en-US" sz="1700" b="1" dirty="0"/>
              <a:t>Training :</a:t>
            </a:r>
          </a:p>
          <a:p>
            <a:pPr marL="285750" indent="-285750">
              <a:lnSpc>
                <a:spcPct val="150000"/>
              </a:lnSpc>
              <a:buFont typeface="Arial" panose="020B0604020202020204" pitchFamily="34" charset="0"/>
              <a:buChar char="•"/>
            </a:pPr>
            <a:r>
              <a:rPr lang="en-US" sz="1700" dirty="0"/>
              <a:t>Used </a:t>
            </a:r>
            <a:r>
              <a:rPr lang="en-IN" sz="1700" dirty="0"/>
              <a:t>Dice loss</a:t>
            </a:r>
            <a:r>
              <a:rPr lang="en-US" sz="1700" dirty="0"/>
              <a:t> as the loss function.</a:t>
            </a:r>
          </a:p>
          <a:p>
            <a:pPr marL="285750" indent="-285750">
              <a:lnSpc>
                <a:spcPct val="150000"/>
              </a:lnSpc>
              <a:buFont typeface="Arial" panose="020B0604020202020204" pitchFamily="34" charset="0"/>
              <a:buChar char="•"/>
            </a:pPr>
            <a:r>
              <a:rPr lang="en-US" sz="1700" dirty="0"/>
              <a:t>Optimizer: Adam</a:t>
            </a:r>
          </a:p>
          <a:p>
            <a:pPr marL="285750" indent="-285750">
              <a:lnSpc>
                <a:spcPct val="150000"/>
              </a:lnSpc>
              <a:buFont typeface="Arial" panose="020B0604020202020204" pitchFamily="34" charset="0"/>
              <a:buChar char="•"/>
            </a:pPr>
            <a:r>
              <a:rPr lang="en-US" sz="1700" dirty="0"/>
              <a:t>Validation split with learning rate reduction on plateau used to manage training stability.</a:t>
            </a:r>
          </a:p>
          <a:p>
            <a:pPr marL="0" indent="0">
              <a:spcBef>
                <a:spcPts val="0"/>
              </a:spcBef>
              <a:buNone/>
            </a:pPr>
            <a:endParaRPr lang="en-US" dirty="0"/>
          </a:p>
          <a:p>
            <a:pPr marL="0" indent="0">
              <a:spcBef>
                <a:spcPts val="0"/>
              </a:spcBef>
              <a:buNone/>
            </a:pPr>
            <a:endParaRPr lang="en-US" dirty="0"/>
          </a:p>
          <a:p>
            <a:pPr>
              <a:buNone/>
            </a:pPr>
            <a:r>
              <a:rPr lang="en-US" sz="1700" b="1" dirty="0"/>
              <a:t>Evaluation Metrics :</a:t>
            </a:r>
            <a:endParaRPr lang="en-US" sz="1700" dirty="0"/>
          </a:p>
          <a:p>
            <a:pPr marL="285750" indent="-285750">
              <a:lnSpc>
                <a:spcPct val="150000"/>
              </a:lnSpc>
              <a:buFont typeface="Arial" panose="020B0604020202020204" pitchFamily="34" charset="0"/>
              <a:buChar char="•"/>
            </a:pPr>
            <a:r>
              <a:rPr lang="en-US" sz="1700" dirty="0"/>
              <a:t>Accuracy: Percentage of correctly classified pixels.</a:t>
            </a:r>
          </a:p>
          <a:p>
            <a:pPr marL="285750" indent="-285750">
              <a:lnSpc>
                <a:spcPct val="150000"/>
              </a:lnSpc>
              <a:buFont typeface="Arial" panose="020B0604020202020204" pitchFamily="34" charset="0"/>
              <a:buChar char="•"/>
            </a:pPr>
            <a:r>
              <a:rPr lang="en-US" sz="1700" dirty="0"/>
              <a:t>Precision and Recall: Evaluate the segmentation quality specifically for tumor regions.</a:t>
            </a:r>
          </a:p>
          <a:p>
            <a:pPr marL="285750" indent="-285750">
              <a:lnSpc>
                <a:spcPct val="150000"/>
              </a:lnSpc>
              <a:buFont typeface="Arial" panose="020B0604020202020204" pitchFamily="34" charset="0"/>
              <a:buChar char="•"/>
            </a:pPr>
            <a:r>
              <a:rPr lang="en-US" sz="1700" dirty="0" err="1"/>
              <a:t>IoU</a:t>
            </a:r>
            <a:r>
              <a:rPr lang="en-US" sz="1700" dirty="0"/>
              <a:t> (Intersection over Union): Measures prediction overlap with ground truth.</a:t>
            </a:r>
          </a:p>
          <a:p>
            <a:pPr marL="0" indent="0">
              <a:spcBef>
                <a:spcPts val="0"/>
              </a:spcBef>
              <a:buNone/>
            </a:pPr>
            <a:endParaRPr lang="en-US" sz="1700" dirty="0"/>
          </a:p>
          <a:p>
            <a:pPr marL="0" indent="0">
              <a:spcBef>
                <a:spcPts val="0"/>
              </a:spcBef>
              <a:buNone/>
            </a:pPr>
            <a:endParaRPr lang="en-US" dirty="0"/>
          </a:p>
        </p:txBody>
      </p:sp>
    </p:spTree>
    <p:extLst>
      <p:ext uri="{BB962C8B-B14F-4D97-AF65-F5344CB8AC3E}">
        <p14:creationId xmlns:p14="http://schemas.microsoft.com/office/powerpoint/2010/main" val="512401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8C7D6A-4326-D121-E29E-D43C76CF42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786744-795A-66BC-4462-A9CE69CBE289}"/>
              </a:ext>
            </a:extLst>
          </p:cNvPr>
          <p:cNvSpPr>
            <a:spLocks noGrp="1"/>
          </p:cNvSpPr>
          <p:nvPr>
            <p:ph type="title"/>
          </p:nvPr>
        </p:nvSpPr>
        <p:spPr>
          <a:xfrm>
            <a:off x="462371" y="341158"/>
            <a:ext cx="7960421" cy="1450217"/>
          </a:xfrm>
        </p:spPr>
        <p:txBody>
          <a:bodyPr/>
          <a:lstStyle/>
          <a:p>
            <a:r>
              <a:rPr lang="en-US" dirty="0"/>
              <a:t>Visualization</a:t>
            </a:r>
          </a:p>
        </p:txBody>
      </p:sp>
      <p:pic>
        <p:nvPicPr>
          <p:cNvPr id="9" name="Content Placeholder 8">
            <a:extLst>
              <a:ext uri="{FF2B5EF4-FFF2-40B4-BE49-F238E27FC236}">
                <a16:creationId xmlns:a16="http://schemas.microsoft.com/office/drawing/2014/main" id="{5C8D00AA-93A8-DDE2-B82C-A05E470DE57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13412" y="1066266"/>
            <a:ext cx="8618736" cy="2984624"/>
          </a:xfrm>
        </p:spPr>
      </p:pic>
      <p:sp>
        <p:nvSpPr>
          <p:cNvPr id="11" name="TextBox 10">
            <a:extLst>
              <a:ext uri="{FF2B5EF4-FFF2-40B4-BE49-F238E27FC236}">
                <a16:creationId xmlns:a16="http://schemas.microsoft.com/office/drawing/2014/main" id="{FD47E57E-1CEF-DD70-F366-69499CE5A0E6}"/>
              </a:ext>
            </a:extLst>
          </p:cNvPr>
          <p:cNvSpPr txBox="1"/>
          <p:nvPr/>
        </p:nvSpPr>
        <p:spPr>
          <a:xfrm>
            <a:off x="462371" y="4178314"/>
            <a:ext cx="10923384" cy="1705532"/>
          </a:xfrm>
          <a:prstGeom prst="rect">
            <a:avLst/>
          </a:prstGeom>
          <a:noFill/>
        </p:spPr>
        <p:txBody>
          <a:bodyPr wrap="square">
            <a:spAutoFit/>
          </a:bodyPr>
          <a:lstStyle/>
          <a:p>
            <a:pPr>
              <a:lnSpc>
                <a:spcPct val="150000"/>
              </a:lnSpc>
            </a:pPr>
            <a:r>
              <a:rPr lang="en-US" dirty="0"/>
              <a:t>This image illustrates a brain MRI slice used in a medical image segmentation task. The left panel shows the original input image, while the center panel displays a true mask, which is completely black—indicating no labeled region of interest in this slice. The right panel overlays the mask on the input image; since the mask is empty, it appears identical to the original, confirming that no segmentation was needed or applied here.</a:t>
            </a:r>
            <a:endParaRPr lang="en-IN" dirty="0"/>
          </a:p>
        </p:txBody>
      </p:sp>
    </p:spTree>
    <p:extLst>
      <p:ext uri="{BB962C8B-B14F-4D97-AF65-F5344CB8AC3E}">
        <p14:creationId xmlns:p14="http://schemas.microsoft.com/office/powerpoint/2010/main" val="1321582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3E8A5E-0485-147B-69A7-C92DC13385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4DB7B2-2D7D-828D-F34F-79E6833585F1}"/>
              </a:ext>
            </a:extLst>
          </p:cNvPr>
          <p:cNvSpPr>
            <a:spLocks noGrp="1"/>
          </p:cNvSpPr>
          <p:nvPr>
            <p:ph type="title"/>
          </p:nvPr>
        </p:nvSpPr>
        <p:spPr>
          <a:xfrm>
            <a:off x="462371" y="341158"/>
            <a:ext cx="7960421" cy="1450217"/>
          </a:xfrm>
        </p:spPr>
        <p:txBody>
          <a:bodyPr/>
          <a:lstStyle/>
          <a:p>
            <a:r>
              <a:rPr lang="en-US" dirty="0"/>
              <a:t>Data Augmentation</a:t>
            </a:r>
          </a:p>
        </p:txBody>
      </p:sp>
      <p:sp>
        <p:nvSpPr>
          <p:cNvPr id="11" name="TextBox 10">
            <a:extLst>
              <a:ext uri="{FF2B5EF4-FFF2-40B4-BE49-F238E27FC236}">
                <a16:creationId xmlns:a16="http://schemas.microsoft.com/office/drawing/2014/main" id="{F9834B06-8772-234C-9582-711673F1DD24}"/>
              </a:ext>
            </a:extLst>
          </p:cNvPr>
          <p:cNvSpPr txBox="1"/>
          <p:nvPr/>
        </p:nvSpPr>
        <p:spPr>
          <a:xfrm>
            <a:off x="462371" y="4178314"/>
            <a:ext cx="10923384" cy="1290033"/>
          </a:xfrm>
          <a:prstGeom prst="rect">
            <a:avLst/>
          </a:prstGeom>
          <a:noFill/>
        </p:spPr>
        <p:txBody>
          <a:bodyPr wrap="square">
            <a:spAutoFit/>
          </a:bodyPr>
          <a:lstStyle/>
          <a:p>
            <a:pPr>
              <a:lnSpc>
                <a:spcPct val="150000"/>
              </a:lnSpc>
            </a:pPr>
            <a:r>
              <a:rPr lang="en-US" dirty="0"/>
              <a:t>This image showcases a brain MRI scan with tumor segmentation and its augmented versions. The original image highlights the tumor in orange, while the augmentations apply transformations like rotation or scaling to simulate data variation. Such augmentations enhance model robustness by exposing it to diverse examples during training.</a:t>
            </a:r>
            <a:endParaRPr lang="en-IN" dirty="0"/>
          </a:p>
        </p:txBody>
      </p:sp>
      <p:pic>
        <p:nvPicPr>
          <p:cNvPr id="6" name="Content Placeholder 5">
            <a:extLst>
              <a:ext uri="{FF2B5EF4-FFF2-40B4-BE49-F238E27FC236}">
                <a16:creationId xmlns:a16="http://schemas.microsoft.com/office/drawing/2014/main" id="{A8D46540-D470-AAB1-DB18-7D4B7BB5282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66161" y="1135092"/>
            <a:ext cx="9832979" cy="2601166"/>
          </a:xfrm>
        </p:spPr>
      </p:pic>
    </p:spTree>
    <p:extLst>
      <p:ext uri="{BB962C8B-B14F-4D97-AF65-F5344CB8AC3E}">
        <p14:creationId xmlns:p14="http://schemas.microsoft.com/office/powerpoint/2010/main" val="3789531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DE054-DC02-654B-0D3B-95A8C7C347DB}"/>
              </a:ext>
            </a:extLst>
          </p:cNvPr>
          <p:cNvSpPr>
            <a:spLocks noGrp="1"/>
          </p:cNvSpPr>
          <p:nvPr>
            <p:ph type="title"/>
          </p:nvPr>
        </p:nvSpPr>
        <p:spPr>
          <a:xfrm>
            <a:off x="520381" y="361976"/>
            <a:ext cx="7960421" cy="1450217"/>
          </a:xfrm>
        </p:spPr>
        <p:txBody>
          <a:bodyPr/>
          <a:lstStyle/>
          <a:p>
            <a:r>
              <a:rPr lang="en-US" dirty="0"/>
              <a:t>Results</a:t>
            </a:r>
            <a:endParaRPr lang="en-IN" dirty="0"/>
          </a:p>
        </p:txBody>
      </p:sp>
      <p:sp>
        <p:nvSpPr>
          <p:cNvPr id="3" name="Content Placeholder 2">
            <a:extLst>
              <a:ext uri="{FF2B5EF4-FFF2-40B4-BE49-F238E27FC236}">
                <a16:creationId xmlns:a16="http://schemas.microsoft.com/office/drawing/2014/main" id="{1882D152-925E-4001-5794-34688B52EB0F}"/>
              </a:ext>
            </a:extLst>
          </p:cNvPr>
          <p:cNvSpPr>
            <a:spLocks noGrp="1"/>
          </p:cNvSpPr>
          <p:nvPr>
            <p:ph idx="1"/>
          </p:nvPr>
        </p:nvSpPr>
        <p:spPr>
          <a:xfrm>
            <a:off x="796540" y="1087084"/>
            <a:ext cx="10598919" cy="5552127"/>
          </a:xfrm>
        </p:spPr>
        <p:txBody>
          <a:bodyPr>
            <a:normAutofit fontScale="92500" lnSpcReduction="20000"/>
          </a:bodyPr>
          <a:lstStyle/>
          <a:p>
            <a:pPr marL="0" indent="0">
              <a:spcBef>
                <a:spcPts val="0"/>
              </a:spcBef>
              <a:buNone/>
            </a:pPr>
            <a:endParaRPr lang="en-US" sz="1900" b="1" dirty="0"/>
          </a:p>
          <a:p>
            <a:pPr marL="0" indent="0">
              <a:spcBef>
                <a:spcPts val="0"/>
              </a:spcBef>
              <a:buNone/>
            </a:pPr>
            <a:r>
              <a:rPr lang="en-US" sz="1900" b="1" dirty="0"/>
              <a:t>Performance Metrics</a:t>
            </a:r>
            <a:r>
              <a:rPr lang="en-US" sz="1900" dirty="0"/>
              <a:t>:</a:t>
            </a:r>
          </a:p>
          <a:p>
            <a:pPr>
              <a:spcBef>
                <a:spcPts val="0"/>
              </a:spcBef>
              <a:buFont typeface="Arial" panose="020B0604020202020204" pitchFamily="34" charset="0"/>
              <a:buChar char="•"/>
            </a:pPr>
            <a:r>
              <a:rPr lang="en-US" b="1" dirty="0"/>
              <a:t>Tumor segmentatio</a:t>
            </a:r>
            <a:r>
              <a:rPr lang="en-IN" b="1" dirty="0"/>
              <a:t>n :</a:t>
            </a:r>
            <a:endParaRPr lang="en-US" sz="1600" dirty="0"/>
          </a:p>
          <a:p>
            <a:pPr marL="742950" lvl="1" indent="-285750">
              <a:spcBef>
                <a:spcPts val="0"/>
              </a:spcBef>
              <a:buFont typeface="Arial" panose="020B0604020202020204" pitchFamily="34" charset="0"/>
              <a:buChar char="•"/>
            </a:pPr>
            <a:r>
              <a:rPr lang="en-IN" sz="1600" dirty="0" err="1"/>
              <a:t>Te</a:t>
            </a:r>
            <a:r>
              <a:rPr lang="en-US" sz="1600" dirty="0" err="1"/>
              <a:t>st</a:t>
            </a:r>
            <a:r>
              <a:rPr lang="en-US" sz="1600" dirty="0"/>
              <a:t> accuracy : 90.57%</a:t>
            </a:r>
            <a:r>
              <a:rPr lang="en-IN" sz="1600" dirty="0"/>
              <a:t>.</a:t>
            </a:r>
          </a:p>
          <a:p>
            <a:pPr marL="742950" lvl="1" indent="-285750">
              <a:spcBef>
                <a:spcPts val="0"/>
              </a:spcBef>
              <a:buFont typeface="Arial" panose="020B0604020202020204" pitchFamily="34" charset="0"/>
              <a:buChar char="•"/>
            </a:pPr>
            <a:r>
              <a:rPr lang="en-IN" sz="1600" dirty="0"/>
              <a:t>Train accuracy: 96.90%.</a:t>
            </a:r>
            <a:endParaRPr lang="en-US" sz="1600" dirty="0"/>
          </a:p>
          <a:p>
            <a:pPr>
              <a:spcBef>
                <a:spcPts val="0"/>
              </a:spcBef>
            </a:pPr>
            <a:r>
              <a:rPr lang="en-US" b="1" dirty="0"/>
              <a:t>Model Evaluation:</a:t>
            </a:r>
            <a:endParaRPr lang="en-US" dirty="0"/>
          </a:p>
          <a:p>
            <a:pPr marL="742950" lvl="1" indent="-285750">
              <a:spcBef>
                <a:spcPts val="0"/>
              </a:spcBef>
              <a:buFont typeface="Arial" panose="020B0604020202020204" pitchFamily="34" charset="0"/>
              <a:buChar char="•"/>
            </a:pPr>
            <a:r>
              <a:rPr lang="en-US" sz="1600" dirty="0"/>
              <a:t>Effective at distinguishing tumor regions from surrounding tissues.</a:t>
            </a:r>
          </a:p>
          <a:p>
            <a:pPr marL="742950" lvl="1" indent="-285750">
              <a:spcBef>
                <a:spcPts val="0"/>
              </a:spcBef>
              <a:buFont typeface="Arial" panose="020B0604020202020204" pitchFamily="34" charset="0"/>
              <a:buChar char="•"/>
            </a:pPr>
            <a:r>
              <a:rPr lang="en-US" sz="1600" dirty="0"/>
              <a:t>Some segmentation errors observed in edge cases.</a:t>
            </a:r>
          </a:p>
          <a:p>
            <a:pPr marL="457200" lvl="1" indent="0">
              <a:spcBef>
                <a:spcPts val="0"/>
              </a:spcBef>
              <a:buNone/>
            </a:pPr>
            <a:endParaRPr lang="en-US" sz="1900" dirty="0"/>
          </a:p>
          <a:p>
            <a:pPr marL="0" indent="0">
              <a:spcBef>
                <a:spcPts val="0"/>
              </a:spcBef>
              <a:buNone/>
            </a:pPr>
            <a:r>
              <a:rPr lang="en-US" sz="1900" b="1" dirty="0"/>
              <a:t>Visual Results</a:t>
            </a:r>
            <a:r>
              <a:rPr lang="en-US" sz="1900" dirty="0"/>
              <a:t>:</a:t>
            </a:r>
          </a:p>
          <a:p>
            <a:pPr>
              <a:spcBef>
                <a:spcPts val="0"/>
              </a:spcBef>
            </a:pPr>
            <a:r>
              <a:rPr lang="en-US" dirty="0"/>
              <a:t>Displayed side by side comparisons of original MR images, ground truth masks and predicted masks.</a:t>
            </a:r>
          </a:p>
          <a:p>
            <a:pPr>
              <a:spcBef>
                <a:spcPts val="0"/>
              </a:spcBef>
              <a:buFont typeface="Arial" panose="020B0604020202020204" pitchFamily="34" charset="0"/>
              <a:buChar char="•"/>
            </a:pPr>
            <a:r>
              <a:rPr lang="en-US" dirty="0"/>
              <a:t>Qualitative results show good overlap between predicted tumor areas and actual ground truth.</a:t>
            </a:r>
          </a:p>
          <a:p>
            <a:pPr marL="0" indent="0">
              <a:spcBef>
                <a:spcPts val="0"/>
              </a:spcBef>
              <a:buNone/>
            </a:pPr>
            <a:endParaRPr lang="en-US" dirty="0"/>
          </a:p>
          <a:p>
            <a:pPr marL="0" indent="0">
              <a:spcBef>
                <a:spcPts val="0"/>
              </a:spcBef>
              <a:buNone/>
            </a:pPr>
            <a:r>
              <a:rPr lang="en-US" sz="1900" b="1" dirty="0"/>
              <a:t>Challenges</a:t>
            </a:r>
            <a:r>
              <a:rPr lang="en-US" sz="1900" dirty="0"/>
              <a:t>:</a:t>
            </a:r>
          </a:p>
          <a:p>
            <a:pPr>
              <a:spcBef>
                <a:spcPts val="0"/>
              </a:spcBef>
              <a:buFont typeface="Arial" panose="020B0604020202020204" pitchFamily="34" charset="0"/>
              <a:buChar char="•"/>
            </a:pPr>
            <a:r>
              <a:rPr lang="en-US" dirty="0"/>
              <a:t>Model performance may drop for very small or irregularly shaped tumors.</a:t>
            </a:r>
          </a:p>
          <a:p>
            <a:pPr>
              <a:spcBef>
                <a:spcPts val="0"/>
              </a:spcBef>
              <a:buFont typeface="Arial" panose="020B0604020202020204" pitchFamily="34" charset="0"/>
              <a:buChar char="•"/>
            </a:pPr>
            <a:r>
              <a:rPr lang="en-US" dirty="0"/>
              <a:t>Generalization could be affected by variations in image quality or contrast.</a:t>
            </a:r>
          </a:p>
          <a:p>
            <a:pPr marL="0" indent="0">
              <a:buNone/>
            </a:pPr>
            <a:endParaRPr lang="en-IN" dirty="0"/>
          </a:p>
        </p:txBody>
      </p:sp>
    </p:spTree>
    <p:extLst>
      <p:ext uri="{BB962C8B-B14F-4D97-AF65-F5344CB8AC3E}">
        <p14:creationId xmlns:p14="http://schemas.microsoft.com/office/powerpoint/2010/main" val="2438480316"/>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F342EE1-43E5-4AFB-895D-B61B9656DC14}">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2.xml><?xml version="1.0" encoding="utf-8"?>
<ds:datastoreItem xmlns:ds="http://schemas.openxmlformats.org/officeDocument/2006/customXml" ds:itemID="{2F49CD38-5B57-4682-9FCE-B9174068D0AE}">
  <ds:schemaRefs>
    <ds:schemaRef ds:uri="http://schemas.microsoft.com/sharepoint/v3/contenttype/forms"/>
  </ds:schemaRefs>
</ds:datastoreItem>
</file>

<file path=customXml/itemProps3.xml><?xml version="1.0" encoding="utf-8"?>
<ds:datastoreItem xmlns:ds="http://schemas.openxmlformats.org/officeDocument/2006/customXml" ds:itemID="{797783A8-901D-4F73-81D7-AA6841BEB3D7}">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3D float design</Template>
  <TotalTime>403</TotalTime>
  <Words>719</Words>
  <Application>Microsoft Office PowerPoint</Application>
  <PresentationFormat>Widescreen</PresentationFormat>
  <Paragraphs>91</Paragraphs>
  <Slides>11</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Gill Sans MT</vt:lpstr>
      <vt:lpstr>Walbaum Display</vt:lpstr>
      <vt:lpstr>Wingdings</vt:lpstr>
      <vt:lpstr>3DFloatVTI</vt:lpstr>
      <vt:lpstr>Brain Tumor Segmentation Using U-Net</vt:lpstr>
      <vt:lpstr>Agenda</vt:lpstr>
      <vt:lpstr>Introduction</vt:lpstr>
      <vt:lpstr>Literature Review</vt:lpstr>
      <vt:lpstr>Methodology</vt:lpstr>
      <vt:lpstr>PowerPoint Presentation</vt:lpstr>
      <vt:lpstr>Visualization</vt:lpstr>
      <vt:lpstr>Data Augmentation</vt:lpstr>
      <vt:lpstr>Results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Tumor Segmentation Using U-Net</dc:title>
  <dc:creator>KETHAVATH TRIVENI</dc:creator>
  <cp:lastModifiedBy>srinidhi alukanti</cp:lastModifiedBy>
  <cp:revision>10</cp:revision>
  <dcterms:created xsi:type="dcterms:W3CDTF">2024-11-24T10:52:16Z</dcterms:created>
  <dcterms:modified xsi:type="dcterms:W3CDTF">2025-04-23T16:59:05Z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