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
  </p:notesMasterIdLst>
  <p:sldIdLst>
    <p:sldId id="256" r:id="rId2"/>
    <p:sldId id="258" r:id="rId3"/>
    <p:sldId id="261" r:id="rId4"/>
    <p:sldId id="259" r:id="rId5"/>
    <p:sldId id="262" r:id="rId6"/>
    <p:sldId id="266" r:id="rId7"/>
    <p:sldId id="316" r:id="rId8"/>
    <p:sldId id="301" r:id="rId9"/>
    <p:sldId id="302" r:id="rId10"/>
    <p:sldId id="267" r:id="rId11"/>
    <p:sldId id="317" r:id="rId12"/>
    <p:sldId id="303" r:id="rId13"/>
    <p:sldId id="278" r:id="rId14"/>
    <p:sldId id="304" r:id="rId15"/>
    <p:sldId id="305" r:id="rId16"/>
    <p:sldId id="314" r:id="rId17"/>
    <p:sldId id="315" r:id="rId18"/>
    <p:sldId id="318" r:id="rId19"/>
    <p:sldId id="306" r:id="rId20"/>
    <p:sldId id="309" r:id="rId21"/>
    <p:sldId id="310" r:id="rId22"/>
    <p:sldId id="311" r:id="rId23"/>
    <p:sldId id="312" r:id="rId24"/>
    <p:sldId id="313" r:id="rId25"/>
    <p:sldId id="319" r:id="rId26"/>
    <p:sldId id="307" r:id="rId27"/>
    <p:sldId id="270" r:id="rId28"/>
    <p:sldId id="257" r:id="rId29"/>
    <p:sldId id="308" r:id="rId30"/>
  </p:sldIdLst>
  <p:sldSz cx="9144000" cy="5143500" type="screen16x9"/>
  <p:notesSz cx="6858000" cy="9144000"/>
  <p:embeddedFontLst>
    <p:embeddedFont>
      <p:font typeface="Anaheim" panose="020B0604020202020204" charset="0"/>
      <p:regular r:id="rId32"/>
    </p:embeddedFont>
    <p:embeddedFont>
      <p:font typeface="Cambria" panose="02040503050406030204" pitchFamily="18" charset="0"/>
      <p:regular r:id="rId33"/>
      <p:bold r:id="rId34"/>
      <p:italic r:id="rId35"/>
      <p:boldItalic r:id="rId36"/>
    </p:embeddedFont>
    <p:embeddedFont>
      <p:font typeface="Nunito Light" pitchFamily="2" charset="0"/>
      <p:regular r:id="rId37"/>
      <p:italic r:id="rId38"/>
    </p:embeddedFont>
    <p:embeddedFont>
      <p:font typeface="Open Sans" panose="020B0606030504020204" pitchFamily="34" charset="0"/>
      <p:regular r:id="rId39"/>
      <p:bold r:id="rId40"/>
      <p:italic r:id="rId41"/>
      <p:boldItalic r:id="rId42"/>
    </p:embeddedFont>
    <p:embeddedFont>
      <p:font typeface="Overpass Mono" panose="020B0604020202020204" charset="0"/>
      <p:regular r:id="rId43"/>
      <p:bold r:id="rId44"/>
    </p:embeddedFont>
    <p:embeddedFont>
      <p:font typeface="Raleway SemiBold" pitchFamily="2" charset="0"/>
      <p:bold r:id="rId45"/>
      <p:boldItalic r:id="rId46"/>
    </p:embeddedFont>
    <p:embeddedFont>
      <p:font typeface="Roboto" panose="02000000000000000000" pitchFamily="2" charset="0"/>
      <p:regular r:id="rId47"/>
      <p:bold r:id="rId48"/>
      <p:italic r:id="rId49"/>
      <p:boldItalic r:id="rId50"/>
    </p:embeddedFont>
    <p:embeddedFont>
      <p:font typeface="Roboto Condensed Light" panose="02000000000000000000" pitchFamily="2"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935B9-1F3A-4414-A6BB-8085B68AE747}" v="16" dt="2023-04-21T11:09:35.991"/>
  </p1510:revLst>
</p1510:revInfo>
</file>

<file path=ppt/tableStyles.xml><?xml version="1.0" encoding="utf-8"?>
<a:tblStyleLst xmlns:a="http://schemas.openxmlformats.org/drawingml/2006/main" def="{BF27FF84-EAD3-4673-B1D3-9B4984590D8A}">
  <a:tblStyle styleId="{BF27FF84-EAD3-4673-B1D3-9B4984590D8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9E41B05-815B-4F9E-B813-E934AB5A5BA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867"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IRAJA M" userId="58ae439d56034f4f" providerId="LiveId" clId="{C81935B9-1F3A-4414-A6BB-8085B68AE747}"/>
    <pc:docChg chg="undo custSel modSld">
      <pc:chgData name="MUNIRAJA M" userId="58ae439d56034f4f" providerId="LiveId" clId="{C81935B9-1F3A-4414-A6BB-8085B68AE747}" dt="2023-04-21T11:09:35.991" v="131"/>
      <pc:docMkLst>
        <pc:docMk/>
      </pc:docMkLst>
      <pc:sldChg chg="modSp mod">
        <pc:chgData name="MUNIRAJA M" userId="58ae439d56034f4f" providerId="LiveId" clId="{C81935B9-1F3A-4414-A6BB-8085B68AE747}" dt="2023-04-21T11:03:09.887" v="103" actId="1076"/>
        <pc:sldMkLst>
          <pc:docMk/>
          <pc:sldMk cId="0" sldId="256"/>
        </pc:sldMkLst>
        <pc:spChg chg="mod">
          <ac:chgData name="MUNIRAJA M" userId="58ae439d56034f4f" providerId="LiveId" clId="{C81935B9-1F3A-4414-A6BB-8085B68AE747}" dt="2023-04-21T11:03:09.887" v="103" actId="1076"/>
          <ac:spMkLst>
            <pc:docMk/>
            <pc:sldMk cId="0" sldId="256"/>
            <ac:spMk id="334" creationId="{00000000-0000-0000-0000-000000000000}"/>
          </ac:spMkLst>
        </pc:spChg>
      </pc:sldChg>
      <pc:sldChg chg="modSp mod">
        <pc:chgData name="MUNIRAJA M" userId="58ae439d56034f4f" providerId="LiveId" clId="{C81935B9-1F3A-4414-A6BB-8085B68AE747}" dt="2023-04-21T10:43:53.317" v="2" actId="20577"/>
        <pc:sldMkLst>
          <pc:docMk/>
          <pc:sldMk cId="0" sldId="259"/>
        </pc:sldMkLst>
        <pc:spChg chg="mod">
          <ac:chgData name="MUNIRAJA M" userId="58ae439d56034f4f" providerId="LiveId" clId="{C81935B9-1F3A-4414-A6BB-8085B68AE747}" dt="2023-04-21T10:43:53.317" v="2" actId="20577"/>
          <ac:spMkLst>
            <pc:docMk/>
            <pc:sldMk cId="0" sldId="259"/>
            <ac:spMk id="361" creationId="{00000000-0000-0000-0000-000000000000}"/>
          </ac:spMkLst>
        </pc:spChg>
      </pc:sldChg>
      <pc:sldChg chg="modSp mod">
        <pc:chgData name="MUNIRAJA M" userId="58ae439d56034f4f" providerId="LiveId" clId="{C81935B9-1F3A-4414-A6BB-8085B68AE747}" dt="2023-04-21T10:44:48.870" v="6" actId="13926"/>
        <pc:sldMkLst>
          <pc:docMk/>
          <pc:sldMk cId="0" sldId="270"/>
        </pc:sldMkLst>
        <pc:spChg chg="mod">
          <ac:chgData name="MUNIRAJA M" userId="58ae439d56034f4f" providerId="LiveId" clId="{C81935B9-1F3A-4414-A6BB-8085B68AE747}" dt="2023-04-21T10:44:48.870" v="6" actId="13926"/>
          <ac:spMkLst>
            <pc:docMk/>
            <pc:sldMk cId="0" sldId="270"/>
            <ac:spMk id="3" creationId="{4A174009-99AC-21CF-F89D-4B626DA99D39}"/>
          </ac:spMkLst>
        </pc:spChg>
      </pc:sldChg>
      <pc:sldChg chg="addSp delSp modSp mod modTransition">
        <pc:chgData name="MUNIRAJA M" userId="58ae439d56034f4f" providerId="LiveId" clId="{C81935B9-1F3A-4414-A6BB-8085B68AE747}" dt="2023-04-21T11:07:38.899" v="123"/>
        <pc:sldMkLst>
          <pc:docMk/>
          <pc:sldMk cId="1294489820" sldId="301"/>
        </pc:sldMkLst>
        <pc:spChg chg="add del mod">
          <ac:chgData name="MUNIRAJA M" userId="58ae439d56034f4f" providerId="LiveId" clId="{C81935B9-1F3A-4414-A6BB-8085B68AE747}" dt="2023-04-21T11:07:21.103" v="122" actId="478"/>
          <ac:spMkLst>
            <pc:docMk/>
            <pc:sldMk cId="1294489820" sldId="301"/>
            <ac:spMk id="3" creationId="{7E858DEC-C2F3-8B5E-9B05-46E406E1E921}"/>
          </ac:spMkLst>
        </pc:spChg>
        <pc:spChg chg="add del mod">
          <ac:chgData name="MUNIRAJA M" userId="58ae439d56034f4f" providerId="LiveId" clId="{C81935B9-1F3A-4414-A6BB-8085B68AE747}" dt="2023-04-21T11:07:21.103" v="122" actId="478"/>
          <ac:spMkLst>
            <pc:docMk/>
            <pc:sldMk cId="1294489820" sldId="301"/>
            <ac:spMk id="5" creationId="{BD0CE873-D29C-9742-2277-F6FB0B9ABE77}"/>
          </ac:spMkLst>
        </pc:spChg>
        <pc:spChg chg="add del mod">
          <ac:chgData name="MUNIRAJA M" userId="58ae439d56034f4f" providerId="LiveId" clId="{C81935B9-1F3A-4414-A6BB-8085B68AE747}" dt="2023-04-21T11:07:19.554" v="119"/>
          <ac:spMkLst>
            <pc:docMk/>
            <pc:sldMk cId="1294489820" sldId="301"/>
            <ac:spMk id="6" creationId="{FF4B685F-2459-2D32-D7D6-235883E7BF87}"/>
          </ac:spMkLst>
        </pc:spChg>
        <pc:spChg chg="add del mod">
          <ac:chgData name="MUNIRAJA M" userId="58ae439d56034f4f" providerId="LiveId" clId="{C81935B9-1F3A-4414-A6BB-8085B68AE747}" dt="2023-04-21T11:07:19.554" v="119"/>
          <ac:spMkLst>
            <pc:docMk/>
            <pc:sldMk cId="1294489820" sldId="301"/>
            <ac:spMk id="7" creationId="{BDDD84DD-B83D-060D-6817-68E9747CB051}"/>
          </ac:spMkLst>
        </pc:spChg>
        <pc:spChg chg="add del">
          <ac:chgData name="MUNIRAJA M" userId="58ae439d56034f4f" providerId="LiveId" clId="{C81935B9-1F3A-4414-A6BB-8085B68AE747}" dt="2023-04-21T11:07:21.103" v="122" actId="478"/>
          <ac:spMkLst>
            <pc:docMk/>
            <pc:sldMk cId="1294489820" sldId="301"/>
            <ac:spMk id="374" creationId="{00000000-0000-0000-0000-000000000000}"/>
          </ac:spMkLst>
        </pc:spChg>
        <pc:spChg chg="add del">
          <ac:chgData name="MUNIRAJA M" userId="58ae439d56034f4f" providerId="LiveId" clId="{C81935B9-1F3A-4414-A6BB-8085B68AE747}" dt="2023-04-21T11:07:21.103" v="122" actId="478"/>
          <ac:spMkLst>
            <pc:docMk/>
            <pc:sldMk cId="1294489820" sldId="301"/>
            <ac:spMk id="375" creationId="{00000000-0000-0000-0000-000000000000}"/>
          </ac:spMkLst>
        </pc:spChg>
      </pc:sldChg>
      <pc:sldChg chg="modTransition">
        <pc:chgData name="MUNIRAJA M" userId="58ae439d56034f4f" providerId="LiveId" clId="{C81935B9-1F3A-4414-A6BB-8085B68AE747}" dt="2023-04-21T11:09:09.981" v="127"/>
        <pc:sldMkLst>
          <pc:docMk/>
          <pc:sldMk cId="2712446647" sldId="309"/>
        </pc:sldMkLst>
      </pc:sldChg>
      <pc:sldChg chg="modTransition">
        <pc:chgData name="MUNIRAJA M" userId="58ae439d56034f4f" providerId="LiveId" clId="{C81935B9-1F3A-4414-A6BB-8085B68AE747}" dt="2023-04-21T11:09:16.858" v="128"/>
        <pc:sldMkLst>
          <pc:docMk/>
          <pc:sldMk cId="1598629133" sldId="310"/>
        </pc:sldMkLst>
      </pc:sldChg>
      <pc:sldChg chg="modTransition">
        <pc:chgData name="MUNIRAJA M" userId="58ae439d56034f4f" providerId="LiveId" clId="{C81935B9-1F3A-4414-A6BB-8085B68AE747}" dt="2023-04-21T11:09:22.297" v="129"/>
        <pc:sldMkLst>
          <pc:docMk/>
          <pc:sldMk cId="3090544083" sldId="311"/>
        </pc:sldMkLst>
      </pc:sldChg>
      <pc:sldChg chg="modTransition">
        <pc:chgData name="MUNIRAJA M" userId="58ae439d56034f4f" providerId="LiveId" clId="{C81935B9-1F3A-4414-A6BB-8085B68AE747}" dt="2023-04-21T11:09:27.890" v="130"/>
        <pc:sldMkLst>
          <pc:docMk/>
          <pc:sldMk cId="2652031224" sldId="312"/>
        </pc:sldMkLst>
      </pc:sldChg>
      <pc:sldChg chg="modTransition">
        <pc:chgData name="MUNIRAJA M" userId="58ae439d56034f4f" providerId="LiveId" clId="{C81935B9-1F3A-4414-A6BB-8085B68AE747}" dt="2023-04-21T11:09:35.991" v="131"/>
        <pc:sldMkLst>
          <pc:docMk/>
          <pc:sldMk cId="655539717" sldId="313"/>
        </pc:sldMkLst>
      </pc:sldChg>
      <pc:sldChg chg="addSp delSp modSp mod modTransition">
        <pc:chgData name="MUNIRAJA M" userId="58ae439d56034f4f" providerId="LiveId" clId="{C81935B9-1F3A-4414-A6BB-8085B68AE747}" dt="2023-04-21T11:05:39.075" v="104"/>
        <pc:sldMkLst>
          <pc:docMk/>
          <pc:sldMk cId="1565163576" sldId="315"/>
        </pc:sldMkLst>
        <pc:spChg chg="add del">
          <ac:chgData name="MUNIRAJA M" userId="58ae439d56034f4f" providerId="LiveId" clId="{C81935B9-1F3A-4414-A6BB-8085B68AE747}" dt="2023-04-21T11:02:02.013" v="97"/>
          <ac:spMkLst>
            <pc:docMk/>
            <pc:sldMk cId="1565163576" sldId="315"/>
            <ac:spMk id="2" creationId="{C505C725-03DB-320F-A383-C2BDCAFE0161}"/>
          </ac:spMkLst>
        </pc:spChg>
        <pc:spChg chg="add del mod">
          <ac:chgData name="MUNIRAJA M" userId="58ae439d56034f4f" providerId="LiveId" clId="{C81935B9-1F3A-4414-A6BB-8085B68AE747}" dt="2023-04-21T11:02:00.726" v="96" actId="478"/>
          <ac:spMkLst>
            <pc:docMk/>
            <pc:sldMk cId="1565163576" sldId="315"/>
            <ac:spMk id="3" creationId="{DF880682-553D-DBB4-423F-FA1E89977F0B}"/>
          </ac:spMkLst>
        </pc:spChg>
        <pc:spChg chg="add del mod">
          <ac:chgData name="MUNIRAJA M" userId="58ae439d56034f4f" providerId="LiveId" clId="{C81935B9-1F3A-4414-A6BB-8085B68AE747}" dt="2023-04-21T11:02:00.726" v="96" actId="478"/>
          <ac:spMkLst>
            <pc:docMk/>
            <pc:sldMk cId="1565163576" sldId="315"/>
            <ac:spMk id="774" creationId="{00000000-0000-0000-0000-000000000000}"/>
          </ac:spMkLst>
        </pc:spChg>
        <pc:spChg chg="del">
          <ac:chgData name="MUNIRAJA M" userId="58ae439d56034f4f" providerId="LiveId" clId="{C81935B9-1F3A-4414-A6BB-8085B68AE747}" dt="2023-04-21T10:46:13.966" v="16" actId="478"/>
          <ac:spMkLst>
            <pc:docMk/>
            <pc:sldMk cId="1565163576" sldId="315"/>
            <ac:spMk id="785" creationId="{00000000-0000-0000-0000-000000000000}"/>
          </ac:spMkLst>
        </pc:spChg>
        <pc:spChg chg="del">
          <ac:chgData name="MUNIRAJA M" userId="58ae439d56034f4f" providerId="LiveId" clId="{C81935B9-1F3A-4414-A6BB-8085B68AE747}" dt="2023-04-21T10:46:17.105" v="17" actId="478"/>
          <ac:spMkLst>
            <pc:docMk/>
            <pc:sldMk cId="1565163576" sldId="315"/>
            <ac:spMk id="800" creationId="{00000000-0000-0000-0000-000000000000}"/>
          </ac:spMkLst>
        </pc:spChg>
        <pc:spChg chg="add del">
          <ac:chgData name="MUNIRAJA M" userId="58ae439d56034f4f" providerId="LiveId" clId="{C81935B9-1F3A-4414-A6BB-8085B68AE747}" dt="2023-04-21T10:46:52.789" v="32" actId="478"/>
          <ac:spMkLst>
            <pc:docMk/>
            <pc:sldMk cId="1565163576" sldId="315"/>
            <ac:spMk id="811" creationId="{00000000-0000-0000-0000-000000000000}"/>
          </ac:spMkLst>
        </pc:spChg>
        <pc:spChg chg="add del">
          <ac:chgData name="MUNIRAJA M" userId="58ae439d56034f4f" providerId="LiveId" clId="{C81935B9-1F3A-4414-A6BB-8085B68AE747}" dt="2023-04-21T10:46:53.095" v="33" actId="478"/>
          <ac:spMkLst>
            <pc:docMk/>
            <pc:sldMk cId="1565163576" sldId="315"/>
            <ac:spMk id="812" creationId="{00000000-0000-0000-0000-000000000000}"/>
          </ac:spMkLst>
        </pc:spChg>
        <pc:spChg chg="add del">
          <ac:chgData name="MUNIRAJA M" userId="58ae439d56034f4f" providerId="LiveId" clId="{C81935B9-1F3A-4414-A6BB-8085B68AE747}" dt="2023-04-21T10:46:53.350" v="34" actId="478"/>
          <ac:spMkLst>
            <pc:docMk/>
            <pc:sldMk cId="1565163576" sldId="315"/>
            <ac:spMk id="813" creationId="{00000000-0000-0000-0000-000000000000}"/>
          </ac:spMkLst>
        </pc:spChg>
        <pc:spChg chg="add del">
          <ac:chgData name="MUNIRAJA M" userId="58ae439d56034f4f" providerId="LiveId" clId="{C81935B9-1F3A-4414-A6BB-8085B68AE747}" dt="2023-04-21T10:46:52.381" v="31" actId="478"/>
          <ac:spMkLst>
            <pc:docMk/>
            <pc:sldMk cId="1565163576" sldId="315"/>
            <ac:spMk id="821" creationId="{00000000-0000-0000-0000-000000000000}"/>
          </ac:spMkLst>
        </pc:spChg>
        <pc:spChg chg="add del">
          <ac:chgData name="MUNIRAJA M" userId="58ae439d56034f4f" providerId="LiveId" clId="{C81935B9-1F3A-4414-A6BB-8085B68AE747}" dt="2023-04-21T10:46:53.571" v="35" actId="478"/>
          <ac:spMkLst>
            <pc:docMk/>
            <pc:sldMk cId="1565163576" sldId="315"/>
            <ac:spMk id="8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539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93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921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00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12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037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295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24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909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229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814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9334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990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981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477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554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99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87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69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8" r:id="rId5"/>
    <p:sldLayoutId id="2147483659" r:id="rId6"/>
    <p:sldLayoutId id="2147483660" r:id="rId7"/>
    <p:sldLayoutId id="2147483661" r:id="rId8"/>
    <p:sldLayoutId id="2147483663" r:id="rId9"/>
    <p:sldLayoutId id="2147483665"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616550"/>
            <a:ext cx="7437873" cy="1910400"/>
          </a:xfrm>
          <a:prstGeom prst="rect">
            <a:avLst/>
          </a:prstGeom>
        </p:spPr>
        <p:txBody>
          <a:bodyPr spcFirstLastPara="1" wrap="square" lIns="91425" tIns="91425" rIns="91425" bIns="0" anchor="b" anchorCtr="0">
            <a:noAutofit/>
          </a:bodyPr>
          <a:lstStyle/>
          <a:p>
            <a:pPr algn="ctr">
              <a:lnSpc>
                <a:spcPct val="150000"/>
              </a:lnSpc>
              <a:spcBef>
                <a:spcPts val="1200"/>
              </a:spcBef>
              <a:spcAft>
                <a:spcPts val="300"/>
              </a:spcAft>
            </a:pPr>
            <a:r>
              <a:rPr lang="en-US" sz="3000" b="1" i="0" dirty="0" err="1">
                <a:effectLst/>
                <a:latin typeface="Times New Roman" panose="02020603050405020304" pitchFamily="18" charset="0"/>
                <a:ea typeface="Times New Roman" panose="02020603050405020304" pitchFamily="18" charset="0"/>
              </a:rPr>
              <a:t>Aikhyaam</a:t>
            </a:r>
            <a:r>
              <a:rPr lang="en-US" sz="3000" b="1" i="0" dirty="0">
                <a:effectLst/>
                <a:latin typeface="Times New Roman" panose="02020603050405020304" pitchFamily="18" charset="0"/>
                <a:ea typeface="Times New Roman" panose="02020603050405020304" pitchFamily="18" charset="0"/>
              </a:rPr>
              <a:t> Chat: A Comprehensive Secured Messaging Platform for Collaborative and Instant Messaging</a:t>
            </a:r>
            <a:endParaRPr lang="en-IN" sz="3000" b="1" i="1" dirty="0">
              <a:effectLst/>
              <a:latin typeface="Cambria" panose="020405030504060302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311700" y="3294529"/>
            <a:ext cx="8520600" cy="546847"/>
          </a:xfrm>
          <a:prstGeom prst="rect">
            <a:avLst/>
          </a:prstGeom>
        </p:spPr>
        <p:txBody>
          <a:bodyPr spcFirstLastPara="1" wrap="square" lIns="91425" tIns="91425" rIns="91425" bIns="91425" anchor="t" anchorCtr="0">
            <a:noAutofit/>
          </a:bodyPr>
          <a:lstStyle/>
          <a:p>
            <a:pPr marL="0" lvl="0" indent="0" algn="ctr" rtl="0">
              <a:lnSpc>
                <a:spcPct val="20000"/>
              </a:lnSpc>
              <a:spcBef>
                <a:spcPts val="0"/>
              </a:spcBef>
              <a:spcAft>
                <a:spcPts val="0"/>
              </a:spcAft>
              <a:buNone/>
            </a:pPr>
            <a:r>
              <a:rPr lang="en-US" dirty="0"/>
              <a:t>average cost of a single data breach from smaller to larger </a:t>
            </a:r>
          </a:p>
          <a:p>
            <a:pPr marL="0" lvl="0" indent="0" algn="ctr" rtl="0">
              <a:lnSpc>
                <a:spcPct val="20000"/>
              </a:lnSpc>
              <a:spcBef>
                <a:spcPts val="0"/>
              </a:spcBef>
              <a:spcAft>
                <a:spcPts val="0"/>
              </a:spcAft>
              <a:buNone/>
            </a:pPr>
            <a:endParaRPr lang="en-US" dirty="0"/>
          </a:p>
          <a:p>
            <a:pPr marL="0" lvl="0" indent="0" algn="ctr" rtl="0">
              <a:lnSpc>
                <a:spcPct val="20000"/>
              </a:lnSpc>
              <a:spcBef>
                <a:spcPts val="0"/>
              </a:spcBef>
              <a:spcAft>
                <a:spcPts val="0"/>
              </a:spcAft>
              <a:buNone/>
            </a:pPr>
            <a:endParaRPr lang="en-US" dirty="0"/>
          </a:p>
          <a:p>
            <a:pPr marL="0" lvl="0" indent="0" algn="ctr" rtl="0">
              <a:lnSpc>
                <a:spcPct val="20000"/>
              </a:lnSpc>
              <a:spcBef>
                <a:spcPts val="0"/>
              </a:spcBef>
              <a:spcAft>
                <a:spcPts val="0"/>
              </a:spcAft>
              <a:buNone/>
            </a:pPr>
            <a:endParaRPr lang="en-US" dirty="0"/>
          </a:p>
          <a:p>
            <a:pPr marL="0" lvl="0" indent="0" algn="ctr" rtl="0">
              <a:lnSpc>
                <a:spcPct val="20000"/>
              </a:lnSpc>
              <a:spcBef>
                <a:spcPts val="0"/>
              </a:spcBef>
              <a:spcAft>
                <a:spcPts val="0"/>
              </a:spcAft>
              <a:buNone/>
            </a:pPr>
            <a:endParaRPr lang="en-US" dirty="0"/>
          </a:p>
          <a:p>
            <a:pPr marL="0" lvl="0" indent="0" algn="ctr" rtl="0">
              <a:lnSpc>
                <a:spcPct val="20000"/>
              </a:lnSpc>
              <a:spcBef>
                <a:spcPts val="0"/>
              </a:spcBef>
              <a:spcAft>
                <a:spcPts val="0"/>
              </a:spcAft>
              <a:buNone/>
            </a:pPr>
            <a:r>
              <a:rPr lang="en-US" dirty="0"/>
              <a:t>business enterprises</a:t>
            </a:r>
            <a:endParaRPr dirty="0"/>
          </a:p>
        </p:txBody>
      </p:sp>
      <p:sp>
        <p:nvSpPr>
          <p:cNvPr id="507" name="Google Shape;507;p38"/>
          <p:cNvSpPr txBox="1">
            <a:spLocks noGrp="1"/>
          </p:cNvSpPr>
          <p:nvPr>
            <p:ph type="title"/>
          </p:nvPr>
        </p:nvSpPr>
        <p:spPr>
          <a:xfrm>
            <a:off x="1328297" y="1505400"/>
            <a:ext cx="7815703"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4800" dirty="0"/>
              <a:t>108,000-3.84Million$</a:t>
            </a:r>
            <a:endParaRPr sz="48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685612"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685612" y="2162325"/>
            <a:ext cx="2272471"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3307487"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3307487"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PROPOSED TECHNIQUES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685612"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685613"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PROBLEM STATEMENT</a:t>
            </a:r>
            <a:endParaRPr dirty="0"/>
          </a:p>
        </p:txBody>
      </p:sp>
      <p:sp>
        <p:nvSpPr>
          <p:cNvPr id="354" name="Google Shape;354;p29"/>
          <p:cNvSpPr txBox="1">
            <a:spLocks noGrp="1"/>
          </p:cNvSpPr>
          <p:nvPr>
            <p:ph type="ctrTitle" idx="8"/>
          </p:nvPr>
        </p:nvSpPr>
        <p:spPr>
          <a:xfrm flipH="1">
            <a:off x="3307487"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3200400" y="3573468"/>
            <a:ext cx="2270987"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SCREEN SHOTS</a:t>
            </a:r>
            <a:endParaRPr dirty="0"/>
          </a:p>
        </p:txBody>
      </p:sp>
      <p:sp>
        <p:nvSpPr>
          <p:cNvPr id="2" name="Google Shape;350;p29">
            <a:extLst>
              <a:ext uri="{FF2B5EF4-FFF2-40B4-BE49-F238E27FC236}">
                <a16:creationId xmlns:a16="http://schemas.microsoft.com/office/drawing/2014/main" id="{7DCE5961-5E3A-85BB-BE25-8474F2E41B87}"/>
              </a:ext>
            </a:extLst>
          </p:cNvPr>
          <p:cNvSpPr txBox="1">
            <a:spLocks/>
          </p:cNvSpPr>
          <p:nvPr/>
        </p:nvSpPr>
        <p:spPr>
          <a:xfrm flipH="1">
            <a:off x="5805323" y="1848349"/>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CAB52A9D-1E1A-80E8-27D7-5CA059FF4F85}"/>
              </a:ext>
            </a:extLst>
          </p:cNvPr>
          <p:cNvSpPr txBox="1">
            <a:spLocks/>
          </p:cNvSpPr>
          <p:nvPr/>
        </p:nvSpPr>
        <p:spPr>
          <a:xfrm flipH="1">
            <a:off x="5696753" y="2163479"/>
            <a:ext cx="227247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IN" dirty="0"/>
              <a:t>FUTURE SCOPE</a:t>
            </a:r>
          </a:p>
        </p:txBody>
      </p:sp>
      <p:sp>
        <p:nvSpPr>
          <p:cNvPr id="4" name="Google Shape;354;p29">
            <a:extLst>
              <a:ext uri="{FF2B5EF4-FFF2-40B4-BE49-F238E27FC236}">
                <a16:creationId xmlns:a16="http://schemas.microsoft.com/office/drawing/2014/main" id="{8F6FB72A-3FB5-D53C-0173-94BD3FFDBBFD}"/>
              </a:ext>
            </a:extLst>
          </p:cNvPr>
          <p:cNvSpPr txBox="1">
            <a:spLocks/>
          </p:cNvSpPr>
          <p:nvPr/>
        </p:nvSpPr>
        <p:spPr>
          <a:xfrm flipH="1">
            <a:off x="5805323" y="325828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a:t>04</a:t>
            </a:r>
          </a:p>
        </p:txBody>
      </p:sp>
      <p:sp>
        <p:nvSpPr>
          <p:cNvPr id="5" name="Google Shape;355;p29">
            <a:extLst>
              <a:ext uri="{FF2B5EF4-FFF2-40B4-BE49-F238E27FC236}">
                <a16:creationId xmlns:a16="http://schemas.microsoft.com/office/drawing/2014/main" id="{0AEF73ED-27E7-263B-E20D-44EC651CCF04}"/>
              </a:ext>
            </a:extLst>
          </p:cNvPr>
          <p:cNvSpPr txBox="1">
            <a:spLocks/>
          </p:cNvSpPr>
          <p:nvPr/>
        </p:nvSpPr>
        <p:spPr>
          <a:xfrm flipH="1">
            <a:off x="5698236" y="3573416"/>
            <a:ext cx="2270987"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CONCLUSION</a:t>
            </a:r>
          </a:p>
        </p:txBody>
      </p:sp>
    </p:spTree>
    <p:extLst>
      <p:ext uri="{BB962C8B-B14F-4D97-AF65-F5344CB8AC3E}">
        <p14:creationId xmlns:p14="http://schemas.microsoft.com/office/powerpoint/2010/main" val="3618526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PROPOSED TECHNIQUES</a:t>
            </a:r>
            <a:endParaRPr dirty="0"/>
          </a:p>
        </p:txBody>
      </p:sp>
      <p:pic>
        <p:nvPicPr>
          <p:cNvPr id="2" name="Picture 1">
            <a:extLst>
              <a:ext uri="{FF2B5EF4-FFF2-40B4-BE49-F238E27FC236}">
                <a16:creationId xmlns:a16="http://schemas.microsoft.com/office/drawing/2014/main" id="{38D34684-A457-4267-BD3C-BC2128EB7BC6}"/>
              </a:ext>
            </a:extLst>
          </p:cNvPr>
          <p:cNvPicPr>
            <a:picLocks noChangeAspect="1"/>
          </p:cNvPicPr>
          <p:nvPr/>
        </p:nvPicPr>
        <p:blipFill rotWithShape="1">
          <a:blip r:embed="rId3"/>
          <a:srcRect l="20598" r="31124"/>
          <a:stretch/>
        </p:blipFill>
        <p:spPr>
          <a:xfrm flipH="1">
            <a:off x="4316293" y="1896036"/>
            <a:ext cx="86749" cy="54713"/>
          </a:xfrm>
          <a:prstGeom prst="rect">
            <a:avLst/>
          </a:prstGeom>
        </p:spPr>
      </p:pic>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5715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438700" y="1798215"/>
            <a:ext cx="3124200" cy="213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JSwing is a Java GUI toolkit that enables developers to create desktop applications with ease. It provides a wide range of pre-built graphical components that can be customized to create user-friendly interfaces. With JSwing, developers can build highly responsive and attractive desktop applications using Java programming language.</a:t>
            </a:r>
            <a:endParaRPr dirty="0"/>
          </a:p>
        </p:txBody>
      </p:sp>
      <p:sp>
        <p:nvSpPr>
          <p:cNvPr id="775" name="Google Shape;775;p49"/>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1.JSwing</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77AA74A-1C22-A93E-24F4-E8E84712DDAA}"/>
              </a:ext>
            </a:extLst>
          </p:cNvPr>
          <p:cNvPicPr>
            <a:picLocks noChangeAspect="1"/>
          </p:cNvPicPr>
          <p:nvPr/>
        </p:nvPicPr>
        <p:blipFill rotWithShape="1">
          <a:blip r:embed="rId3"/>
          <a:srcRect l="19940" r="19555"/>
          <a:stretch/>
        </p:blipFill>
        <p:spPr>
          <a:xfrm>
            <a:off x="2597810" y="2453561"/>
            <a:ext cx="101242" cy="64250"/>
          </a:xfrm>
          <a:prstGeom prst="rect">
            <a:avLst/>
          </a:prstGeom>
        </p:spPr>
      </p:pic>
      <p:pic>
        <p:nvPicPr>
          <p:cNvPr id="2" name="Picture 1">
            <a:extLst>
              <a:ext uri="{FF2B5EF4-FFF2-40B4-BE49-F238E27FC236}">
                <a16:creationId xmlns:a16="http://schemas.microsoft.com/office/drawing/2014/main" id="{C75391EF-00F0-4DC8-F04E-5DCFB6FF3F43}"/>
              </a:ext>
            </a:extLst>
          </p:cNvPr>
          <p:cNvPicPr>
            <a:picLocks noChangeAspect="1"/>
          </p:cNvPicPr>
          <p:nvPr/>
        </p:nvPicPr>
        <p:blipFill rotWithShape="1">
          <a:blip r:embed="rId4"/>
          <a:srcRect l="20598" r="31124"/>
          <a:stretch/>
        </p:blipFill>
        <p:spPr>
          <a:xfrm>
            <a:off x="1552364" y="1271712"/>
            <a:ext cx="2732554" cy="17234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438775" y="1923412"/>
            <a:ext cx="31242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MySQL is an open-source Relational Database Management System (RDBMS) used to store and manage data in your chat application. It provides a scalable, reliable, and secure database solution that allows your application to store user data efficiently.</a:t>
            </a:r>
            <a:endParaRPr dirty="0"/>
          </a:p>
        </p:txBody>
      </p:sp>
      <p:sp>
        <p:nvSpPr>
          <p:cNvPr id="775" name="Google Shape;775;p49"/>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2.MySQL</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EA63D3C-34CC-F4D6-F409-CE641D5D0029}"/>
              </a:ext>
            </a:extLst>
          </p:cNvPr>
          <p:cNvPicPr>
            <a:picLocks noChangeAspect="1"/>
          </p:cNvPicPr>
          <p:nvPr/>
        </p:nvPicPr>
        <p:blipFill rotWithShape="1">
          <a:blip r:embed="rId3"/>
          <a:srcRect l="19940" r="19555"/>
          <a:stretch/>
        </p:blipFill>
        <p:spPr>
          <a:xfrm>
            <a:off x="1552364" y="1278585"/>
            <a:ext cx="2732554" cy="1734120"/>
          </a:xfrm>
          <a:prstGeom prst="rect">
            <a:avLst/>
          </a:prstGeom>
        </p:spPr>
      </p:pic>
      <p:pic>
        <p:nvPicPr>
          <p:cNvPr id="2" name="Picture 1">
            <a:extLst>
              <a:ext uri="{FF2B5EF4-FFF2-40B4-BE49-F238E27FC236}">
                <a16:creationId xmlns:a16="http://schemas.microsoft.com/office/drawing/2014/main" id="{B3500256-91AF-AF39-A5C2-171478C716F8}"/>
              </a:ext>
            </a:extLst>
          </p:cNvPr>
          <p:cNvPicPr>
            <a:picLocks noChangeAspect="1"/>
          </p:cNvPicPr>
          <p:nvPr/>
        </p:nvPicPr>
        <p:blipFill rotWithShape="1">
          <a:blip r:embed="rId4"/>
          <a:srcRect l="8230" r="9404"/>
          <a:stretch/>
        </p:blipFill>
        <p:spPr>
          <a:xfrm>
            <a:off x="2706450" y="2329890"/>
            <a:ext cx="71942" cy="45719"/>
          </a:xfrm>
          <a:prstGeom prst="rect">
            <a:avLst/>
          </a:prstGeom>
        </p:spPr>
      </p:pic>
    </p:spTree>
    <p:extLst>
      <p:ext uri="{BB962C8B-B14F-4D97-AF65-F5344CB8AC3E}">
        <p14:creationId xmlns:p14="http://schemas.microsoft.com/office/powerpoint/2010/main" val="4097238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5438700" y="1807180"/>
            <a:ext cx="3124200"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0" i="0" dirty="0">
                <a:solidFill>
                  <a:srgbClr val="BDC1C6"/>
                </a:solidFill>
                <a:effectLst/>
                <a:latin typeface="arial" panose="020B0604020202020204" pitchFamily="34" charset="0"/>
              </a:rPr>
              <a:t>SHA-2 is a set of cryptographic hash functions designed by the United States National Security Agency and first published in 2001. They are built using the Merkle–</a:t>
            </a:r>
            <a:r>
              <a:rPr lang="en-US" b="0" i="0" dirty="0" err="1">
                <a:solidFill>
                  <a:srgbClr val="BDC1C6"/>
                </a:solidFill>
                <a:effectLst/>
                <a:latin typeface="arial" panose="020B0604020202020204" pitchFamily="34" charset="0"/>
              </a:rPr>
              <a:t>Damgård</a:t>
            </a:r>
            <a:r>
              <a:rPr lang="en-US" b="0" i="0" dirty="0">
                <a:solidFill>
                  <a:srgbClr val="BDC1C6"/>
                </a:solidFill>
                <a:effectLst/>
                <a:latin typeface="arial" panose="020B0604020202020204" pitchFamily="34" charset="0"/>
              </a:rPr>
              <a:t> construction, from a one-way compression function itself built using the Davies–Meyer structure from a specialized block cipher.</a:t>
            </a:r>
            <a:r>
              <a:rPr lang="en-US" dirty="0"/>
              <a:t>.</a:t>
            </a:r>
            <a:endParaRPr dirty="0"/>
          </a:p>
        </p:txBody>
      </p:sp>
      <p:sp>
        <p:nvSpPr>
          <p:cNvPr id="775" name="Google Shape;775;p49"/>
          <p:cNvSpPr txBox="1">
            <a:spLocks noGrp="1"/>
          </p:cNvSpPr>
          <p:nvPr>
            <p:ph type="title"/>
          </p:nvPr>
        </p:nvSpPr>
        <p:spPr>
          <a:xfrm>
            <a:off x="4352336" y="1168325"/>
            <a:ext cx="421064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3.SHA256(Hashing)</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2707496-6364-3AA8-6810-AD14F67DE87F}"/>
              </a:ext>
            </a:extLst>
          </p:cNvPr>
          <p:cNvPicPr>
            <a:picLocks noChangeAspect="1"/>
          </p:cNvPicPr>
          <p:nvPr/>
        </p:nvPicPr>
        <p:blipFill rotWithShape="1">
          <a:blip r:embed="rId3"/>
          <a:srcRect l="8230" r="9404"/>
          <a:stretch/>
        </p:blipFill>
        <p:spPr>
          <a:xfrm>
            <a:off x="1525472" y="1253723"/>
            <a:ext cx="2772126" cy="1761675"/>
          </a:xfrm>
          <a:prstGeom prst="rect">
            <a:avLst/>
          </a:prstGeom>
        </p:spPr>
      </p:pic>
      <p:pic>
        <p:nvPicPr>
          <p:cNvPr id="2" name="Picture 1">
            <a:extLst>
              <a:ext uri="{FF2B5EF4-FFF2-40B4-BE49-F238E27FC236}">
                <a16:creationId xmlns:a16="http://schemas.microsoft.com/office/drawing/2014/main" id="{25D03FDB-7FBB-8BA0-93EB-8CC581CA2BE5}"/>
              </a:ext>
            </a:extLst>
          </p:cNvPr>
          <p:cNvPicPr>
            <a:picLocks noChangeAspect="1"/>
          </p:cNvPicPr>
          <p:nvPr/>
        </p:nvPicPr>
        <p:blipFill>
          <a:blip r:embed="rId4"/>
          <a:stretch>
            <a:fillRect/>
          </a:stretch>
        </p:blipFill>
        <p:spPr>
          <a:xfrm flipV="1">
            <a:off x="2069640" y="2134560"/>
            <a:ext cx="81278" cy="45719"/>
          </a:xfrm>
          <a:prstGeom prst="rect">
            <a:avLst/>
          </a:prstGeom>
        </p:spPr>
      </p:pic>
    </p:spTree>
    <p:extLst>
      <p:ext uri="{BB962C8B-B14F-4D97-AF65-F5344CB8AC3E}">
        <p14:creationId xmlns:p14="http://schemas.microsoft.com/office/powerpoint/2010/main" val="1211803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4970646" y="1766839"/>
            <a:ext cx="3584856" cy="2130900"/>
          </a:xfrm>
          <a:prstGeom prst="rect">
            <a:avLst/>
          </a:prstGeom>
        </p:spPr>
        <p:txBody>
          <a:bodyPr spcFirstLastPara="1" wrap="square" lIns="91425" tIns="91425" rIns="91425" bIns="91425" anchor="t" anchorCtr="0">
            <a:noAutofit/>
          </a:bodyPr>
          <a:lstStyle/>
          <a:p>
            <a:r>
              <a:rPr lang="en-US" b="0" i="0" dirty="0">
                <a:solidFill>
                  <a:schemeClr val="bg1"/>
                </a:solidFill>
                <a:effectLst/>
                <a:latin typeface="inter-regular"/>
              </a:rPr>
              <a:t>Java Socket programming is used for communication between the applications running on different JRE.</a:t>
            </a:r>
          </a:p>
          <a:p>
            <a:r>
              <a:rPr lang="en-US" b="0" i="0" dirty="0">
                <a:solidFill>
                  <a:schemeClr val="bg1"/>
                </a:solidFill>
                <a:effectLst/>
                <a:latin typeface="inter-regular"/>
              </a:rPr>
              <a:t>Java Socket programming can be connection-oriented or connection-less.</a:t>
            </a:r>
          </a:p>
          <a:p>
            <a:r>
              <a:rPr lang="en-US" b="0" i="0" dirty="0">
                <a:solidFill>
                  <a:schemeClr val="bg1"/>
                </a:solidFill>
                <a:effectLst/>
                <a:latin typeface="inter-regular"/>
              </a:rPr>
              <a:t>Socket and ServerSocket classes are used for connection-oriented socket programming</a:t>
            </a:r>
            <a:endParaRPr dirty="0">
              <a:solidFill>
                <a:schemeClr val="bg1"/>
              </a:solidFill>
            </a:endParaRPr>
          </a:p>
        </p:txBody>
      </p:sp>
      <p:sp>
        <p:nvSpPr>
          <p:cNvPr id="775" name="Google Shape;775;p49"/>
          <p:cNvSpPr txBox="1">
            <a:spLocks noGrp="1"/>
          </p:cNvSpPr>
          <p:nvPr>
            <p:ph type="title"/>
          </p:nvPr>
        </p:nvSpPr>
        <p:spPr>
          <a:xfrm>
            <a:off x="3705301" y="733540"/>
            <a:ext cx="4857675"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3.Socket Programming</a:t>
            </a:r>
            <a:endParaRPr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1470602" y="1162091"/>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EA783253-35AE-1FFB-E7CC-AFE6E5D29E0B}"/>
              </a:ext>
            </a:extLst>
          </p:cNvPr>
          <p:cNvPicPr>
            <a:picLocks noChangeAspect="1"/>
          </p:cNvPicPr>
          <p:nvPr/>
        </p:nvPicPr>
        <p:blipFill>
          <a:blip r:embed="rId3"/>
          <a:stretch>
            <a:fillRect/>
          </a:stretch>
        </p:blipFill>
        <p:spPr>
          <a:xfrm>
            <a:off x="1506099" y="1292004"/>
            <a:ext cx="2818960" cy="1585665"/>
          </a:xfrm>
          <a:prstGeom prst="rect">
            <a:avLst/>
          </a:prstGeom>
        </p:spPr>
      </p:pic>
    </p:spTree>
    <p:extLst>
      <p:ext uri="{BB962C8B-B14F-4D97-AF65-F5344CB8AC3E}">
        <p14:creationId xmlns:p14="http://schemas.microsoft.com/office/powerpoint/2010/main" val="3173296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252168" y="1259334"/>
            <a:ext cx="8560138" cy="3388866"/>
          </a:xfrm>
          <a:prstGeom prst="rect">
            <a:avLst/>
          </a:prstGeom>
        </p:spPr>
        <p:txBody>
          <a:bodyPr spcFirstLastPara="1" wrap="square" lIns="91425" tIns="91425" rIns="91425" bIns="91425" anchor="t" anchorCtr="0">
            <a:noAutofit/>
          </a:bodyPr>
          <a:lstStyle/>
          <a:p>
            <a:pPr algn="just"/>
            <a:r>
              <a:rPr lang="en-GB" b="1" i="0" dirty="0">
                <a:solidFill>
                  <a:schemeClr val="bg1"/>
                </a:solidFill>
                <a:effectLst/>
                <a:latin typeface="Open Sans" panose="020B0606030504020204" pitchFamily="34" charset="0"/>
              </a:rPr>
              <a:t>What is Socket Programming in java?</a:t>
            </a:r>
          </a:p>
          <a:p>
            <a:pPr algn="just"/>
            <a:endParaRPr lang="en-GB" b="0" i="0" dirty="0">
              <a:solidFill>
                <a:schemeClr val="bg1"/>
              </a:solidFill>
              <a:effectLst/>
              <a:latin typeface="Open Sans" panose="020B0606030504020204" pitchFamily="34" charset="0"/>
            </a:endParaRPr>
          </a:p>
          <a:p>
            <a:pPr marL="127000" indent="0" algn="just">
              <a:buNone/>
            </a:pPr>
            <a:r>
              <a:rPr lang="en-GB" b="0" i="1" dirty="0">
                <a:solidFill>
                  <a:schemeClr val="bg1"/>
                </a:solidFill>
                <a:effectLst/>
                <a:latin typeface="Open Sans" panose="020B0606030504020204" pitchFamily="34" charset="0"/>
              </a:rPr>
              <a:t>	Socket programming</a:t>
            </a:r>
            <a:r>
              <a:rPr lang="en-GB" b="0" i="0" dirty="0">
                <a:solidFill>
                  <a:schemeClr val="bg1"/>
                </a:solidFill>
                <a:effectLst/>
                <a:latin typeface="Open Sans" panose="020B0606030504020204" pitchFamily="34" charset="0"/>
              </a:rPr>
              <a:t> is a way of connecting two nodes on a network to communicate with each other. One </a:t>
            </a:r>
            <a:r>
              <a:rPr lang="en-GB" b="1" i="1" dirty="0">
                <a:solidFill>
                  <a:schemeClr val="bg1"/>
                </a:solidFill>
                <a:effectLst/>
                <a:latin typeface="Open Sans" panose="020B0606030504020204" pitchFamily="34" charset="0"/>
              </a:rPr>
              <a:t>socket</a:t>
            </a:r>
            <a:r>
              <a:rPr lang="en-GB" b="0" i="1" dirty="0">
                <a:solidFill>
                  <a:schemeClr val="bg1"/>
                </a:solidFill>
                <a:effectLst/>
                <a:latin typeface="Open Sans" panose="020B0606030504020204" pitchFamily="34" charset="0"/>
              </a:rPr>
              <a:t> </a:t>
            </a:r>
            <a:r>
              <a:rPr lang="en-GB" b="0" i="0" dirty="0">
                <a:solidFill>
                  <a:schemeClr val="bg1"/>
                </a:solidFill>
                <a:effectLst/>
                <a:latin typeface="Open Sans" panose="020B0606030504020204" pitchFamily="34" charset="0"/>
              </a:rPr>
              <a:t>(node) listens on a particular port at an IP, while other </a:t>
            </a:r>
            <a:r>
              <a:rPr lang="en-GB" b="0" i="1" dirty="0">
                <a:solidFill>
                  <a:schemeClr val="bg1"/>
                </a:solidFill>
                <a:effectLst/>
                <a:latin typeface="Open Sans" panose="020B0606030504020204" pitchFamily="34" charset="0"/>
              </a:rPr>
              <a:t>socket </a:t>
            </a:r>
            <a:r>
              <a:rPr lang="en-GB" b="0" i="0" dirty="0">
                <a:solidFill>
                  <a:schemeClr val="bg1"/>
                </a:solidFill>
                <a:effectLst/>
                <a:latin typeface="Open Sans" panose="020B0606030504020204" pitchFamily="34" charset="0"/>
              </a:rPr>
              <a:t>reaches out to the other in order to form a connection.</a:t>
            </a:r>
          </a:p>
          <a:p>
            <a:pPr algn="just"/>
            <a:endParaRPr lang="en-GB" dirty="0">
              <a:solidFill>
                <a:schemeClr val="bg1"/>
              </a:solidFill>
              <a:latin typeface="Open Sans" panose="020B0606030504020204" pitchFamily="34" charset="0"/>
            </a:endParaRPr>
          </a:p>
          <a:p>
            <a:pPr algn="just"/>
            <a:endParaRPr lang="en-GB" b="0" i="0" dirty="0">
              <a:solidFill>
                <a:schemeClr val="bg1"/>
              </a:solidFill>
              <a:effectLst/>
              <a:latin typeface="Open Sans" panose="020B0606030504020204" pitchFamily="34" charset="0"/>
            </a:endParaRPr>
          </a:p>
          <a:p>
            <a:pPr algn="just"/>
            <a:r>
              <a:rPr lang="en-GB" b="1" i="0" dirty="0">
                <a:solidFill>
                  <a:schemeClr val="bg1"/>
                </a:solidFill>
                <a:effectLst/>
                <a:latin typeface="Open Sans" panose="020B0606030504020204" pitchFamily="34" charset="0"/>
              </a:rPr>
              <a:t>What is a Socket in java?</a:t>
            </a:r>
            <a:endParaRPr lang="en-GB" b="0" i="0" dirty="0">
              <a:solidFill>
                <a:schemeClr val="bg1"/>
              </a:solidFill>
              <a:effectLst/>
              <a:latin typeface="Open Sans" panose="020B0606030504020204" pitchFamily="34" charset="0"/>
            </a:endParaRPr>
          </a:p>
          <a:p>
            <a:pPr marL="127000" indent="0" algn="just">
              <a:buNone/>
            </a:pPr>
            <a:r>
              <a:rPr lang="en-GB" b="0" i="0" dirty="0">
                <a:solidFill>
                  <a:schemeClr val="bg1"/>
                </a:solidFill>
                <a:effectLst/>
                <a:latin typeface="Open Sans" panose="020B0606030504020204" pitchFamily="34" charset="0"/>
              </a:rPr>
              <a:t>	A </a:t>
            </a:r>
            <a:r>
              <a:rPr lang="en-GB" b="1" i="0" dirty="0">
                <a:solidFill>
                  <a:schemeClr val="bg1"/>
                </a:solidFill>
                <a:effectLst/>
                <a:latin typeface="Open Sans" panose="020B0606030504020204" pitchFamily="34" charset="0"/>
              </a:rPr>
              <a:t>socket </a:t>
            </a:r>
            <a:r>
              <a:rPr lang="en-GB" b="0" i="0" dirty="0">
                <a:solidFill>
                  <a:schemeClr val="bg1"/>
                </a:solidFill>
                <a:effectLst/>
                <a:latin typeface="Open Sans" panose="020B0606030504020204" pitchFamily="34" charset="0"/>
              </a:rPr>
              <a:t>in </a:t>
            </a:r>
            <a:r>
              <a:rPr lang="en-GB" dirty="0">
                <a:solidFill>
                  <a:schemeClr val="bg1"/>
                </a:solidFill>
                <a:latin typeface="Open Sans" panose="020B0606030504020204" pitchFamily="34" charset="0"/>
              </a:rPr>
              <a:t>Java</a:t>
            </a:r>
            <a:r>
              <a:rPr lang="en-GB" b="0" i="0" dirty="0">
                <a:solidFill>
                  <a:schemeClr val="bg1"/>
                </a:solidFill>
                <a:effectLst/>
                <a:latin typeface="Open Sans" panose="020B0606030504020204" pitchFamily="34" charset="0"/>
              </a:rPr>
              <a:t> is one endpoint of a two-way communication link between two programs running on the network. A </a:t>
            </a:r>
            <a:r>
              <a:rPr lang="en-GB" b="1" i="0" dirty="0">
                <a:solidFill>
                  <a:schemeClr val="bg1"/>
                </a:solidFill>
                <a:effectLst/>
                <a:latin typeface="Open Sans" panose="020B0606030504020204" pitchFamily="34" charset="0"/>
              </a:rPr>
              <a:t>socket</a:t>
            </a:r>
            <a:r>
              <a:rPr lang="en-GB" b="0" i="0" dirty="0">
                <a:solidFill>
                  <a:schemeClr val="bg1"/>
                </a:solidFill>
                <a:effectLst/>
                <a:latin typeface="Open Sans" panose="020B0606030504020204" pitchFamily="34" charset="0"/>
              </a:rPr>
              <a:t> is bound to a port number so that the TCP layer can identify the application that data is destined to be sent to.</a:t>
            </a:r>
          </a:p>
          <a:p>
            <a:pPr marL="127000" indent="0" algn="just">
              <a:buNone/>
            </a:pPr>
            <a:r>
              <a:rPr lang="en-GB" dirty="0">
                <a:solidFill>
                  <a:schemeClr val="bg1"/>
                </a:solidFill>
                <a:latin typeface="Open Sans" panose="020B0606030504020204" pitchFamily="34" charset="0"/>
              </a:rPr>
              <a:t>	The socket value ranges from  0 and 65535. and we’ll be </a:t>
            </a:r>
            <a:endParaRPr lang="en-GB" b="0" i="0" dirty="0">
              <a:solidFill>
                <a:schemeClr val="bg1"/>
              </a:solidFill>
              <a:effectLst/>
              <a:latin typeface="Open Sans" panose="020B0606030504020204" pitchFamily="34" charset="0"/>
            </a:endParaRPr>
          </a:p>
          <a:p>
            <a:pPr algn="just"/>
            <a:endParaRPr lang="en-GB" b="0" i="0" dirty="0">
              <a:solidFill>
                <a:schemeClr val="bg1"/>
              </a:solidFill>
              <a:effectLst/>
              <a:latin typeface="Open Sans" panose="020B0606030504020204" pitchFamily="34" charset="0"/>
            </a:endParaRPr>
          </a:p>
          <a:p>
            <a:pPr algn="just"/>
            <a:endParaRPr dirty="0">
              <a:solidFill>
                <a:schemeClr val="bg1"/>
              </a:solidFill>
            </a:endParaRPr>
          </a:p>
        </p:txBody>
      </p:sp>
      <p:sp>
        <p:nvSpPr>
          <p:cNvPr id="775" name="Google Shape;775;p49"/>
          <p:cNvSpPr txBox="1">
            <a:spLocks noGrp="1"/>
          </p:cNvSpPr>
          <p:nvPr>
            <p:ph type="title"/>
          </p:nvPr>
        </p:nvSpPr>
        <p:spPr>
          <a:xfrm>
            <a:off x="555813" y="413964"/>
            <a:ext cx="7908552"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3.Socket Programming</a:t>
            </a:r>
            <a:endParaRPr dirty="0"/>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163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685612"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685612" y="2162325"/>
            <a:ext cx="2272471"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3307487"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3307487"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PROPOSED TECHNIQUES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685612"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685613"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PROBLEM STATEMENT</a:t>
            </a:r>
            <a:endParaRPr dirty="0"/>
          </a:p>
        </p:txBody>
      </p:sp>
      <p:sp>
        <p:nvSpPr>
          <p:cNvPr id="354" name="Google Shape;354;p29"/>
          <p:cNvSpPr txBox="1">
            <a:spLocks noGrp="1"/>
          </p:cNvSpPr>
          <p:nvPr>
            <p:ph type="ctrTitle" idx="8"/>
          </p:nvPr>
        </p:nvSpPr>
        <p:spPr>
          <a:xfrm flipH="1">
            <a:off x="3307487"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3200400" y="3573468"/>
            <a:ext cx="2270987"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SCREEN SHOTS</a:t>
            </a:r>
            <a:endParaRPr dirty="0"/>
          </a:p>
        </p:txBody>
      </p:sp>
      <p:sp>
        <p:nvSpPr>
          <p:cNvPr id="2" name="Google Shape;350;p29">
            <a:extLst>
              <a:ext uri="{FF2B5EF4-FFF2-40B4-BE49-F238E27FC236}">
                <a16:creationId xmlns:a16="http://schemas.microsoft.com/office/drawing/2014/main" id="{7DCE5961-5E3A-85BB-BE25-8474F2E41B87}"/>
              </a:ext>
            </a:extLst>
          </p:cNvPr>
          <p:cNvSpPr txBox="1">
            <a:spLocks/>
          </p:cNvSpPr>
          <p:nvPr/>
        </p:nvSpPr>
        <p:spPr>
          <a:xfrm flipH="1">
            <a:off x="5805323" y="1848349"/>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CAB52A9D-1E1A-80E8-27D7-5CA059FF4F85}"/>
              </a:ext>
            </a:extLst>
          </p:cNvPr>
          <p:cNvSpPr txBox="1">
            <a:spLocks/>
          </p:cNvSpPr>
          <p:nvPr/>
        </p:nvSpPr>
        <p:spPr>
          <a:xfrm flipH="1">
            <a:off x="5696753" y="2163479"/>
            <a:ext cx="227247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IN" dirty="0"/>
              <a:t>FUTURE SCOPE</a:t>
            </a:r>
          </a:p>
        </p:txBody>
      </p:sp>
      <p:sp>
        <p:nvSpPr>
          <p:cNvPr id="4" name="Google Shape;354;p29">
            <a:extLst>
              <a:ext uri="{FF2B5EF4-FFF2-40B4-BE49-F238E27FC236}">
                <a16:creationId xmlns:a16="http://schemas.microsoft.com/office/drawing/2014/main" id="{8F6FB72A-3FB5-D53C-0173-94BD3FFDBBFD}"/>
              </a:ext>
            </a:extLst>
          </p:cNvPr>
          <p:cNvSpPr txBox="1">
            <a:spLocks/>
          </p:cNvSpPr>
          <p:nvPr/>
        </p:nvSpPr>
        <p:spPr>
          <a:xfrm flipH="1">
            <a:off x="5805323" y="325828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a:t>04</a:t>
            </a:r>
          </a:p>
        </p:txBody>
      </p:sp>
      <p:sp>
        <p:nvSpPr>
          <p:cNvPr id="5" name="Google Shape;355;p29">
            <a:extLst>
              <a:ext uri="{FF2B5EF4-FFF2-40B4-BE49-F238E27FC236}">
                <a16:creationId xmlns:a16="http://schemas.microsoft.com/office/drawing/2014/main" id="{0AEF73ED-27E7-263B-E20D-44EC651CCF04}"/>
              </a:ext>
            </a:extLst>
          </p:cNvPr>
          <p:cNvSpPr txBox="1">
            <a:spLocks/>
          </p:cNvSpPr>
          <p:nvPr/>
        </p:nvSpPr>
        <p:spPr>
          <a:xfrm flipH="1">
            <a:off x="5698236" y="3573416"/>
            <a:ext cx="2270987"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CONCLUSION</a:t>
            </a:r>
          </a:p>
        </p:txBody>
      </p:sp>
    </p:spTree>
    <p:extLst>
      <p:ext uri="{BB962C8B-B14F-4D97-AF65-F5344CB8AC3E}">
        <p14:creationId xmlns:p14="http://schemas.microsoft.com/office/powerpoint/2010/main" val="3699298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rtl="0">
              <a:spcBef>
                <a:spcPts val="0"/>
              </a:spcBef>
              <a:spcAft>
                <a:spcPts val="0"/>
              </a:spcAft>
              <a:buNone/>
            </a:pPr>
            <a:r>
              <a:rPr lang="en" dirty="0"/>
              <a:t>SCREEN SHOTS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85381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685612"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685612" y="2162325"/>
            <a:ext cx="2272471"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3307487"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3307487"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PROPOSED TECHNIQUES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685612"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685613"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PROBLEM STATEMENT</a:t>
            </a:r>
            <a:endParaRPr dirty="0"/>
          </a:p>
        </p:txBody>
      </p:sp>
      <p:sp>
        <p:nvSpPr>
          <p:cNvPr id="354" name="Google Shape;354;p29"/>
          <p:cNvSpPr txBox="1">
            <a:spLocks noGrp="1"/>
          </p:cNvSpPr>
          <p:nvPr>
            <p:ph type="ctrTitle" idx="8"/>
          </p:nvPr>
        </p:nvSpPr>
        <p:spPr>
          <a:xfrm flipH="1">
            <a:off x="3307487"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3200400" y="3573468"/>
            <a:ext cx="2270987"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SCREEN SHOTS</a:t>
            </a:r>
            <a:endParaRPr dirty="0"/>
          </a:p>
        </p:txBody>
      </p:sp>
      <p:sp>
        <p:nvSpPr>
          <p:cNvPr id="2" name="Google Shape;350;p29">
            <a:extLst>
              <a:ext uri="{FF2B5EF4-FFF2-40B4-BE49-F238E27FC236}">
                <a16:creationId xmlns:a16="http://schemas.microsoft.com/office/drawing/2014/main" id="{7DCE5961-5E3A-85BB-BE25-8474F2E41B87}"/>
              </a:ext>
            </a:extLst>
          </p:cNvPr>
          <p:cNvSpPr txBox="1">
            <a:spLocks/>
          </p:cNvSpPr>
          <p:nvPr/>
        </p:nvSpPr>
        <p:spPr>
          <a:xfrm flipH="1">
            <a:off x="5805323" y="1848349"/>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CAB52A9D-1E1A-80E8-27D7-5CA059FF4F85}"/>
              </a:ext>
            </a:extLst>
          </p:cNvPr>
          <p:cNvSpPr txBox="1">
            <a:spLocks/>
          </p:cNvSpPr>
          <p:nvPr/>
        </p:nvSpPr>
        <p:spPr>
          <a:xfrm flipH="1">
            <a:off x="5696753" y="2163479"/>
            <a:ext cx="227247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IN" dirty="0"/>
              <a:t>FUTURE SCOPE</a:t>
            </a:r>
          </a:p>
        </p:txBody>
      </p:sp>
      <p:sp>
        <p:nvSpPr>
          <p:cNvPr id="4" name="Google Shape;354;p29">
            <a:extLst>
              <a:ext uri="{FF2B5EF4-FFF2-40B4-BE49-F238E27FC236}">
                <a16:creationId xmlns:a16="http://schemas.microsoft.com/office/drawing/2014/main" id="{8F6FB72A-3FB5-D53C-0173-94BD3FFDBBFD}"/>
              </a:ext>
            </a:extLst>
          </p:cNvPr>
          <p:cNvSpPr txBox="1">
            <a:spLocks/>
          </p:cNvSpPr>
          <p:nvPr/>
        </p:nvSpPr>
        <p:spPr>
          <a:xfrm flipH="1">
            <a:off x="5805323" y="325828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a:t>04</a:t>
            </a:r>
          </a:p>
        </p:txBody>
      </p:sp>
      <p:sp>
        <p:nvSpPr>
          <p:cNvPr id="5" name="Google Shape;355;p29">
            <a:extLst>
              <a:ext uri="{FF2B5EF4-FFF2-40B4-BE49-F238E27FC236}">
                <a16:creationId xmlns:a16="http://schemas.microsoft.com/office/drawing/2014/main" id="{0AEF73ED-27E7-263B-E20D-44EC651CCF04}"/>
              </a:ext>
            </a:extLst>
          </p:cNvPr>
          <p:cNvSpPr txBox="1">
            <a:spLocks/>
          </p:cNvSpPr>
          <p:nvPr/>
        </p:nvSpPr>
        <p:spPr>
          <a:xfrm flipH="1">
            <a:off x="5698236" y="3573416"/>
            <a:ext cx="2270987"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CONCLUSION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 name="Title 2">
            <a:extLst>
              <a:ext uri="{FF2B5EF4-FFF2-40B4-BE49-F238E27FC236}">
                <a16:creationId xmlns:a16="http://schemas.microsoft.com/office/drawing/2014/main" id="{B3FA91ED-C9DF-8489-9895-C95AE071C644}"/>
              </a:ext>
            </a:extLst>
          </p:cNvPr>
          <p:cNvSpPr>
            <a:spLocks noGrp="1"/>
          </p:cNvSpPr>
          <p:nvPr>
            <p:ph type="title"/>
          </p:nvPr>
        </p:nvSpPr>
        <p:spPr>
          <a:xfrm>
            <a:off x="1264096" y="235626"/>
            <a:ext cx="6588000" cy="669000"/>
          </a:xfrm>
        </p:spPr>
        <p:txBody>
          <a:bodyPr/>
          <a:lstStyle/>
          <a:p>
            <a:r>
              <a:rPr lang="en-US" u="sng" dirty="0"/>
              <a:t>Login Page</a:t>
            </a:r>
            <a:endParaRPr lang="en-IN" u="sng" dirty="0"/>
          </a:p>
        </p:txBody>
      </p:sp>
      <p:pic>
        <p:nvPicPr>
          <p:cNvPr id="7" name="Picture 6">
            <a:extLst>
              <a:ext uri="{FF2B5EF4-FFF2-40B4-BE49-F238E27FC236}">
                <a16:creationId xmlns:a16="http://schemas.microsoft.com/office/drawing/2014/main" id="{BF857688-83FD-588E-9443-A5EAEDD4834E}"/>
              </a:ext>
            </a:extLst>
          </p:cNvPr>
          <p:cNvPicPr>
            <a:picLocks noChangeAspect="1"/>
          </p:cNvPicPr>
          <p:nvPr/>
        </p:nvPicPr>
        <p:blipFill>
          <a:blip r:embed="rId3"/>
          <a:stretch>
            <a:fillRect/>
          </a:stretch>
        </p:blipFill>
        <p:spPr>
          <a:xfrm>
            <a:off x="788892" y="856129"/>
            <a:ext cx="7494494" cy="4215653"/>
          </a:xfrm>
          <a:prstGeom prst="rect">
            <a:avLst/>
          </a:prstGeom>
        </p:spPr>
      </p:pic>
    </p:spTree>
    <p:extLst>
      <p:ext uri="{BB962C8B-B14F-4D97-AF65-F5344CB8AC3E}">
        <p14:creationId xmlns:p14="http://schemas.microsoft.com/office/powerpoint/2010/main" val="27124466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 name="Title 2">
            <a:extLst>
              <a:ext uri="{FF2B5EF4-FFF2-40B4-BE49-F238E27FC236}">
                <a16:creationId xmlns:a16="http://schemas.microsoft.com/office/drawing/2014/main" id="{B3FA91ED-C9DF-8489-9895-C95AE071C644}"/>
              </a:ext>
            </a:extLst>
          </p:cNvPr>
          <p:cNvSpPr>
            <a:spLocks noGrp="1"/>
          </p:cNvSpPr>
          <p:nvPr>
            <p:ph type="title"/>
          </p:nvPr>
        </p:nvSpPr>
        <p:spPr>
          <a:xfrm>
            <a:off x="1278050" y="159425"/>
            <a:ext cx="6588000" cy="669000"/>
          </a:xfrm>
        </p:spPr>
        <p:txBody>
          <a:bodyPr/>
          <a:lstStyle/>
          <a:p>
            <a:r>
              <a:rPr lang="en-US" u="sng" dirty="0"/>
              <a:t>Sign-Up Page</a:t>
            </a:r>
            <a:endParaRPr lang="en-IN" u="sng" dirty="0"/>
          </a:p>
        </p:txBody>
      </p:sp>
      <p:pic>
        <p:nvPicPr>
          <p:cNvPr id="4" name="Picture 3">
            <a:extLst>
              <a:ext uri="{FF2B5EF4-FFF2-40B4-BE49-F238E27FC236}">
                <a16:creationId xmlns:a16="http://schemas.microsoft.com/office/drawing/2014/main" id="{F5C74E7A-1496-624C-1B28-212B573C9E84}"/>
              </a:ext>
            </a:extLst>
          </p:cNvPr>
          <p:cNvPicPr>
            <a:picLocks noChangeAspect="1"/>
          </p:cNvPicPr>
          <p:nvPr/>
        </p:nvPicPr>
        <p:blipFill>
          <a:blip r:embed="rId3"/>
          <a:stretch>
            <a:fillRect/>
          </a:stretch>
        </p:blipFill>
        <p:spPr>
          <a:xfrm>
            <a:off x="640974" y="728406"/>
            <a:ext cx="7565634" cy="4255669"/>
          </a:xfrm>
          <a:prstGeom prst="rect">
            <a:avLst/>
          </a:prstGeom>
        </p:spPr>
      </p:pic>
    </p:spTree>
    <p:extLst>
      <p:ext uri="{BB962C8B-B14F-4D97-AF65-F5344CB8AC3E}">
        <p14:creationId xmlns:p14="http://schemas.microsoft.com/office/powerpoint/2010/main" val="15986291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 name="Title 2">
            <a:extLst>
              <a:ext uri="{FF2B5EF4-FFF2-40B4-BE49-F238E27FC236}">
                <a16:creationId xmlns:a16="http://schemas.microsoft.com/office/drawing/2014/main" id="{B3FA91ED-C9DF-8489-9895-C95AE071C644}"/>
              </a:ext>
            </a:extLst>
          </p:cNvPr>
          <p:cNvSpPr>
            <a:spLocks noGrp="1"/>
          </p:cNvSpPr>
          <p:nvPr>
            <p:ph type="title"/>
          </p:nvPr>
        </p:nvSpPr>
        <p:spPr>
          <a:xfrm>
            <a:off x="1183921" y="25765"/>
            <a:ext cx="6588000" cy="669000"/>
          </a:xfrm>
        </p:spPr>
        <p:txBody>
          <a:bodyPr/>
          <a:lstStyle/>
          <a:p>
            <a:r>
              <a:rPr lang="en-US" dirty="0"/>
              <a:t>Home Page</a:t>
            </a:r>
            <a:endParaRPr lang="en-IN" dirty="0"/>
          </a:p>
        </p:txBody>
      </p:sp>
      <p:pic>
        <p:nvPicPr>
          <p:cNvPr id="4" name="Picture 3">
            <a:extLst>
              <a:ext uri="{FF2B5EF4-FFF2-40B4-BE49-F238E27FC236}">
                <a16:creationId xmlns:a16="http://schemas.microsoft.com/office/drawing/2014/main" id="{EA16CD6C-6D7D-D04B-2410-6FEE5AA28C88}"/>
              </a:ext>
            </a:extLst>
          </p:cNvPr>
          <p:cNvPicPr>
            <a:picLocks noChangeAspect="1"/>
          </p:cNvPicPr>
          <p:nvPr/>
        </p:nvPicPr>
        <p:blipFill>
          <a:blip r:embed="rId3"/>
          <a:stretch>
            <a:fillRect/>
          </a:stretch>
        </p:blipFill>
        <p:spPr>
          <a:xfrm>
            <a:off x="564776" y="596163"/>
            <a:ext cx="8014447" cy="4508126"/>
          </a:xfrm>
          <a:prstGeom prst="rect">
            <a:avLst/>
          </a:prstGeom>
        </p:spPr>
      </p:pic>
    </p:spTree>
    <p:extLst>
      <p:ext uri="{BB962C8B-B14F-4D97-AF65-F5344CB8AC3E}">
        <p14:creationId xmlns:p14="http://schemas.microsoft.com/office/powerpoint/2010/main" val="30905440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 name="Title 2">
            <a:extLst>
              <a:ext uri="{FF2B5EF4-FFF2-40B4-BE49-F238E27FC236}">
                <a16:creationId xmlns:a16="http://schemas.microsoft.com/office/drawing/2014/main" id="{B3FA91ED-C9DF-8489-9895-C95AE071C644}"/>
              </a:ext>
            </a:extLst>
          </p:cNvPr>
          <p:cNvSpPr>
            <a:spLocks noGrp="1"/>
          </p:cNvSpPr>
          <p:nvPr>
            <p:ph type="title"/>
          </p:nvPr>
        </p:nvSpPr>
        <p:spPr>
          <a:xfrm>
            <a:off x="1183921" y="164717"/>
            <a:ext cx="6588000" cy="669000"/>
          </a:xfrm>
        </p:spPr>
        <p:txBody>
          <a:bodyPr/>
          <a:lstStyle/>
          <a:p>
            <a:r>
              <a:rPr lang="en-US" dirty="0"/>
              <a:t>Chatting Page</a:t>
            </a:r>
            <a:endParaRPr lang="en-IN" dirty="0"/>
          </a:p>
        </p:txBody>
      </p:sp>
      <p:pic>
        <p:nvPicPr>
          <p:cNvPr id="4" name="Picture 3">
            <a:extLst>
              <a:ext uri="{FF2B5EF4-FFF2-40B4-BE49-F238E27FC236}">
                <a16:creationId xmlns:a16="http://schemas.microsoft.com/office/drawing/2014/main" id="{EAD74B9B-2819-FCBB-25DC-7C1FBBAF08FD}"/>
              </a:ext>
            </a:extLst>
          </p:cNvPr>
          <p:cNvPicPr>
            <a:picLocks noChangeAspect="1"/>
          </p:cNvPicPr>
          <p:nvPr/>
        </p:nvPicPr>
        <p:blipFill>
          <a:blip r:embed="rId3"/>
          <a:stretch>
            <a:fillRect/>
          </a:stretch>
        </p:blipFill>
        <p:spPr>
          <a:xfrm>
            <a:off x="703730" y="774326"/>
            <a:ext cx="7368988" cy="4145056"/>
          </a:xfrm>
          <a:prstGeom prst="rect">
            <a:avLst/>
          </a:prstGeom>
        </p:spPr>
      </p:pic>
    </p:spTree>
    <p:extLst>
      <p:ext uri="{BB962C8B-B14F-4D97-AF65-F5344CB8AC3E}">
        <p14:creationId xmlns:p14="http://schemas.microsoft.com/office/powerpoint/2010/main" val="26520312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 name="Title 2">
            <a:extLst>
              <a:ext uri="{FF2B5EF4-FFF2-40B4-BE49-F238E27FC236}">
                <a16:creationId xmlns:a16="http://schemas.microsoft.com/office/drawing/2014/main" id="{B3FA91ED-C9DF-8489-9895-C95AE071C644}"/>
              </a:ext>
            </a:extLst>
          </p:cNvPr>
          <p:cNvSpPr>
            <a:spLocks noGrp="1"/>
          </p:cNvSpPr>
          <p:nvPr>
            <p:ph type="title"/>
          </p:nvPr>
        </p:nvSpPr>
        <p:spPr>
          <a:xfrm>
            <a:off x="1183921" y="164717"/>
            <a:ext cx="6588000" cy="669000"/>
          </a:xfrm>
        </p:spPr>
        <p:txBody>
          <a:bodyPr/>
          <a:lstStyle/>
          <a:p>
            <a:r>
              <a:rPr lang="en-US" dirty="0"/>
              <a:t>Exit Chatting Page</a:t>
            </a:r>
            <a:endParaRPr lang="en-IN" dirty="0"/>
          </a:p>
        </p:txBody>
      </p:sp>
      <p:pic>
        <p:nvPicPr>
          <p:cNvPr id="5" name="Picture 4">
            <a:extLst>
              <a:ext uri="{FF2B5EF4-FFF2-40B4-BE49-F238E27FC236}">
                <a16:creationId xmlns:a16="http://schemas.microsoft.com/office/drawing/2014/main" id="{D0C21B26-15A4-870E-694F-F75966C68475}"/>
              </a:ext>
            </a:extLst>
          </p:cNvPr>
          <p:cNvPicPr>
            <a:picLocks noChangeAspect="1"/>
          </p:cNvPicPr>
          <p:nvPr/>
        </p:nvPicPr>
        <p:blipFill>
          <a:blip r:embed="rId3"/>
          <a:stretch>
            <a:fillRect/>
          </a:stretch>
        </p:blipFill>
        <p:spPr>
          <a:xfrm>
            <a:off x="760941" y="713255"/>
            <a:ext cx="7485529" cy="4210610"/>
          </a:xfrm>
          <a:prstGeom prst="rect">
            <a:avLst/>
          </a:prstGeom>
        </p:spPr>
      </p:pic>
    </p:spTree>
    <p:extLst>
      <p:ext uri="{BB962C8B-B14F-4D97-AF65-F5344CB8AC3E}">
        <p14:creationId xmlns:p14="http://schemas.microsoft.com/office/powerpoint/2010/main" val="6555397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685612"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685612" y="2162325"/>
            <a:ext cx="2272471"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3307487"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3307487"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PROPOSED TECHNIQUES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685612"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685613"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PROBLEM STATEMENT</a:t>
            </a:r>
            <a:endParaRPr dirty="0"/>
          </a:p>
        </p:txBody>
      </p:sp>
      <p:sp>
        <p:nvSpPr>
          <p:cNvPr id="354" name="Google Shape;354;p29"/>
          <p:cNvSpPr txBox="1">
            <a:spLocks noGrp="1"/>
          </p:cNvSpPr>
          <p:nvPr>
            <p:ph type="ctrTitle" idx="8"/>
          </p:nvPr>
        </p:nvSpPr>
        <p:spPr>
          <a:xfrm flipH="1">
            <a:off x="3307487"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3200400" y="3573468"/>
            <a:ext cx="2270987"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SCREEN SHOTS</a:t>
            </a:r>
            <a:endParaRPr dirty="0"/>
          </a:p>
        </p:txBody>
      </p:sp>
      <p:sp>
        <p:nvSpPr>
          <p:cNvPr id="2" name="Google Shape;350;p29">
            <a:extLst>
              <a:ext uri="{FF2B5EF4-FFF2-40B4-BE49-F238E27FC236}">
                <a16:creationId xmlns:a16="http://schemas.microsoft.com/office/drawing/2014/main" id="{7DCE5961-5E3A-85BB-BE25-8474F2E41B87}"/>
              </a:ext>
            </a:extLst>
          </p:cNvPr>
          <p:cNvSpPr txBox="1">
            <a:spLocks/>
          </p:cNvSpPr>
          <p:nvPr/>
        </p:nvSpPr>
        <p:spPr>
          <a:xfrm flipH="1">
            <a:off x="5805323" y="1848349"/>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CAB52A9D-1E1A-80E8-27D7-5CA059FF4F85}"/>
              </a:ext>
            </a:extLst>
          </p:cNvPr>
          <p:cNvSpPr txBox="1">
            <a:spLocks/>
          </p:cNvSpPr>
          <p:nvPr/>
        </p:nvSpPr>
        <p:spPr>
          <a:xfrm flipH="1">
            <a:off x="5696753" y="2163479"/>
            <a:ext cx="227247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IN" dirty="0"/>
              <a:t>FUTURE SCOPE</a:t>
            </a:r>
          </a:p>
        </p:txBody>
      </p:sp>
      <p:sp>
        <p:nvSpPr>
          <p:cNvPr id="4" name="Google Shape;354;p29">
            <a:extLst>
              <a:ext uri="{FF2B5EF4-FFF2-40B4-BE49-F238E27FC236}">
                <a16:creationId xmlns:a16="http://schemas.microsoft.com/office/drawing/2014/main" id="{8F6FB72A-3FB5-D53C-0173-94BD3FFDBBFD}"/>
              </a:ext>
            </a:extLst>
          </p:cNvPr>
          <p:cNvSpPr txBox="1">
            <a:spLocks/>
          </p:cNvSpPr>
          <p:nvPr/>
        </p:nvSpPr>
        <p:spPr>
          <a:xfrm flipH="1">
            <a:off x="5805323" y="325828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a:t>04</a:t>
            </a:r>
          </a:p>
        </p:txBody>
      </p:sp>
      <p:sp>
        <p:nvSpPr>
          <p:cNvPr id="5" name="Google Shape;355;p29">
            <a:extLst>
              <a:ext uri="{FF2B5EF4-FFF2-40B4-BE49-F238E27FC236}">
                <a16:creationId xmlns:a16="http://schemas.microsoft.com/office/drawing/2014/main" id="{0AEF73ED-27E7-263B-E20D-44EC651CCF04}"/>
              </a:ext>
            </a:extLst>
          </p:cNvPr>
          <p:cNvSpPr txBox="1">
            <a:spLocks/>
          </p:cNvSpPr>
          <p:nvPr/>
        </p:nvSpPr>
        <p:spPr>
          <a:xfrm flipH="1">
            <a:off x="5698236" y="3573416"/>
            <a:ext cx="2270987"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CONCLUSION</a:t>
            </a:r>
          </a:p>
        </p:txBody>
      </p:sp>
    </p:spTree>
    <p:extLst>
      <p:ext uri="{BB962C8B-B14F-4D97-AF65-F5344CB8AC3E}">
        <p14:creationId xmlns:p14="http://schemas.microsoft.com/office/powerpoint/2010/main" val="939155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rtl="0">
              <a:spcBef>
                <a:spcPts val="0"/>
              </a:spcBef>
              <a:spcAft>
                <a:spcPts val="0"/>
              </a:spcAft>
              <a:buNone/>
            </a:pPr>
            <a:r>
              <a:rPr lang="en" dirty="0"/>
              <a:t>FUTURE SCOPE</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47137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3" name="Subtitle 2">
            <a:extLst>
              <a:ext uri="{FF2B5EF4-FFF2-40B4-BE49-F238E27FC236}">
                <a16:creationId xmlns:a16="http://schemas.microsoft.com/office/drawing/2014/main" id="{4A174009-99AC-21CF-F89D-4B626DA99D39}"/>
              </a:ext>
            </a:extLst>
          </p:cNvPr>
          <p:cNvSpPr>
            <a:spLocks noGrp="1"/>
          </p:cNvSpPr>
          <p:nvPr>
            <p:ph type="subTitle" idx="1"/>
          </p:nvPr>
        </p:nvSpPr>
        <p:spPr>
          <a:xfrm flipH="1">
            <a:off x="1338970" y="2169550"/>
            <a:ext cx="6155391" cy="1455600"/>
          </a:xfrm>
        </p:spPr>
        <p:txBody>
          <a:bodyPr/>
          <a:lstStyle/>
          <a:p>
            <a:pPr algn="just">
              <a:buFont typeface="Arial" panose="020B0604020202020204" pitchFamily="34" charset="0"/>
              <a:buChar char="•"/>
            </a:pPr>
            <a:r>
              <a:rPr lang="en-US" b="0" i="0" dirty="0">
                <a:solidFill>
                  <a:schemeClr val="bg1"/>
                </a:solidFill>
                <a:effectLst/>
                <a:latin typeface="Anaheim" panose="020B0604020202020204" charset="0"/>
              </a:rPr>
              <a:t>Integrating video and voice call features to enable users to make voice and video calls within the app.</a:t>
            </a:r>
          </a:p>
          <a:p>
            <a:pPr algn="just">
              <a:buFont typeface="Arial" panose="020B0604020202020204" pitchFamily="34" charset="0"/>
              <a:buChar char="•"/>
            </a:pPr>
            <a:r>
              <a:rPr lang="en-US" b="0" i="0" dirty="0">
                <a:solidFill>
                  <a:schemeClr val="bg1"/>
                </a:solidFill>
                <a:effectLst/>
                <a:latin typeface="Anaheim" panose="020B0604020202020204" charset="0"/>
              </a:rPr>
              <a:t>Introducing group chat functionality to allow users to communicate with multiple people simultaneously.</a:t>
            </a:r>
          </a:p>
          <a:p>
            <a:pPr algn="just">
              <a:buFont typeface="Arial" panose="020B0604020202020204" pitchFamily="34" charset="0"/>
              <a:buChar char="•"/>
            </a:pPr>
            <a:r>
              <a:rPr lang="en-US" b="0" i="0" dirty="0">
                <a:solidFill>
                  <a:schemeClr val="bg1"/>
                </a:solidFill>
                <a:effectLst/>
                <a:latin typeface="Anaheim" panose="020B0604020202020204" charset="0"/>
              </a:rPr>
              <a:t>Implementing AI-powered chatbots to assist users in their queries and enhance their overall experience.</a:t>
            </a:r>
          </a:p>
          <a:p>
            <a:pPr algn="just">
              <a:buFont typeface="Arial" panose="020B0604020202020204" pitchFamily="34" charset="0"/>
              <a:buChar char="•"/>
            </a:pPr>
            <a:r>
              <a:rPr lang="en-US" b="0" i="0" dirty="0">
                <a:solidFill>
                  <a:schemeClr val="bg1"/>
                </a:solidFill>
                <a:effectLst/>
                <a:latin typeface="Anaheim" panose="020B0604020202020204" charset="0"/>
              </a:rPr>
              <a:t>Providing multi-device support, allowing users to seamlessly switch between devices without losing their chat history.</a:t>
            </a:r>
          </a:p>
          <a:p>
            <a:pPr algn="just">
              <a:buFont typeface="Arial" panose="020B0604020202020204" pitchFamily="34" charset="0"/>
              <a:buChar char="•"/>
            </a:pPr>
            <a:r>
              <a:rPr lang="en-US" dirty="0">
                <a:solidFill>
                  <a:schemeClr val="bg1"/>
                </a:solidFill>
                <a:latin typeface="Anaheim" panose="020B0604020202020204" charset="0"/>
              </a:rPr>
              <a:t>Adding Random Chat feature to connect more with the strangers .</a:t>
            </a:r>
            <a:endParaRPr lang="en-US" b="0" i="0" dirty="0">
              <a:solidFill>
                <a:schemeClr val="bg1"/>
              </a:solidFill>
              <a:effectLst/>
              <a:latin typeface="Anaheim" panose="020B0604020202020204" charset="0"/>
            </a:endParaRPr>
          </a:p>
          <a:p>
            <a:pPr algn="just">
              <a:buFont typeface="Arial" panose="020B0604020202020204" pitchFamily="34" charset="0"/>
              <a:buChar char="•"/>
            </a:pPr>
            <a:endParaRPr lang="en-US" b="0" i="0" dirty="0">
              <a:solidFill>
                <a:schemeClr val="bg1"/>
              </a:solidFill>
              <a:effectLst/>
              <a:latin typeface="Anaheim" panose="020B0604020202020204" charset="0"/>
            </a:endParaRPr>
          </a:p>
          <a:p>
            <a:pPr algn="just"/>
            <a:endParaRPr lang="en-IN" dirty="0">
              <a:solidFill>
                <a:schemeClr val="bg1"/>
              </a:solidFill>
              <a:latin typeface="Anaheim" panose="020B0604020202020204" charset="0"/>
            </a:endParaRPr>
          </a:p>
        </p:txBody>
      </p:sp>
      <p:sp>
        <p:nvSpPr>
          <p:cNvPr id="2" name="Google Shape;374;p32">
            <a:extLst>
              <a:ext uri="{FF2B5EF4-FFF2-40B4-BE49-F238E27FC236}">
                <a16:creationId xmlns:a16="http://schemas.microsoft.com/office/drawing/2014/main" id="{39843FDE-9830-201D-5A99-F14D52F2B850}"/>
              </a:ext>
            </a:extLst>
          </p:cNvPr>
          <p:cNvSpPr txBox="1">
            <a:spLocks/>
          </p:cNvSpPr>
          <p:nvPr/>
        </p:nvSpPr>
        <p:spPr>
          <a:xfrm>
            <a:off x="359400" y="849967"/>
            <a:ext cx="8425200" cy="4479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IN"/>
              <a:t>FUTURE SCOPE</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6.CONCLUSION</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solidFill>
                  <a:schemeClr val="bg1"/>
                </a:solidFill>
                <a:latin typeface="Anaheim" panose="020B0604020202020204" charset="0"/>
              </a:rPr>
              <a:t>I</a:t>
            </a:r>
            <a:r>
              <a:rPr lang="en-US" sz="1800" b="0" i="0" dirty="0">
                <a:solidFill>
                  <a:schemeClr val="bg1"/>
                </a:solidFill>
                <a:effectLst/>
                <a:latin typeface="Anaheim" panose="020B0604020202020204" charset="0"/>
              </a:rPr>
              <a:t>n conclusion, the chat application you have developed is a secure and user-friendly platform for users to communicate with one another without worrying about their data privacy. The app uses </a:t>
            </a:r>
            <a:r>
              <a:rPr lang="en-US" sz="1800" b="0" i="0" dirty="0" err="1">
                <a:solidFill>
                  <a:schemeClr val="bg1"/>
                </a:solidFill>
                <a:effectLst/>
                <a:latin typeface="Anaheim" panose="020B0604020202020204" charset="0"/>
              </a:rPr>
              <a:t>Jswing</a:t>
            </a:r>
            <a:r>
              <a:rPr lang="en-US" sz="1800" b="0" i="0" dirty="0">
                <a:solidFill>
                  <a:schemeClr val="bg1"/>
                </a:solidFill>
                <a:effectLst/>
                <a:latin typeface="Anaheim" panose="020B0604020202020204" charset="0"/>
              </a:rPr>
              <a:t> and MySQL to create a smooth user interface and manage user data efficiently. The app's features, such as the unique login code and MD5 encryption for passwords, provide an added layer of security for users. The future scopes of the app, such as adding end-to-end encryption and integrating video and voice call features, show promise for further enhancing the user experience. Overall, the chat application is a great example of how technology can be used to create a secure and user-friendly communication platform.</a:t>
            </a:r>
            <a:endParaRPr sz="1800" dirty="0">
              <a:solidFill>
                <a:schemeClr val="bg1"/>
              </a:solidFill>
              <a:latin typeface="Anaheim"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058415" y="2100283"/>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THANK YOU</a:t>
            </a:r>
            <a:endParaRPr sz="3600" dirty="0"/>
          </a:p>
        </p:txBody>
      </p:sp>
    </p:spTree>
    <p:extLst>
      <p:ext uri="{BB962C8B-B14F-4D97-AF65-F5344CB8AC3E}">
        <p14:creationId xmlns:p14="http://schemas.microsoft.com/office/powerpoint/2010/main" val="137195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2" name="Google Shape;360;p30">
            <a:extLst>
              <a:ext uri="{FF2B5EF4-FFF2-40B4-BE49-F238E27FC236}">
                <a16:creationId xmlns:a16="http://schemas.microsoft.com/office/drawing/2014/main" id="{F4737F48-45F5-8211-9BD0-204B1A312DD9}"/>
              </a:ext>
            </a:extLst>
          </p:cNvPr>
          <p:cNvPicPr preferRelativeResize="0"/>
          <p:nvPr/>
        </p:nvPicPr>
        <p:blipFill rotWithShape="1">
          <a:blip r:embed="rId3">
            <a:alphaModFix/>
          </a:blip>
          <a:srcRect l="24495" t="18187" r="9353" b="4812"/>
          <a:stretch/>
        </p:blipFill>
        <p:spPr>
          <a:xfrm>
            <a:off x="4110317" y="1734670"/>
            <a:ext cx="75666" cy="79561"/>
          </a:xfrm>
          <a:prstGeom prst="rect">
            <a:avLst/>
          </a:prstGeom>
          <a:noFill/>
          <a:ln>
            <a:noFill/>
          </a:ln>
        </p:spPr>
      </p:pic>
      <p:sp>
        <p:nvSpPr>
          <p:cNvPr id="374" name="Google Shape;374;p32"/>
          <p:cNvSpPr txBox="1">
            <a:spLocks noGrp="1"/>
          </p:cNvSpPr>
          <p:nvPr>
            <p:ph type="title"/>
          </p:nvPr>
        </p:nvSpPr>
        <p:spPr>
          <a:xfrm>
            <a:off x="454800" y="2571750"/>
            <a:ext cx="8425200" cy="590775"/>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INTRODUCTION</a:t>
            </a:r>
            <a:endParaRPr dirty="0"/>
          </a:p>
        </p:txBody>
      </p:sp>
      <p:sp>
        <p:nvSpPr>
          <p:cNvPr id="375" name="Google Shape;375;p32"/>
          <p:cNvSpPr txBox="1">
            <a:spLocks noGrp="1"/>
          </p:cNvSpPr>
          <p:nvPr>
            <p:ph type="title" idx="2"/>
          </p:nvPr>
        </p:nvSpPr>
        <p:spPr>
          <a:xfrm>
            <a:off x="454800" y="1416424"/>
            <a:ext cx="8425200" cy="1155326"/>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560825" y="1690637"/>
            <a:ext cx="3512700" cy="2130900"/>
          </a:xfrm>
          <a:prstGeom prst="rect">
            <a:avLst/>
          </a:prstGeom>
        </p:spPr>
        <p:txBody>
          <a:bodyPr spcFirstLastPara="1" wrap="square" lIns="91425" tIns="91425" rIns="91425" bIns="91425" anchor="t" anchorCtr="0">
            <a:noAutofit/>
          </a:bodyPr>
          <a:lstStyle/>
          <a:p>
            <a:pPr marL="171450" indent="-171450" algn="just"/>
            <a:r>
              <a:rPr lang="en-US" sz="1200" dirty="0"/>
              <a:t>The chat application is designed with privacy in mind and does not store any vital information or chat history. </a:t>
            </a:r>
          </a:p>
          <a:p>
            <a:pPr marL="171450" indent="-171450" algn="just"/>
            <a:r>
              <a:rPr lang="en-US" sz="1200" dirty="0"/>
              <a:t>There is no requirement for phone numbers or email addresses for account registration, ensuring user privacy. </a:t>
            </a:r>
          </a:p>
          <a:p>
            <a:pPr marL="171450" indent="-171450" algn="just"/>
            <a:r>
              <a:rPr lang="en-US" sz="1200" dirty="0"/>
              <a:t>The application does not have a password reset feature yet, but the team is actively working to find a solution. </a:t>
            </a:r>
          </a:p>
          <a:p>
            <a:pPr marL="171450" indent="-171450" algn="just"/>
            <a:r>
              <a:rPr lang="en-US" sz="1200" dirty="0"/>
              <a:t>The main objective of the application is to provide a secure and private communication platform for its users.</a:t>
            </a:r>
            <a:endParaRPr sz="1200"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334434" y="2388200"/>
            <a:ext cx="4527177" cy="2130900"/>
          </a:xfrm>
          <a:prstGeom prst="rect">
            <a:avLst/>
          </a:prstGeom>
        </p:spPr>
        <p:txBody>
          <a:bodyPr spcFirstLastPara="1" wrap="square" lIns="91425" tIns="91425" rIns="91425" bIns="91425" anchor="t" anchorCtr="0">
            <a:noAutofit/>
          </a:bodyPr>
          <a:lstStyle/>
          <a:p>
            <a:pPr algn="just"/>
            <a:r>
              <a:rPr lang="en-US" b="0" i="0" dirty="0">
                <a:solidFill>
                  <a:schemeClr val="bg1"/>
                </a:solidFill>
                <a:effectLst/>
                <a:latin typeface="Anaheim" panose="020B0604020202020204" charset="0"/>
              </a:rPr>
              <a:t>68% of online users are not satisfied with the present cybersecurity laws and have reservations regarding their implementations.</a:t>
            </a:r>
          </a:p>
          <a:p>
            <a:pPr marL="127000" indent="0" algn="just">
              <a:buNone/>
            </a:pPr>
            <a:endParaRPr lang="en-US" b="0" i="0" dirty="0">
              <a:solidFill>
                <a:schemeClr val="bg1"/>
              </a:solidFill>
              <a:effectLst/>
              <a:latin typeface="Anaheim" panose="020B0604020202020204" charset="0"/>
            </a:endParaRPr>
          </a:p>
          <a:p>
            <a:pPr algn="l"/>
            <a:r>
              <a:rPr lang="en-US" b="0" i="0" dirty="0">
                <a:solidFill>
                  <a:schemeClr val="bg1"/>
                </a:solidFill>
                <a:effectLst/>
                <a:latin typeface="Anaheim" panose="020B0604020202020204" charset="0"/>
              </a:rPr>
              <a:t>59% of online users stated that they don’t believe in complete online anonymity.</a:t>
            </a:r>
          </a:p>
        </p:txBody>
      </p:sp>
      <p:sp>
        <p:nvSpPr>
          <p:cNvPr id="381" name="Google Shape;381;p33"/>
          <p:cNvSpPr txBox="1">
            <a:spLocks noGrp="1"/>
          </p:cNvSpPr>
          <p:nvPr>
            <p:ph type="title"/>
          </p:nvPr>
        </p:nvSpPr>
        <p:spPr>
          <a:xfrm>
            <a:off x="4150657" y="1714800"/>
            <a:ext cx="4696972"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Facts About Privacy</a:t>
            </a:r>
            <a:endParaRPr dirty="0"/>
          </a:p>
        </p:txBody>
      </p:sp>
      <p:grpSp>
        <p:nvGrpSpPr>
          <p:cNvPr id="2" name="Google Shape;483;p37">
            <a:extLst>
              <a:ext uri="{FF2B5EF4-FFF2-40B4-BE49-F238E27FC236}">
                <a16:creationId xmlns:a16="http://schemas.microsoft.com/office/drawing/2014/main" id="{855438DE-A1A8-4050-17CF-4F508D8ACE92}"/>
              </a:ext>
            </a:extLst>
          </p:cNvPr>
          <p:cNvGrpSpPr/>
          <p:nvPr/>
        </p:nvGrpSpPr>
        <p:grpSpPr>
          <a:xfrm>
            <a:off x="1766047" y="711379"/>
            <a:ext cx="456230" cy="462997"/>
            <a:chOff x="-2128678" y="-581024"/>
            <a:chExt cx="858761" cy="774103"/>
          </a:xfrm>
        </p:grpSpPr>
        <p:sp>
          <p:nvSpPr>
            <p:cNvPr id="3" name="Google Shape;484;p37">
              <a:extLst>
                <a:ext uri="{FF2B5EF4-FFF2-40B4-BE49-F238E27FC236}">
                  <a16:creationId xmlns:a16="http://schemas.microsoft.com/office/drawing/2014/main" id="{DEBBC360-CD70-A034-523F-36033C65658A}"/>
                </a:ext>
              </a:extLst>
            </p:cNvPr>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5;p37">
              <a:extLst>
                <a:ext uri="{FF2B5EF4-FFF2-40B4-BE49-F238E27FC236}">
                  <a16:creationId xmlns:a16="http://schemas.microsoft.com/office/drawing/2014/main" id="{C3C372B1-00E6-2541-3269-388B27F68CE8}"/>
                </a:ext>
              </a:extLst>
            </p:cNvPr>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86;p37">
              <a:extLst>
                <a:ext uri="{FF2B5EF4-FFF2-40B4-BE49-F238E27FC236}">
                  <a16:creationId xmlns:a16="http://schemas.microsoft.com/office/drawing/2014/main" id="{B7950198-B4AB-9D5F-1E7C-43EA2C817D6C}"/>
                </a:ext>
              </a:extLst>
            </p:cNvPr>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7;p37">
              <a:extLst>
                <a:ext uri="{FF2B5EF4-FFF2-40B4-BE49-F238E27FC236}">
                  <a16:creationId xmlns:a16="http://schemas.microsoft.com/office/drawing/2014/main" id="{AD31B910-9C1D-8745-30BF-07D4E34A01B7}"/>
                </a:ext>
              </a:extLst>
            </p:cNvPr>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8;p37">
              <a:extLst>
                <a:ext uri="{FF2B5EF4-FFF2-40B4-BE49-F238E27FC236}">
                  <a16:creationId xmlns:a16="http://schemas.microsoft.com/office/drawing/2014/main" id="{A7EEFB47-C2C2-5FC2-02DF-31359DAF7A16}"/>
                </a:ext>
              </a:extLst>
            </p:cNvPr>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9;p37">
              <a:extLst>
                <a:ext uri="{FF2B5EF4-FFF2-40B4-BE49-F238E27FC236}">
                  <a16:creationId xmlns:a16="http://schemas.microsoft.com/office/drawing/2014/main" id="{1FF1F201-D9E5-F540-2B96-2861DB7BE643}"/>
                </a:ext>
              </a:extLst>
            </p:cNvPr>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90;p37">
              <a:extLst>
                <a:ext uri="{FF2B5EF4-FFF2-40B4-BE49-F238E27FC236}">
                  <a16:creationId xmlns:a16="http://schemas.microsoft.com/office/drawing/2014/main" id="{2109CDFB-7435-3A85-6576-8BB1E1D7960E}"/>
                </a:ext>
              </a:extLst>
            </p:cNvPr>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1;p37">
              <a:extLst>
                <a:ext uri="{FF2B5EF4-FFF2-40B4-BE49-F238E27FC236}">
                  <a16:creationId xmlns:a16="http://schemas.microsoft.com/office/drawing/2014/main" id="{02E19AF2-D930-6F2C-9571-1F4C072093C0}"/>
                </a:ext>
              </a:extLst>
            </p:cNvPr>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2;p37">
              <a:extLst>
                <a:ext uri="{FF2B5EF4-FFF2-40B4-BE49-F238E27FC236}">
                  <a16:creationId xmlns:a16="http://schemas.microsoft.com/office/drawing/2014/main" id="{F1BA4BFD-074E-A7DA-26A0-5BF531C693F3}"/>
                </a:ext>
              </a:extLst>
            </p:cNvPr>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93;p37">
              <a:extLst>
                <a:ext uri="{FF2B5EF4-FFF2-40B4-BE49-F238E27FC236}">
                  <a16:creationId xmlns:a16="http://schemas.microsoft.com/office/drawing/2014/main" id="{6733EEC4-6442-1838-BED3-E5152018D1D2}"/>
                </a:ext>
              </a:extLst>
            </p:cNvPr>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94;p37">
            <a:extLst>
              <a:ext uri="{FF2B5EF4-FFF2-40B4-BE49-F238E27FC236}">
                <a16:creationId xmlns:a16="http://schemas.microsoft.com/office/drawing/2014/main" id="{208DF2A0-0CDA-8DB4-2694-087904F22EE0}"/>
              </a:ext>
            </a:extLst>
          </p:cNvPr>
          <p:cNvGrpSpPr/>
          <p:nvPr/>
        </p:nvGrpSpPr>
        <p:grpSpPr>
          <a:xfrm>
            <a:off x="1703526" y="4203919"/>
            <a:ext cx="898027" cy="755103"/>
            <a:chOff x="-3420500" y="-562633"/>
            <a:chExt cx="898027" cy="755103"/>
          </a:xfrm>
        </p:grpSpPr>
        <p:sp>
          <p:nvSpPr>
            <p:cNvPr id="14" name="Google Shape;495;p37">
              <a:extLst>
                <a:ext uri="{FF2B5EF4-FFF2-40B4-BE49-F238E27FC236}">
                  <a16:creationId xmlns:a16="http://schemas.microsoft.com/office/drawing/2014/main" id="{3F30AB4A-DE2C-4114-D659-F17D7E141ECD}"/>
                </a:ext>
              </a:extLst>
            </p:cNvPr>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6;p37">
              <a:extLst>
                <a:ext uri="{FF2B5EF4-FFF2-40B4-BE49-F238E27FC236}">
                  <a16:creationId xmlns:a16="http://schemas.microsoft.com/office/drawing/2014/main" id="{47F0AD19-7C98-25EC-9842-D50F14415618}"/>
                </a:ext>
              </a:extLst>
            </p:cNvPr>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7;p37">
              <a:extLst>
                <a:ext uri="{FF2B5EF4-FFF2-40B4-BE49-F238E27FC236}">
                  <a16:creationId xmlns:a16="http://schemas.microsoft.com/office/drawing/2014/main" id="{E831646A-C8FD-F64F-247A-EEE420E52398}"/>
                </a:ext>
              </a:extLst>
            </p:cNvPr>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8;p37">
              <a:extLst>
                <a:ext uri="{FF2B5EF4-FFF2-40B4-BE49-F238E27FC236}">
                  <a16:creationId xmlns:a16="http://schemas.microsoft.com/office/drawing/2014/main" id="{5E74D852-9C2D-4464-8861-8E7D6D353DA2}"/>
                </a:ext>
              </a:extLst>
            </p:cNvPr>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9;p37">
              <a:extLst>
                <a:ext uri="{FF2B5EF4-FFF2-40B4-BE49-F238E27FC236}">
                  <a16:creationId xmlns:a16="http://schemas.microsoft.com/office/drawing/2014/main" id="{4C344745-B550-2E1A-6C87-676AA7EA2876}"/>
                </a:ext>
              </a:extLst>
            </p:cNvPr>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0;p37">
              <a:extLst>
                <a:ext uri="{FF2B5EF4-FFF2-40B4-BE49-F238E27FC236}">
                  <a16:creationId xmlns:a16="http://schemas.microsoft.com/office/drawing/2014/main" id="{496754B9-0A70-86FD-322C-5AA766436CA9}"/>
                </a:ext>
              </a:extLst>
            </p:cNvPr>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501;p37">
            <a:extLst>
              <a:ext uri="{FF2B5EF4-FFF2-40B4-BE49-F238E27FC236}">
                <a16:creationId xmlns:a16="http://schemas.microsoft.com/office/drawing/2014/main" id="{A1526E6B-7A88-406A-E83F-E5640665411C}"/>
              </a:ext>
            </a:extLst>
          </p:cNvPr>
          <p:cNvSpPr/>
          <p:nvPr/>
        </p:nvSpPr>
        <p:spPr>
          <a:xfrm>
            <a:off x="1058810" y="2383800"/>
            <a:ext cx="250574" cy="108814"/>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FEATURES OF THE APP</a:t>
            </a:r>
            <a:endParaRPr dirty="0"/>
          </a:p>
        </p:txBody>
      </p:sp>
      <p:sp>
        <p:nvSpPr>
          <p:cNvPr id="464" name="Google Shape;464;p37"/>
          <p:cNvSpPr txBox="1">
            <a:spLocks noGrp="1"/>
          </p:cNvSpPr>
          <p:nvPr>
            <p:ph type="ctrTitle" idx="2"/>
          </p:nvPr>
        </p:nvSpPr>
        <p:spPr>
          <a:xfrm flipH="1">
            <a:off x="1037600" y="1854576"/>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Security</a:t>
            </a:r>
            <a:endParaRPr dirty="0"/>
          </a:p>
        </p:txBody>
      </p:sp>
      <p:grpSp>
        <p:nvGrpSpPr>
          <p:cNvPr id="467" name="Google Shape;467;p37"/>
          <p:cNvGrpSpPr/>
          <p:nvPr/>
        </p:nvGrpSpPr>
        <p:grpSpPr>
          <a:xfrm>
            <a:off x="3851848" y="2584009"/>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282660" y="2574948"/>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539112" y="1854576"/>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Privacy</a:t>
            </a:r>
            <a:endParaRPr dirty="0"/>
          </a:p>
        </p:txBody>
      </p:sp>
      <p:sp>
        <p:nvSpPr>
          <p:cNvPr id="482" name="Google Shape;482;p37"/>
          <p:cNvSpPr txBox="1">
            <a:spLocks noGrp="1"/>
          </p:cNvSpPr>
          <p:nvPr>
            <p:ph type="ctrTitle" idx="8"/>
          </p:nvPr>
        </p:nvSpPr>
        <p:spPr>
          <a:xfrm flipH="1">
            <a:off x="6041962" y="1989046"/>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User Friendly</a:t>
            </a:r>
            <a:endParaRPr dirty="0"/>
          </a:p>
        </p:txBody>
      </p:sp>
      <p:grpSp>
        <p:nvGrpSpPr>
          <p:cNvPr id="483" name="Google Shape;483;p37"/>
          <p:cNvGrpSpPr/>
          <p:nvPr/>
        </p:nvGrpSpPr>
        <p:grpSpPr>
          <a:xfrm>
            <a:off x="1641422" y="2889802"/>
            <a:ext cx="858761" cy="774103"/>
            <a:chOff x="-2128678" y="-581024"/>
            <a:chExt cx="858761" cy="774103"/>
          </a:xfrm>
        </p:grpSpPr>
        <p:sp>
          <p:nvSpPr>
            <p:cNvPr id="484" name="Google Shape;484;p37"/>
            <p:cNvSpPr/>
            <p:nvPr/>
          </p:nvSpPr>
          <p:spPr>
            <a:xfrm>
              <a:off x="-2128678" y="-581024"/>
              <a:ext cx="555721" cy="774103"/>
            </a:xfrm>
            <a:custGeom>
              <a:avLst/>
              <a:gdLst/>
              <a:ahLst/>
              <a:cxnLst/>
              <a:rect l="l" t="t" r="r" b="b"/>
              <a:pathLst>
                <a:path w="14052" h="19574" extrusionOk="0">
                  <a:moveTo>
                    <a:pt x="7026" y="13540"/>
                  </a:moveTo>
                  <a:cubicBezTo>
                    <a:pt x="7708" y="13540"/>
                    <a:pt x="8267" y="14098"/>
                    <a:pt x="8267" y="14796"/>
                  </a:cubicBezTo>
                  <a:cubicBezTo>
                    <a:pt x="8267" y="15199"/>
                    <a:pt x="8081" y="15572"/>
                    <a:pt x="7770" y="15789"/>
                  </a:cubicBezTo>
                  <a:lnTo>
                    <a:pt x="7770" y="16657"/>
                  </a:lnTo>
                  <a:cubicBezTo>
                    <a:pt x="7770" y="17076"/>
                    <a:pt x="7429" y="17402"/>
                    <a:pt x="7026" y="17402"/>
                  </a:cubicBezTo>
                  <a:cubicBezTo>
                    <a:pt x="6607" y="17402"/>
                    <a:pt x="6266" y="17076"/>
                    <a:pt x="6266" y="16657"/>
                  </a:cubicBezTo>
                  <a:lnTo>
                    <a:pt x="6266" y="15789"/>
                  </a:lnTo>
                  <a:cubicBezTo>
                    <a:pt x="5971" y="15572"/>
                    <a:pt x="5770" y="15199"/>
                    <a:pt x="5770" y="14796"/>
                  </a:cubicBezTo>
                  <a:cubicBezTo>
                    <a:pt x="5770" y="14098"/>
                    <a:pt x="6328" y="13540"/>
                    <a:pt x="7026" y="13540"/>
                  </a:cubicBezTo>
                  <a:close/>
                  <a:moveTo>
                    <a:pt x="6468" y="0"/>
                  </a:moveTo>
                  <a:cubicBezTo>
                    <a:pt x="3800" y="0"/>
                    <a:pt x="1629" y="2187"/>
                    <a:pt x="1629" y="4855"/>
                  </a:cubicBezTo>
                  <a:lnTo>
                    <a:pt x="1629" y="7708"/>
                  </a:lnTo>
                  <a:lnTo>
                    <a:pt x="1086" y="7708"/>
                  </a:lnTo>
                  <a:cubicBezTo>
                    <a:pt x="481" y="7708"/>
                    <a:pt x="0" y="8189"/>
                    <a:pt x="0" y="8794"/>
                  </a:cubicBezTo>
                  <a:lnTo>
                    <a:pt x="0" y="18487"/>
                  </a:lnTo>
                  <a:cubicBezTo>
                    <a:pt x="0" y="19092"/>
                    <a:pt x="481" y="19573"/>
                    <a:pt x="1086" y="19573"/>
                  </a:cubicBezTo>
                  <a:lnTo>
                    <a:pt x="12951" y="19573"/>
                  </a:lnTo>
                  <a:cubicBezTo>
                    <a:pt x="13555" y="19573"/>
                    <a:pt x="14052" y="19092"/>
                    <a:pt x="14052" y="18487"/>
                  </a:cubicBezTo>
                  <a:lnTo>
                    <a:pt x="14052" y="13261"/>
                  </a:lnTo>
                  <a:lnTo>
                    <a:pt x="14052" y="11803"/>
                  </a:lnTo>
                  <a:lnTo>
                    <a:pt x="12594" y="11803"/>
                  </a:lnTo>
                  <a:lnTo>
                    <a:pt x="12594" y="10345"/>
                  </a:lnTo>
                  <a:lnTo>
                    <a:pt x="11136" y="10345"/>
                  </a:lnTo>
                  <a:lnTo>
                    <a:pt x="11136" y="8949"/>
                  </a:lnTo>
                  <a:lnTo>
                    <a:pt x="10484" y="8949"/>
                  </a:lnTo>
                  <a:lnTo>
                    <a:pt x="10484" y="7708"/>
                  </a:lnTo>
                  <a:lnTo>
                    <a:pt x="4777" y="7708"/>
                  </a:lnTo>
                  <a:lnTo>
                    <a:pt x="4777" y="4855"/>
                  </a:lnTo>
                  <a:cubicBezTo>
                    <a:pt x="4777" y="3924"/>
                    <a:pt x="5537" y="3164"/>
                    <a:pt x="6468" y="3164"/>
                  </a:cubicBezTo>
                  <a:lnTo>
                    <a:pt x="7569" y="3164"/>
                  </a:lnTo>
                  <a:cubicBezTo>
                    <a:pt x="8499" y="3164"/>
                    <a:pt x="9259" y="3924"/>
                    <a:pt x="9259" y="4855"/>
                  </a:cubicBezTo>
                  <a:lnTo>
                    <a:pt x="9259" y="5537"/>
                  </a:lnTo>
                  <a:lnTo>
                    <a:pt x="12423" y="5537"/>
                  </a:lnTo>
                  <a:lnTo>
                    <a:pt x="12423" y="4855"/>
                  </a:lnTo>
                  <a:cubicBezTo>
                    <a:pt x="12423" y="2187"/>
                    <a:pt x="10236" y="0"/>
                    <a:pt x="7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572978" y="-171927"/>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515316" y="-285987"/>
              <a:ext cx="114134" cy="114095"/>
            </a:xfrm>
            <a:custGeom>
              <a:avLst/>
              <a:gdLst/>
              <a:ahLst/>
              <a:cxnLst/>
              <a:rect l="l" t="t" r="r" b="b"/>
              <a:pathLst>
                <a:path w="2886" h="2885" extrusionOk="0">
                  <a:moveTo>
                    <a:pt x="1427" y="0"/>
                  </a:moveTo>
                  <a:lnTo>
                    <a:pt x="1427" y="1427"/>
                  </a:lnTo>
                  <a:lnTo>
                    <a:pt x="1" y="1427"/>
                  </a:lnTo>
                  <a:lnTo>
                    <a:pt x="1" y="2885"/>
                  </a:lnTo>
                  <a:lnTo>
                    <a:pt x="1458" y="2885"/>
                  </a:lnTo>
                  <a:lnTo>
                    <a:pt x="1458" y="1458"/>
                  </a:lnTo>
                  <a:lnTo>
                    <a:pt x="2885" y="1458"/>
                  </a:lnTo>
                  <a:lnTo>
                    <a:pt x="2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516542" y="-343649"/>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1630640"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1458287" y="-171294"/>
              <a:ext cx="57700" cy="57700"/>
            </a:xfrm>
            <a:custGeom>
              <a:avLst/>
              <a:gdLst/>
              <a:ahLst/>
              <a:cxnLst/>
              <a:rect l="l" t="t" r="r" b="b"/>
              <a:pathLst>
                <a:path w="1459" h="1459"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342962" y="-127118"/>
              <a:ext cx="57700" cy="58293"/>
            </a:xfrm>
            <a:custGeom>
              <a:avLst/>
              <a:gdLst/>
              <a:ahLst/>
              <a:cxnLst/>
              <a:rect l="l" t="t" r="r" b="b"/>
              <a:pathLst>
                <a:path w="1459" h="1474" extrusionOk="0">
                  <a:moveTo>
                    <a:pt x="1" y="0"/>
                  </a:moveTo>
                  <a:lnTo>
                    <a:pt x="1" y="1474"/>
                  </a:lnTo>
                  <a:lnTo>
                    <a:pt x="1459" y="1474"/>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400625" y="-229550"/>
              <a:ext cx="57700" cy="57660"/>
            </a:xfrm>
            <a:custGeom>
              <a:avLst/>
              <a:gdLst/>
              <a:ahLst/>
              <a:cxnLst/>
              <a:rect l="l" t="t" r="r" b="b"/>
              <a:pathLst>
                <a:path w="1459" h="1458" extrusionOk="0">
                  <a:moveTo>
                    <a:pt x="1" y="0"/>
                  </a:moveTo>
                  <a:lnTo>
                    <a:pt x="1" y="1458"/>
                  </a:lnTo>
                  <a:lnTo>
                    <a:pt x="1459" y="1458"/>
                  </a:lnTo>
                  <a:lnTo>
                    <a:pt x="14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1327617" y="-302558"/>
              <a:ext cx="57700" cy="57700"/>
            </a:xfrm>
            <a:custGeom>
              <a:avLst/>
              <a:gdLst/>
              <a:ahLst/>
              <a:cxnLst/>
              <a:rect l="l" t="t" r="r" b="b"/>
              <a:pathLst>
                <a:path w="1459" h="1459" extrusionOk="0">
                  <a:moveTo>
                    <a:pt x="1" y="0"/>
                  </a:moveTo>
                  <a:lnTo>
                    <a:pt x="1" y="1458"/>
                  </a:lnTo>
                  <a:lnTo>
                    <a:pt x="1458" y="1458"/>
                  </a:lnTo>
                  <a:lnTo>
                    <a:pt x="14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1384054" y="-409301"/>
              <a:ext cx="57700" cy="57700"/>
            </a:xfrm>
            <a:custGeom>
              <a:avLst/>
              <a:gdLst/>
              <a:ahLst/>
              <a:cxnLst/>
              <a:rect l="l" t="t" r="r" b="b"/>
              <a:pathLst>
                <a:path w="1459" h="1459" extrusionOk="0">
                  <a:moveTo>
                    <a:pt x="1" y="1"/>
                  </a:moveTo>
                  <a:lnTo>
                    <a:pt x="1" y="1459"/>
                  </a:lnTo>
                  <a:lnTo>
                    <a:pt x="1459" y="1459"/>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7"/>
          <p:cNvGrpSpPr/>
          <p:nvPr/>
        </p:nvGrpSpPr>
        <p:grpSpPr>
          <a:xfrm>
            <a:off x="4123000" y="2899302"/>
            <a:ext cx="898027" cy="755103"/>
            <a:chOff x="-3420500" y="-562633"/>
            <a:chExt cx="898027" cy="755103"/>
          </a:xfrm>
        </p:grpSpPr>
        <p:sp>
          <p:nvSpPr>
            <p:cNvPr id="495" name="Google Shape;495;p37"/>
            <p:cNvSpPr/>
            <p:nvPr/>
          </p:nvSpPr>
          <p:spPr>
            <a:xfrm>
              <a:off x="-3251785" y="-284761"/>
              <a:ext cx="90801" cy="90801"/>
            </a:xfrm>
            <a:custGeom>
              <a:avLst/>
              <a:gdLst/>
              <a:ahLst/>
              <a:cxnLst/>
              <a:rect l="l" t="t" r="r" b="b"/>
              <a:pathLst>
                <a:path w="2296" h="2296" extrusionOk="0">
                  <a:moveTo>
                    <a:pt x="1148" y="0"/>
                  </a:moveTo>
                  <a:cubicBezTo>
                    <a:pt x="512" y="0"/>
                    <a:pt x="0" y="512"/>
                    <a:pt x="0" y="1148"/>
                  </a:cubicBezTo>
                  <a:cubicBezTo>
                    <a:pt x="0" y="1784"/>
                    <a:pt x="512" y="2296"/>
                    <a:pt x="1148" y="2296"/>
                  </a:cubicBezTo>
                  <a:cubicBezTo>
                    <a:pt x="1784" y="2296"/>
                    <a:pt x="2295" y="1784"/>
                    <a:pt x="2295" y="1148"/>
                  </a:cubicBezTo>
                  <a:cubicBezTo>
                    <a:pt x="2295" y="512"/>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119929" y="-276811"/>
              <a:ext cx="380328" cy="74863"/>
            </a:xfrm>
            <a:custGeom>
              <a:avLst/>
              <a:gdLst/>
              <a:ahLst/>
              <a:cxnLst/>
              <a:rect l="l" t="t" r="r" b="b"/>
              <a:pathLst>
                <a:path w="9617" h="1893" extrusionOk="0">
                  <a:moveTo>
                    <a:pt x="947" y="1"/>
                  </a:moveTo>
                  <a:cubicBezTo>
                    <a:pt x="419" y="1"/>
                    <a:pt x="1" y="435"/>
                    <a:pt x="1" y="947"/>
                  </a:cubicBezTo>
                  <a:cubicBezTo>
                    <a:pt x="1" y="1474"/>
                    <a:pt x="419" y="1893"/>
                    <a:pt x="947" y="1893"/>
                  </a:cubicBezTo>
                  <a:lnTo>
                    <a:pt x="8686" y="1893"/>
                  </a:lnTo>
                  <a:cubicBezTo>
                    <a:pt x="9198" y="1893"/>
                    <a:pt x="9617" y="1474"/>
                    <a:pt x="9617" y="947"/>
                  </a:cubicBezTo>
                  <a:cubicBezTo>
                    <a:pt x="9617" y="435"/>
                    <a:pt x="9198" y="1"/>
                    <a:pt x="8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3251785" y="-135700"/>
              <a:ext cx="90801" cy="90801"/>
            </a:xfrm>
            <a:custGeom>
              <a:avLst/>
              <a:gdLst/>
              <a:ahLst/>
              <a:cxnLst/>
              <a:rect l="l" t="t" r="r" b="b"/>
              <a:pathLst>
                <a:path w="2296" h="2296" extrusionOk="0">
                  <a:moveTo>
                    <a:pt x="1148" y="0"/>
                  </a:moveTo>
                  <a:cubicBezTo>
                    <a:pt x="512" y="0"/>
                    <a:pt x="0" y="527"/>
                    <a:pt x="0" y="1148"/>
                  </a:cubicBezTo>
                  <a:cubicBezTo>
                    <a:pt x="0" y="1784"/>
                    <a:pt x="512" y="2295"/>
                    <a:pt x="1148" y="2295"/>
                  </a:cubicBezTo>
                  <a:cubicBezTo>
                    <a:pt x="1784" y="2295"/>
                    <a:pt x="2295" y="1784"/>
                    <a:pt x="2295" y="1148"/>
                  </a:cubicBezTo>
                  <a:cubicBezTo>
                    <a:pt x="2295" y="527"/>
                    <a:pt x="1784" y="0"/>
                    <a:pt x="1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3119929" y="-127118"/>
              <a:ext cx="380328" cy="74231"/>
            </a:xfrm>
            <a:custGeom>
              <a:avLst/>
              <a:gdLst/>
              <a:ahLst/>
              <a:cxnLst/>
              <a:rect l="l" t="t" r="r" b="b"/>
              <a:pathLst>
                <a:path w="9617" h="1877" extrusionOk="0">
                  <a:moveTo>
                    <a:pt x="947" y="0"/>
                  </a:moveTo>
                  <a:cubicBezTo>
                    <a:pt x="419" y="0"/>
                    <a:pt x="1" y="419"/>
                    <a:pt x="1" y="931"/>
                  </a:cubicBezTo>
                  <a:cubicBezTo>
                    <a:pt x="1" y="1458"/>
                    <a:pt x="419" y="1877"/>
                    <a:pt x="947" y="1877"/>
                  </a:cubicBezTo>
                  <a:lnTo>
                    <a:pt x="8686" y="1877"/>
                  </a:lnTo>
                  <a:cubicBezTo>
                    <a:pt x="9198" y="1877"/>
                    <a:pt x="9617" y="1458"/>
                    <a:pt x="9617" y="931"/>
                  </a:cubicBezTo>
                  <a:cubicBezTo>
                    <a:pt x="9617" y="419"/>
                    <a:pt x="9198" y="0"/>
                    <a:pt x="8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754973" y="-30222"/>
              <a:ext cx="232500" cy="222692"/>
            </a:xfrm>
            <a:custGeom>
              <a:avLst/>
              <a:gdLst/>
              <a:ahLst/>
              <a:cxnLst/>
              <a:rect l="l" t="t" r="r" b="b"/>
              <a:pathLst>
                <a:path w="5879" h="5631" extrusionOk="0">
                  <a:moveTo>
                    <a:pt x="1381" y="1"/>
                  </a:moveTo>
                  <a:cubicBezTo>
                    <a:pt x="1055" y="1"/>
                    <a:pt x="730" y="125"/>
                    <a:pt x="497" y="357"/>
                  </a:cubicBezTo>
                  <a:cubicBezTo>
                    <a:pt x="1" y="854"/>
                    <a:pt x="1" y="1645"/>
                    <a:pt x="497" y="2141"/>
                  </a:cubicBezTo>
                  <a:lnTo>
                    <a:pt x="1164" y="2808"/>
                  </a:lnTo>
                  <a:lnTo>
                    <a:pt x="497" y="3475"/>
                  </a:lnTo>
                  <a:cubicBezTo>
                    <a:pt x="1" y="3971"/>
                    <a:pt x="1" y="4762"/>
                    <a:pt x="497" y="5258"/>
                  </a:cubicBezTo>
                  <a:cubicBezTo>
                    <a:pt x="730" y="5491"/>
                    <a:pt x="1055" y="5631"/>
                    <a:pt x="1381" y="5631"/>
                  </a:cubicBezTo>
                  <a:cubicBezTo>
                    <a:pt x="1722" y="5631"/>
                    <a:pt x="2033" y="5491"/>
                    <a:pt x="2281" y="5258"/>
                  </a:cubicBezTo>
                  <a:lnTo>
                    <a:pt x="2948" y="4591"/>
                  </a:lnTo>
                  <a:lnTo>
                    <a:pt x="3615" y="5258"/>
                  </a:lnTo>
                  <a:cubicBezTo>
                    <a:pt x="3847" y="5491"/>
                    <a:pt x="4157" y="5631"/>
                    <a:pt x="4499" y="5631"/>
                  </a:cubicBezTo>
                  <a:cubicBezTo>
                    <a:pt x="4840" y="5631"/>
                    <a:pt x="5150" y="5491"/>
                    <a:pt x="5383" y="5258"/>
                  </a:cubicBezTo>
                  <a:cubicBezTo>
                    <a:pt x="5879" y="4762"/>
                    <a:pt x="5879" y="3971"/>
                    <a:pt x="5383" y="3475"/>
                  </a:cubicBezTo>
                  <a:lnTo>
                    <a:pt x="4716" y="2808"/>
                  </a:lnTo>
                  <a:lnTo>
                    <a:pt x="5383" y="2141"/>
                  </a:lnTo>
                  <a:cubicBezTo>
                    <a:pt x="5879" y="1645"/>
                    <a:pt x="5879" y="854"/>
                    <a:pt x="5383" y="357"/>
                  </a:cubicBezTo>
                  <a:cubicBezTo>
                    <a:pt x="5150" y="125"/>
                    <a:pt x="4840" y="1"/>
                    <a:pt x="4499" y="1"/>
                  </a:cubicBezTo>
                  <a:cubicBezTo>
                    <a:pt x="4157" y="1"/>
                    <a:pt x="3847" y="125"/>
                    <a:pt x="3615" y="357"/>
                  </a:cubicBezTo>
                  <a:lnTo>
                    <a:pt x="2948" y="1024"/>
                  </a:lnTo>
                  <a:lnTo>
                    <a:pt x="2281" y="357"/>
                  </a:lnTo>
                  <a:cubicBezTo>
                    <a:pt x="2033" y="125"/>
                    <a:pt x="1722" y="1"/>
                    <a:pt x="1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420500" y="-562633"/>
              <a:ext cx="812780" cy="670449"/>
            </a:xfrm>
            <a:custGeom>
              <a:avLst/>
              <a:gdLst/>
              <a:ahLst/>
              <a:cxnLst/>
              <a:rect l="l" t="t" r="r" b="b"/>
              <a:pathLst>
                <a:path w="20552" h="16953" extrusionOk="0">
                  <a:moveTo>
                    <a:pt x="621" y="0"/>
                  </a:moveTo>
                  <a:cubicBezTo>
                    <a:pt x="280" y="0"/>
                    <a:pt x="1" y="280"/>
                    <a:pt x="1" y="636"/>
                  </a:cubicBezTo>
                  <a:lnTo>
                    <a:pt x="1" y="16316"/>
                  </a:lnTo>
                  <a:cubicBezTo>
                    <a:pt x="1" y="16658"/>
                    <a:pt x="280" y="16952"/>
                    <a:pt x="621" y="16952"/>
                  </a:cubicBezTo>
                  <a:lnTo>
                    <a:pt x="15852" y="16952"/>
                  </a:lnTo>
                  <a:cubicBezTo>
                    <a:pt x="15945" y="16704"/>
                    <a:pt x="16069" y="16487"/>
                    <a:pt x="16239" y="16270"/>
                  </a:cubicBezTo>
                  <a:cubicBezTo>
                    <a:pt x="16100" y="16099"/>
                    <a:pt x="15976" y="15898"/>
                    <a:pt x="15898" y="15696"/>
                  </a:cubicBezTo>
                  <a:lnTo>
                    <a:pt x="1257" y="15696"/>
                  </a:lnTo>
                  <a:lnTo>
                    <a:pt x="1257" y="4839"/>
                  </a:lnTo>
                  <a:lnTo>
                    <a:pt x="19295" y="4839"/>
                  </a:lnTo>
                  <a:lnTo>
                    <a:pt x="19295" y="12439"/>
                  </a:lnTo>
                  <a:cubicBezTo>
                    <a:pt x="19465" y="12532"/>
                    <a:pt x="19620" y="12625"/>
                    <a:pt x="19776" y="12734"/>
                  </a:cubicBezTo>
                  <a:cubicBezTo>
                    <a:pt x="20008" y="12548"/>
                    <a:pt x="20272" y="12408"/>
                    <a:pt x="20551" y="12315"/>
                  </a:cubicBezTo>
                  <a:lnTo>
                    <a:pt x="20551" y="636"/>
                  </a:lnTo>
                  <a:cubicBezTo>
                    <a:pt x="20551" y="280"/>
                    <a:pt x="20272" y="0"/>
                    <a:pt x="19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643821" y="2926246"/>
            <a:ext cx="950761" cy="728109"/>
          </a:xfrm>
          <a:custGeom>
            <a:avLst/>
            <a:gdLst/>
            <a:ahLst/>
            <a:cxnLst/>
            <a:rect l="l" t="t" r="r" b="b"/>
            <a:pathLst>
              <a:path w="24041" h="18411" extrusionOk="0">
                <a:moveTo>
                  <a:pt x="23265" y="7972"/>
                </a:moveTo>
                <a:lnTo>
                  <a:pt x="23265" y="10454"/>
                </a:lnTo>
                <a:lnTo>
                  <a:pt x="16379" y="10454"/>
                </a:lnTo>
                <a:lnTo>
                  <a:pt x="16379" y="7972"/>
                </a:lnTo>
                <a:close/>
                <a:moveTo>
                  <a:pt x="19326" y="3288"/>
                </a:moveTo>
                <a:lnTo>
                  <a:pt x="19326" y="7197"/>
                </a:lnTo>
                <a:lnTo>
                  <a:pt x="15976" y="7197"/>
                </a:lnTo>
                <a:cubicBezTo>
                  <a:pt x="15774" y="7197"/>
                  <a:pt x="15603" y="7352"/>
                  <a:pt x="15603" y="7553"/>
                </a:cubicBezTo>
                <a:lnTo>
                  <a:pt x="15603" y="10857"/>
                </a:lnTo>
                <a:cubicBezTo>
                  <a:pt x="15603" y="11059"/>
                  <a:pt x="15774" y="11229"/>
                  <a:pt x="15976" y="11229"/>
                </a:cubicBezTo>
                <a:lnTo>
                  <a:pt x="19326" y="11229"/>
                </a:lnTo>
                <a:lnTo>
                  <a:pt x="19326" y="16208"/>
                </a:lnTo>
                <a:lnTo>
                  <a:pt x="10532" y="16208"/>
                </a:lnTo>
                <a:lnTo>
                  <a:pt x="10532" y="14750"/>
                </a:lnTo>
                <a:cubicBezTo>
                  <a:pt x="10532" y="14548"/>
                  <a:pt x="10361" y="14378"/>
                  <a:pt x="10160" y="14378"/>
                </a:cubicBezTo>
                <a:lnTo>
                  <a:pt x="5755" y="14378"/>
                </a:lnTo>
                <a:lnTo>
                  <a:pt x="5755" y="11229"/>
                </a:lnTo>
                <a:lnTo>
                  <a:pt x="10160" y="11229"/>
                </a:lnTo>
                <a:cubicBezTo>
                  <a:pt x="10361" y="11229"/>
                  <a:pt x="10532" y="11059"/>
                  <a:pt x="10532" y="10857"/>
                </a:cubicBezTo>
                <a:lnTo>
                  <a:pt x="10532" y="7553"/>
                </a:lnTo>
                <a:cubicBezTo>
                  <a:pt x="10532" y="7352"/>
                  <a:pt x="10361" y="7197"/>
                  <a:pt x="10160" y="7197"/>
                </a:cubicBezTo>
                <a:lnTo>
                  <a:pt x="5755" y="7197"/>
                </a:lnTo>
                <a:lnTo>
                  <a:pt x="5755" y="4033"/>
                </a:lnTo>
                <a:lnTo>
                  <a:pt x="10160" y="4033"/>
                </a:lnTo>
                <a:cubicBezTo>
                  <a:pt x="10361" y="4033"/>
                  <a:pt x="10532" y="3878"/>
                  <a:pt x="10532" y="3661"/>
                </a:cubicBezTo>
                <a:lnTo>
                  <a:pt x="10532" y="3288"/>
                </a:lnTo>
                <a:close/>
                <a:moveTo>
                  <a:pt x="373" y="0"/>
                </a:moveTo>
                <a:cubicBezTo>
                  <a:pt x="171" y="0"/>
                  <a:pt x="1" y="171"/>
                  <a:pt x="1" y="372"/>
                </a:cubicBezTo>
                <a:lnTo>
                  <a:pt x="1" y="3661"/>
                </a:lnTo>
                <a:cubicBezTo>
                  <a:pt x="1" y="3878"/>
                  <a:pt x="171" y="4033"/>
                  <a:pt x="373" y="4033"/>
                </a:cubicBezTo>
                <a:lnTo>
                  <a:pt x="4778" y="4033"/>
                </a:lnTo>
                <a:lnTo>
                  <a:pt x="4778" y="7197"/>
                </a:lnTo>
                <a:lnTo>
                  <a:pt x="373" y="7197"/>
                </a:lnTo>
                <a:cubicBezTo>
                  <a:pt x="171" y="7197"/>
                  <a:pt x="1" y="7352"/>
                  <a:pt x="1" y="7553"/>
                </a:cubicBezTo>
                <a:lnTo>
                  <a:pt x="1" y="10857"/>
                </a:lnTo>
                <a:cubicBezTo>
                  <a:pt x="1" y="11059"/>
                  <a:pt x="171" y="11229"/>
                  <a:pt x="373" y="11229"/>
                </a:cubicBezTo>
                <a:lnTo>
                  <a:pt x="4778" y="11229"/>
                </a:lnTo>
                <a:lnTo>
                  <a:pt x="4778" y="14378"/>
                </a:lnTo>
                <a:lnTo>
                  <a:pt x="373" y="14378"/>
                </a:lnTo>
                <a:cubicBezTo>
                  <a:pt x="171" y="14378"/>
                  <a:pt x="1" y="14548"/>
                  <a:pt x="1" y="14750"/>
                </a:cubicBezTo>
                <a:lnTo>
                  <a:pt x="1" y="18053"/>
                </a:lnTo>
                <a:cubicBezTo>
                  <a:pt x="1" y="18255"/>
                  <a:pt x="171" y="18410"/>
                  <a:pt x="373" y="18410"/>
                </a:cubicBezTo>
                <a:lnTo>
                  <a:pt x="10160" y="18410"/>
                </a:lnTo>
                <a:cubicBezTo>
                  <a:pt x="10361" y="18410"/>
                  <a:pt x="10532" y="18255"/>
                  <a:pt x="10532" y="18053"/>
                </a:cubicBezTo>
                <a:lnTo>
                  <a:pt x="10532" y="17185"/>
                </a:lnTo>
                <a:lnTo>
                  <a:pt x="19822" y="17185"/>
                </a:lnTo>
                <a:cubicBezTo>
                  <a:pt x="20101" y="17185"/>
                  <a:pt x="20318" y="16968"/>
                  <a:pt x="20318" y="16704"/>
                </a:cubicBezTo>
                <a:lnTo>
                  <a:pt x="20318" y="11229"/>
                </a:lnTo>
                <a:lnTo>
                  <a:pt x="23668" y="11229"/>
                </a:lnTo>
                <a:cubicBezTo>
                  <a:pt x="23870" y="11229"/>
                  <a:pt x="24041" y="11059"/>
                  <a:pt x="24041" y="10857"/>
                </a:cubicBezTo>
                <a:lnTo>
                  <a:pt x="24041" y="7553"/>
                </a:lnTo>
                <a:cubicBezTo>
                  <a:pt x="24041" y="7352"/>
                  <a:pt x="23870" y="7197"/>
                  <a:pt x="23668" y="7197"/>
                </a:cubicBezTo>
                <a:lnTo>
                  <a:pt x="20318" y="7197"/>
                </a:lnTo>
                <a:lnTo>
                  <a:pt x="20318" y="2792"/>
                </a:lnTo>
                <a:cubicBezTo>
                  <a:pt x="20318" y="2513"/>
                  <a:pt x="20101" y="2296"/>
                  <a:pt x="19822" y="2296"/>
                </a:cubicBezTo>
                <a:lnTo>
                  <a:pt x="10532" y="2296"/>
                </a:lnTo>
                <a:lnTo>
                  <a:pt x="10532" y="372"/>
                </a:lnTo>
                <a:cubicBezTo>
                  <a:pt x="10532" y="171"/>
                  <a:pt x="10361" y="0"/>
                  <a:pt x="10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685612"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685612" y="2162325"/>
            <a:ext cx="2272471"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INTRODUCTION</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3307487"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3307487"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PROPOSED TECHNIQUES</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685612"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685613"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PROBLEM STATEMENT</a:t>
            </a:r>
            <a:endParaRPr dirty="0"/>
          </a:p>
        </p:txBody>
      </p:sp>
      <p:sp>
        <p:nvSpPr>
          <p:cNvPr id="354" name="Google Shape;354;p29"/>
          <p:cNvSpPr txBox="1">
            <a:spLocks noGrp="1"/>
          </p:cNvSpPr>
          <p:nvPr>
            <p:ph type="ctrTitle" idx="8"/>
          </p:nvPr>
        </p:nvSpPr>
        <p:spPr>
          <a:xfrm flipH="1">
            <a:off x="3307487"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3200400" y="3573468"/>
            <a:ext cx="2270987"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SCREEN SHOTS</a:t>
            </a:r>
            <a:endParaRPr dirty="0"/>
          </a:p>
        </p:txBody>
      </p:sp>
      <p:sp>
        <p:nvSpPr>
          <p:cNvPr id="2" name="Google Shape;350;p29">
            <a:extLst>
              <a:ext uri="{FF2B5EF4-FFF2-40B4-BE49-F238E27FC236}">
                <a16:creationId xmlns:a16="http://schemas.microsoft.com/office/drawing/2014/main" id="{7DCE5961-5E3A-85BB-BE25-8474F2E41B87}"/>
              </a:ext>
            </a:extLst>
          </p:cNvPr>
          <p:cNvSpPr txBox="1">
            <a:spLocks/>
          </p:cNvSpPr>
          <p:nvPr/>
        </p:nvSpPr>
        <p:spPr>
          <a:xfrm flipH="1">
            <a:off x="5805323" y="1848349"/>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CAB52A9D-1E1A-80E8-27D7-5CA059FF4F85}"/>
              </a:ext>
            </a:extLst>
          </p:cNvPr>
          <p:cNvSpPr txBox="1">
            <a:spLocks/>
          </p:cNvSpPr>
          <p:nvPr/>
        </p:nvSpPr>
        <p:spPr>
          <a:xfrm flipH="1">
            <a:off x="5696753" y="2163479"/>
            <a:ext cx="227247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IN" dirty="0"/>
              <a:t>FUTURE SCOPE</a:t>
            </a:r>
          </a:p>
        </p:txBody>
      </p:sp>
      <p:sp>
        <p:nvSpPr>
          <p:cNvPr id="4" name="Google Shape;354;p29">
            <a:extLst>
              <a:ext uri="{FF2B5EF4-FFF2-40B4-BE49-F238E27FC236}">
                <a16:creationId xmlns:a16="http://schemas.microsoft.com/office/drawing/2014/main" id="{8F6FB72A-3FB5-D53C-0173-94BD3FFDBBFD}"/>
              </a:ext>
            </a:extLst>
          </p:cNvPr>
          <p:cNvSpPr txBox="1">
            <a:spLocks/>
          </p:cNvSpPr>
          <p:nvPr/>
        </p:nvSpPr>
        <p:spPr>
          <a:xfrm flipH="1">
            <a:off x="5805323" y="3258286"/>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a:t>04</a:t>
            </a:r>
          </a:p>
        </p:txBody>
      </p:sp>
      <p:sp>
        <p:nvSpPr>
          <p:cNvPr id="5" name="Google Shape;355;p29">
            <a:extLst>
              <a:ext uri="{FF2B5EF4-FFF2-40B4-BE49-F238E27FC236}">
                <a16:creationId xmlns:a16="http://schemas.microsoft.com/office/drawing/2014/main" id="{0AEF73ED-27E7-263B-E20D-44EC651CCF04}"/>
              </a:ext>
            </a:extLst>
          </p:cNvPr>
          <p:cNvSpPr txBox="1">
            <a:spLocks/>
          </p:cNvSpPr>
          <p:nvPr/>
        </p:nvSpPr>
        <p:spPr>
          <a:xfrm flipH="1">
            <a:off x="5698236" y="3573416"/>
            <a:ext cx="2270987"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CONCLUSION</a:t>
            </a:r>
          </a:p>
        </p:txBody>
      </p:sp>
    </p:spTree>
    <p:extLst>
      <p:ext uri="{BB962C8B-B14F-4D97-AF65-F5344CB8AC3E}">
        <p14:creationId xmlns:p14="http://schemas.microsoft.com/office/powerpoint/2010/main" val="3499940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PROBLEM STATEMENT</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294489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560825" y="1937164"/>
            <a:ext cx="3512700" cy="21309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400" b="0" i="0" dirty="0">
                <a:solidFill>
                  <a:schemeClr val="bg1"/>
                </a:solidFill>
                <a:effectLst/>
                <a:latin typeface="Anaheim" panose="020B0604020202020204" charset="0"/>
              </a:rPr>
              <a:t>Existing chat applications may compromise user privacy by storing personal information and chat history.</a:t>
            </a:r>
          </a:p>
          <a:p>
            <a:pPr algn="just">
              <a:buFont typeface="Arial" panose="020B0604020202020204" pitchFamily="34" charset="0"/>
              <a:buChar char="•"/>
            </a:pPr>
            <a:r>
              <a:rPr lang="en-US" sz="1400" b="0" i="0" dirty="0">
                <a:solidFill>
                  <a:schemeClr val="bg1"/>
                </a:solidFill>
                <a:effectLst/>
                <a:latin typeface="Anaheim" panose="020B0604020202020204" charset="0"/>
              </a:rPr>
              <a:t>Users may not feel comfortable sharing their phone numbers or email addresses to register for a chat application.</a:t>
            </a:r>
          </a:p>
          <a:p>
            <a:pPr algn="just">
              <a:buFont typeface="Arial" panose="020B0604020202020204" pitchFamily="34" charset="0"/>
              <a:buChar char="•"/>
            </a:pPr>
            <a:r>
              <a:rPr lang="en-US" sz="1400" b="0" i="0" dirty="0">
                <a:solidFill>
                  <a:schemeClr val="bg1"/>
                </a:solidFill>
                <a:effectLst/>
                <a:latin typeface="Anaheim" panose="020B0604020202020204" charset="0"/>
              </a:rPr>
              <a:t>There is a need for a chat application that prioritizes user privacy and provides a secure communication platform without compromising on ease of use or functionality.</a:t>
            </a:r>
          </a:p>
        </p:txBody>
      </p:sp>
      <p:sp>
        <p:nvSpPr>
          <p:cNvPr id="362" name="Google Shape;362;p30"/>
          <p:cNvSpPr txBox="1">
            <a:spLocks noGrp="1"/>
          </p:cNvSpPr>
          <p:nvPr>
            <p:ph type="title"/>
          </p:nvPr>
        </p:nvSpPr>
        <p:spPr>
          <a:xfrm>
            <a:off x="300850" y="1163843"/>
            <a:ext cx="4221846"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PROBLEM STATEMENT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892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866</Words>
  <Application>Microsoft Office PowerPoint</Application>
  <PresentationFormat>On-screen Show (16:9)</PresentationFormat>
  <Paragraphs>133</Paragraphs>
  <Slides>29</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Times New Roman</vt:lpstr>
      <vt:lpstr>Anaheim</vt:lpstr>
      <vt:lpstr>Arial</vt:lpstr>
      <vt:lpstr>Raleway SemiBold</vt:lpstr>
      <vt:lpstr>Arial</vt:lpstr>
      <vt:lpstr>Overpass Mono</vt:lpstr>
      <vt:lpstr>Roboto</vt:lpstr>
      <vt:lpstr>Nunito Light</vt:lpstr>
      <vt:lpstr>Roboto Condensed Light</vt:lpstr>
      <vt:lpstr>Cambria</vt:lpstr>
      <vt:lpstr>Open Sans</vt:lpstr>
      <vt:lpstr>inter-regular</vt:lpstr>
      <vt:lpstr>Programming Lesson by Slidesgo</vt:lpstr>
      <vt:lpstr>Aikhyaam Chat: A Comprehensive Secured Messaging Platform for Collaborative and Instant Messaging</vt:lpstr>
      <vt:lpstr>TABLE OF CONTENTS</vt:lpstr>
      <vt:lpstr>INTRODUCTION</vt:lpstr>
      <vt:lpstr>INTRODUCTION</vt:lpstr>
      <vt:lpstr>Facts About Privacy</vt:lpstr>
      <vt:lpstr>FEATURES OF THE APP</vt:lpstr>
      <vt:lpstr>TABLE OF CONTENTS</vt:lpstr>
      <vt:lpstr>PROBLEM STATEMENT</vt:lpstr>
      <vt:lpstr>PROBLEM STATEMENT</vt:lpstr>
      <vt:lpstr>108,000-3.84Million$</vt:lpstr>
      <vt:lpstr>TABLE OF CONTENTS</vt:lpstr>
      <vt:lpstr>PROPOSED TECHNIQUES</vt:lpstr>
      <vt:lpstr>1.JSwing</vt:lpstr>
      <vt:lpstr>2.MySQL</vt:lpstr>
      <vt:lpstr>3.SHA256(Hashing)</vt:lpstr>
      <vt:lpstr>3.Socket Programming</vt:lpstr>
      <vt:lpstr>3.Socket Programming</vt:lpstr>
      <vt:lpstr>TABLE OF CONTENTS</vt:lpstr>
      <vt:lpstr>SCREEN SHOTS</vt:lpstr>
      <vt:lpstr>Login Page</vt:lpstr>
      <vt:lpstr>Sign-Up Page</vt:lpstr>
      <vt:lpstr>Home Page</vt:lpstr>
      <vt:lpstr>Chatting Page</vt:lpstr>
      <vt:lpstr>Exit Chatting Page</vt:lpstr>
      <vt:lpstr>TABLE OF CONTENTS</vt:lpstr>
      <vt:lpstr>FUTURE SCOPE</vt:lpstr>
      <vt:lpstr>PowerPoint Presentation</vt:lpstr>
      <vt:lpstr>6.CONCLUSION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Aikhyaam: The Chatting App.</dc:title>
  <cp:lastModifiedBy>MUNIRAJA M</cp:lastModifiedBy>
  <cp:revision>10</cp:revision>
  <dcterms:modified xsi:type="dcterms:W3CDTF">2023-04-21T11:09:45Z</dcterms:modified>
</cp:coreProperties>
</file>