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0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23" r:id="rId4"/>
  </p:sldMasterIdLst>
  <p:sldIdLst>
    <p:sldId id="256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</p:sldIdLst>
  <p:sldSz cx="9144000" cy="5715000" type="screen16x10"/>
  <p:notesSz cx="9144000" cy="5715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85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9141619" cy="5726855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559276"/>
            <a:ext cx="5111752" cy="1262944"/>
          </a:xfrm>
        </p:spPr>
        <p:txBody>
          <a:bodyPr anchor="b">
            <a:noAutofit/>
          </a:bodyPr>
          <a:lstStyle>
            <a:lvl1pPr algn="ctr">
              <a:defRPr sz="405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3047998"/>
            <a:ext cx="5111752" cy="1100668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4198053"/>
            <a:ext cx="673100" cy="232833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4198053"/>
            <a:ext cx="3910976" cy="232833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4198053"/>
            <a:ext cx="413375" cy="232833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299" y="2935109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641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4012846"/>
            <a:ext cx="7207250" cy="472282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867833"/>
            <a:ext cx="7579479" cy="2779891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4485127"/>
            <a:ext cx="7207250" cy="411427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811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818443"/>
            <a:ext cx="7194549" cy="2462390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3619500"/>
            <a:ext cx="7194549" cy="12770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450166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149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818443"/>
            <a:ext cx="6972299" cy="1975557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794000"/>
            <a:ext cx="6629402" cy="4868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619500"/>
            <a:ext cx="7207250" cy="12770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646510" y="733301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356559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3450166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7383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757151"/>
            <a:ext cx="7207251" cy="12240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981151"/>
            <a:ext cx="7207251" cy="7170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3378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818443"/>
            <a:ext cx="6972299" cy="1869723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971551" y="3032760"/>
            <a:ext cx="7207251" cy="739140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774723"/>
            <a:ext cx="7207251" cy="1121833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646510" y="733301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2166051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28575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5142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818443"/>
            <a:ext cx="7207250" cy="186972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971551" y="3025140"/>
            <a:ext cx="7207251" cy="701040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3725333"/>
            <a:ext cx="7207253" cy="1171223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28575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7891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2017888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8990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818443"/>
            <a:ext cx="1418171" cy="40781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818443"/>
            <a:ext cx="5574769" cy="407811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825500"/>
            <a:ext cx="0" cy="40640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959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2017888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590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460505"/>
            <a:ext cx="6119016" cy="1518762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3205043"/>
            <a:ext cx="6119018" cy="79545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2" y="3092154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147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2133600"/>
            <a:ext cx="3538728" cy="275844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2133600"/>
            <a:ext cx="3538728" cy="275844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047127" y="2017888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552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2215444"/>
            <a:ext cx="3538728" cy="480218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702719"/>
            <a:ext cx="3538728" cy="21938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2215444"/>
            <a:ext cx="3538728" cy="480218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2702719"/>
            <a:ext cx="3538728" cy="21938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2017888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140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2017888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515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0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59" y="1157112"/>
            <a:ext cx="2788841" cy="11430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818443"/>
            <a:ext cx="4102100" cy="407811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59" y="2525888"/>
            <a:ext cx="2788841" cy="20320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427111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757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569860"/>
            <a:ext cx="4681362" cy="11430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867834"/>
            <a:ext cx="2297510" cy="3979333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2712860"/>
            <a:ext cx="4681362" cy="15240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956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1619" cy="5713513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818444"/>
            <a:ext cx="7200897" cy="108655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2130777"/>
            <a:ext cx="7200897" cy="27657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4974167"/>
            <a:ext cx="1200150" cy="232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4974167"/>
            <a:ext cx="5479425" cy="232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6" y="4974167"/>
            <a:ext cx="407023" cy="232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663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  <p:sldLayoutId id="2147483836" r:id="rId13"/>
    <p:sldLayoutId id="2147483837" r:id="rId14"/>
    <p:sldLayoutId id="2147483838" r:id="rId15"/>
    <p:sldLayoutId id="2147483839" r:id="rId16"/>
    <p:sldLayoutId id="2147483840" r:id="rId17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ZpCu5eB15-Oe_PxfRwwCLSMlcCdjKZ_s?usp=sharing" TargetMode="External"/><Relationship Id="rId2" Type="http://schemas.openxmlformats.org/officeDocument/2006/relationships/hyperlink" Target="https://colab.research.google.com/drive/1vBuiZHJqbBI1T271gsnis8xIzqXp04ba?usp=sharing#scrollTo=6zNS8EciaQuC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g"/><Relationship Id="rId4" Type="http://schemas.openxmlformats.org/officeDocument/2006/relationships/hyperlink" Target="https://colab.research.google.com/drive/1vTEBYms-QRmQsVaIpOcf4sj2-FTxhtH_?usp=sharin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76200" y="592265"/>
            <a:ext cx="7608888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-5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TEXT </a:t>
            </a:r>
            <a:r>
              <a:rPr lang="en-US" sz="2400" b="1" spc="-15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SUMMARIZATION USING NATURAL LANGUAGE PROCESSING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2C9C86-1AFD-9245-B5AC-D3734EA67D7F}"/>
              </a:ext>
            </a:extLst>
          </p:cNvPr>
          <p:cNvSpPr txBox="1"/>
          <p:nvPr/>
        </p:nvSpPr>
        <p:spPr>
          <a:xfrm>
            <a:off x="5638800" y="3091410"/>
            <a:ext cx="33205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Submitted to:</a:t>
            </a:r>
          </a:p>
          <a:p>
            <a:r>
              <a:rPr lang="en-US" sz="1400" dirty="0"/>
              <a:t>Dr. Ashish Anand</a:t>
            </a:r>
          </a:p>
          <a:p>
            <a:r>
              <a:rPr lang="en-US" sz="1400" dirty="0"/>
              <a:t>Professor, Computer Science and Engineering</a:t>
            </a:r>
          </a:p>
          <a:p>
            <a:r>
              <a:rPr lang="en-US" sz="1400" b="1" u="sng" dirty="0"/>
              <a:t>Submitted by:</a:t>
            </a:r>
          </a:p>
          <a:p>
            <a:r>
              <a:rPr lang="en-US" sz="1400" dirty="0" err="1"/>
              <a:t>Pruthvi</a:t>
            </a:r>
            <a:r>
              <a:rPr lang="en-US" sz="1400" dirty="0"/>
              <a:t> Raj G N – 200101088</a:t>
            </a:r>
          </a:p>
          <a:p>
            <a:r>
              <a:rPr lang="en-US" sz="1200" dirty="0" err="1"/>
              <a:t>Kanchumarthi</a:t>
            </a:r>
            <a:r>
              <a:rPr lang="en-US" sz="1400" dirty="0"/>
              <a:t> H </a:t>
            </a:r>
            <a:r>
              <a:rPr lang="en-US" sz="1400" dirty="0" err="1"/>
              <a:t>Pravallika</a:t>
            </a:r>
            <a:r>
              <a:rPr lang="en-US" sz="1400" dirty="0"/>
              <a:t> – 200101049</a:t>
            </a:r>
          </a:p>
          <a:p>
            <a:r>
              <a:rPr lang="en-US" sz="1400" dirty="0"/>
              <a:t>Gandrathi Srija – 200101030</a:t>
            </a:r>
          </a:p>
          <a:p>
            <a:r>
              <a:rPr lang="en-US" sz="1400" dirty="0" err="1"/>
              <a:t>Ashwitha</a:t>
            </a:r>
            <a:r>
              <a:rPr lang="en-US" sz="1400" dirty="0"/>
              <a:t> </a:t>
            </a:r>
            <a:r>
              <a:rPr lang="en-US" sz="1400" dirty="0" err="1"/>
              <a:t>Banoth</a:t>
            </a:r>
            <a:r>
              <a:rPr lang="en-US" sz="1400" dirty="0"/>
              <a:t> – 200101021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3EB51E-6DE5-E9A3-696C-B8A3EB7AF210}"/>
              </a:ext>
            </a:extLst>
          </p:cNvPr>
          <p:cNvSpPr txBox="1"/>
          <p:nvPr/>
        </p:nvSpPr>
        <p:spPr>
          <a:xfrm>
            <a:off x="457200" y="1753979"/>
            <a:ext cx="44196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/>
              <a:t>Team Corpus</a:t>
            </a:r>
          </a:p>
          <a:p>
            <a:pPr>
              <a:lnSpc>
                <a:spcPct val="150000"/>
              </a:lnSpc>
            </a:pPr>
            <a:r>
              <a:rPr lang="en-US" u="sng" dirty="0"/>
              <a:t>Topic wise contribution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Implementation and analysis of Algorithms </a:t>
            </a:r>
          </a:p>
          <a:p>
            <a:r>
              <a:rPr lang="en-IN" sz="1400" dirty="0"/>
              <a:t>	Frequency based algorithm – </a:t>
            </a:r>
            <a:r>
              <a:rPr lang="en-IN" sz="1400" dirty="0" err="1"/>
              <a:t>Pravallika</a:t>
            </a:r>
            <a:r>
              <a:rPr lang="en-IN" sz="1400" dirty="0"/>
              <a:t>, Srija</a:t>
            </a:r>
          </a:p>
          <a:p>
            <a:r>
              <a:rPr lang="en-IN" sz="1400" dirty="0"/>
              <a:t> 	</a:t>
            </a:r>
            <a:r>
              <a:rPr lang="en-IN" sz="1400" dirty="0" err="1"/>
              <a:t>Luhn</a:t>
            </a:r>
            <a:r>
              <a:rPr lang="en-IN" sz="1400" dirty="0"/>
              <a:t> algorithm -  Srija, </a:t>
            </a:r>
            <a:r>
              <a:rPr lang="en-IN" sz="1400" dirty="0" err="1"/>
              <a:t>Pruthvi</a:t>
            </a:r>
            <a:r>
              <a:rPr lang="en-IN" sz="1400" dirty="0"/>
              <a:t>, </a:t>
            </a:r>
            <a:r>
              <a:rPr lang="en-IN" sz="1400" dirty="0" err="1"/>
              <a:t>Ashwitha</a:t>
            </a:r>
            <a:endParaRPr lang="en-IN" sz="1400" dirty="0"/>
          </a:p>
          <a:p>
            <a:r>
              <a:rPr lang="en-IN" sz="1400" dirty="0"/>
              <a:t>	Cosine Similarity – </a:t>
            </a:r>
            <a:r>
              <a:rPr lang="en-IN" sz="1400" dirty="0" err="1"/>
              <a:t>Pravallika</a:t>
            </a:r>
            <a:r>
              <a:rPr lang="en-IN" sz="1400" dirty="0"/>
              <a:t>, </a:t>
            </a:r>
            <a:r>
              <a:rPr lang="en-IN" sz="1400" dirty="0" err="1"/>
              <a:t>Pruthvi</a:t>
            </a:r>
            <a:r>
              <a:rPr lang="en-IN" sz="1400" dirty="0"/>
              <a:t>, </a:t>
            </a:r>
            <a:r>
              <a:rPr lang="en-IN" sz="1400" dirty="0" err="1"/>
              <a:t>Ashwitha</a:t>
            </a: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PPT – </a:t>
            </a:r>
            <a:r>
              <a:rPr lang="en-IN" sz="1600" dirty="0" err="1"/>
              <a:t>Pruthvi</a:t>
            </a:r>
            <a:r>
              <a:rPr lang="en-IN" sz="1600" dirty="0"/>
              <a:t>, </a:t>
            </a:r>
            <a:r>
              <a:rPr lang="en-IN" sz="1600" dirty="0" err="1"/>
              <a:t>Ashwitha</a:t>
            </a: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Report – </a:t>
            </a:r>
            <a:r>
              <a:rPr lang="en-IN" sz="1600" dirty="0" err="1"/>
              <a:t>Pravallika</a:t>
            </a:r>
            <a:r>
              <a:rPr lang="en-IN" sz="1600" dirty="0"/>
              <a:t>, Srija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7F8181-4C70-4AED-7B5E-A7E8E6E836D1}"/>
              </a:ext>
            </a:extLst>
          </p:cNvPr>
          <p:cNvSpPr txBox="1"/>
          <p:nvPr/>
        </p:nvSpPr>
        <p:spPr>
          <a:xfrm>
            <a:off x="457200" y="4227385"/>
            <a:ext cx="4786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Dataset :</a:t>
            </a:r>
            <a:r>
              <a:rPr lang="en-US" sz="1400" dirty="0"/>
              <a:t> Random large text and CNN-</a:t>
            </a:r>
            <a:r>
              <a:rPr lang="en-US" sz="1400" dirty="0" err="1"/>
              <a:t>DailyMail</a:t>
            </a:r>
            <a:r>
              <a:rPr lang="en-US" sz="1400" dirty="0"/>
              <a:t> News Text Summarization</a:t>
            </a:r>
            <a:endParaRPr lang="en-IN" sz="14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29E2CB1-376E-4A87-C0B4-D03337EE8C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502" y="789202"/>
            <a:ext cx="1382995" cy="14001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3A8D3E8-4D21-D39B-F26D-F9BFF0FC9A17}"/>
              </a:ext>
            </a:extLst>
          </p:cNvPr>
          <p:cNvSpPr txBox="1"/>
          <p:nvPr/>
        </p:nvSpPr>
        <p:spPr>
          <a:xfrm>
            <a:off x="1752600" y="1319246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Course Title </a:t>
            </a:r>
            <a:r>
              <a:rPr lang="en-US" b="1" dirty="0"/>
              <a:t>: CS323 – Introduction to NLP</a:t>
            </a:r>
            <a:endParaRPr lang="en-IN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76200" y="906499"/>
            <a:ext cx="5373688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/>
              <a:t>7.</a:t>
            </a:r>
            <a:r>
              <a:rPr sz="2000" spc="-25" dirty="0"/>
              <a:t> </a:t>
            </a:r>
            <a:r>
              <a:rPr sz="2000" spc="-30" dirty="0"/>
              <a:t>GENERATE</a:t>
            </a:r>
            <a:r>
              <a:rPr sz="2000" spc="-20" dirty="0"/>
              <a:t> </a:t>
            </a:r>
            <a:r>
              <a:rPr sz="2000" spc="-5" dirty="0"/>
              <a:t>THE</a:t>
            </a:r>
            <a:r>
              <a:rPr sz="2000" spc="-20" dirty="0"/>
              <a:t> </a:t>
            </a:r>
            <a:r>
              <a:rPr sz="2000" spc="-10" dirty="0"/>
              <a:t>SUMMARY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3400" y="1632357"/>
            <a:ext cx="7831455" cy="2320187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84150" marR="5080" indent="-171450">
              <a:lnSpc>
                <a:spcPct val="90500"/>
              </a:lnSpc>
              <a:spcBef>
                <a:spcPts val="325"/>
              </a:spcBef>
              <a:buFont typeface="Arial MT"/>
              <a:buChar char="•"/>
              <a:tabLst>
                <a:tab pos="184150" algn="l"/>
              </a:tabLst>
            </a:pPr>
            <a:r>
              <a:rPr dirty="0">
                <a:latin typeface="Calibri"/>
                <a:cs typeface="Calibri"/>
              </a:rPr>
              <a:t>Artificial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intelligence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is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human</a:t>
            </a:r>
            <a:r>
              <a:rPr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like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intelligence.</a:t>
            </a:r>
            <a:r>
              <a:rPr spc="-5" dirty="0">
                <a:latin typeface="Calibri"/>
                <a:cs typeface="Calibri"/>
              </a:rPr>
              <a:t> It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is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the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study of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intelligent </a:t>
            </a:r>
            <a:r>
              <a:rPr spc="-4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artificial </a:t>
            </a:r>
            <a:r>
              <a:rPr spc="-5" dirty="0">
                <a:latin typeface="Calibri"/>
                <a:cs typeface="Calibri"/>
              </a:rPr>
              <a:t>agents. </a:t>
            </a:r>
            <a:r>
              <a:rPr dirty="0">
                <a:latin typeface="Calibri"/>
                <a:cs typeface="Calibri"/>
              </a:rPr>
              <a:t>Science </a:t>
            </a:r>
            <a:r>
              <a:rPr spc="-5" dirty="0">
                <a:latin typeface="Calibri"/>
                <a:cs typeface="Calibri"/>
              </a:rPr>
              <a:t>and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engineering </a:t>
            </a:r>
            <a:r>
              <a:rPr spc="-10" dirty="0">
                <a:latin typeface="Calibri"/>
                <a:cs typeface="Calibri"/>
              </a:rPr>
              <a:t>to produce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intelligent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machines. 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Solve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problems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and </a:t>
            </a:r>
            <a:r>
              <a:rPr spc="-15" dirty="0">
                <a:latin typeface="Calibri"/>
                <a:cs typeface="Calibri"/>
              </a:rPr>
              <a:t>have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intelligence. Related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to intelligent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behavior. 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Developing </a:t>
            </a:r>
            <a:r>
              <a:rPr spc="-5" dirty="0">
                <a:latin typeface="Calibri"/>
                <a:cs typeface="Calibri"/>
              </a:rPr>
              <a:t>of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reasoning machines. Learn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from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mistakes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and </a:t>
            </a:r>
            <a:r>
              <a:rPr dirty="0">
                <a:latin typeface="Calibri"/>
                <a:cs typeface="Calibri"/>
              </a:rPr>
              <a:t>successes. 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Artificial </a:t>
            </a:r>
            <a:r>
              <a:rPr spc="-10" dirty="0">
                <a:latin typeface="Calibri"/>
                <a:cs typeface="Calibri"/>
              </a:rPr>
              <a:t>intelligence</a:t>
            </a:r>
            <a:r>
              <a:rPr dirty="0">
                <a:latin typeface="Calibri"/>
                <a:cs typeface="Calibri"/>
              </a:rPr>
              <a:t> is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related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to </a:t>
            </a:r>
            <a:r>
              <a:rPr spc="-5" dirty="0">
                <a:latin typeface="Calibri"/>
                <a:cs typeface="Calibri"/>
              </a:rPr>
              <a:t>reasoning </a:t>
            </a:r>
            <a:r>
              <a:rPr dirty="0">
                <a:latin typeface="Calibri"/>
                <a:cs typeface="Calibri"/>
              </a:rPr>
              <a:t>in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everyday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situations</a:t>
            </a:r>
            <a:endParaRPr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Char char="•"/>
            </a:pPr>
            <a:endParaRPr sz="2800" dirty="0">
              <a:latin typeface="Calibri"/>
              <a:cs typeface="Calibri"/>
            </a:endParaRPr>
          </a:p>
          <a:p>
            <a:pPr marL="184150" marR="71120" indent="-171450">
              <a:lnSpc>
                <a:spcPts val="1989"/>
              </a:lnSpc>
              <a:buFont typeface="Arial MT"/>
              <a:buChar char="•"/>
              <a:tabLst>
                <a:tab pos="184150" algn="l"/>
              </a:tabLst>
            </a:pPr>
            <a:r>
              <a:rPr spc="-5" dirty="0">
                <a:latin typeface="Calibri"/>
                <a:cs typeface="Calibri"/>
              </a:rPr>
              <a:t>Artificial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intelligence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is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related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to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reasoning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in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everyday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situations.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Artificial 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intelligence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is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human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like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intelligence.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It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is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the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study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of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intelligent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artificial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agents.</a:t>
            </a:r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611188"/>
            <a:ext cx="3925888" cy="381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/>
              <a:t>LUHN</a:t>
            </a:r>
            <a:r>
              <a:rPr sz="2400" spc="-80" dirty="0"/>
              <a:t> </a:t>
            </a:r>
            <a:r>
              <a:rPr sz="2400" spc="-10" dirty="0"/>
              <a:t>ALGORITHM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3587" y="1109158"/>
            <a:ext cx="6324601" cy="791883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09550" indent="-17145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09550" algn="l"/>
              </a:tabLst>
            </a:pPr>
            <a:r>
              <a:rPr sz="2000" dirty="0">
                <a:latin typeface="Calibri"/>
                <a:cs typeface="Calibri"/>
              </a:rPr>
              <a:t>Select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most</a:t>
            </a:r>
            <a:r>
              <a:rPr sz="2000" spc="-10" dirty="0">
                <a:latin typeface="Calibri"/>
                <a:cs typeface="Calibri"/>
              </a:rPr>
              <a:t> important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words</a:t>
            </a:r>
            <a:r>
              <a:rPr sz="2000" spc="-5" dirty="0">
                <a:latin typeface="Calibri"/>
                <a:cs typeface="Calibri"/>
              </a:rPr>
              <a:t> based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10" dirty="0">
                <a:latin typeface="Calibri"/>
                <a:cs typeface="Calibri"/>
              </a:rPr>
              <a:t> frequency</a:t>
            </a:r>
            <a:endParaRPr lang="en-US" sz="2000" spc="-10" dirty="0">
              <a:latin typeface="Calibri"/>
              <a:cs typeface="Calibri"/>
            </a:endParaRPr>
          </a:p>
          <a:p>
            <a:pPr marL="209550" indent="-17145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09550" algn="l"/>
              </a:tabLst>
            </a:pPr>
            <a:endParaRPr sz="2000" dirty="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1651" y="2264793"/>
            <a:ext cx="4940697" cy="200453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232388" y="4677664"/>
            <a:ext cx="301625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alibri"/>
                <a:cs typeface="Calibri"/>
              </a:rPr>
              <a:t>Source:</a:t>
            </a:r>
            <a:r>
              <a:rPr sz="700" spc="40" dirty="0">
                <a:latin typeface="Calibri"/>
                <a:cs typeface="Calibri"/>
              </a:rPr>
              <a:t> </a:t>
            </a:r>
            <a:r>
              <a:rPr sz="700" spc="-5" dirty="0">
                <a:latin typeface="Calibri"/>
                <a:cs typeface="Calibri"/>
              </a:rPr>
              <a:t>https://iq.opengenus.org/luhns-heuristic-method-for-text-summarization/</a:t>
            </a:r>
            <a:endParaRPr sz="700" dirty="0">
              <a:latin typeface="Calibri"/>
              <a:cs typeface="Calibri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8812E57-BE51-A8E6-7A1A-7C9320506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7" y="1348889"/>
            <a:ext cx="7935186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latin typeface="Arial" panose="020B0604020202020204" pitchFamily="34" charset="0"/>
              </a:rPr>
              <a:t> 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Score of the sentence = (Number of meaningful words)</a:t>
            </a:r>
            <a:r>
              <a:rPr kumimoji="0" lang="en-US" altLang="en-US" sz="160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/(Span of meaningful words)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228600" y="661546"/>
            <a:ext cx="3697288" cy="3825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COSINE</a:t>
            </a:r>
            <a:r>
              <a:rPr sz="2400" spc="-65" dirty="0"/>
              <a:t> </a:t>
            </a:r>
            <a:r>
              <a:rPr sz="2400" spc="-5" dirty="0"/>
              <a:t>SIMILARITY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DBFD33-3B97-5A90-B096-6A748BA486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388" y="2299693"/>
            <a:ext cx="4191000" cy="14930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D38E9D-F89C-4D92-82B5-17F41256184B}"/>
              </a:ext>
            </a:extLst>
          </p:cNvPr>
          <p:cNvSpPr txBox="1"/>
          <p:nvPr/>
        </p:nvSpPr>
        <p:spPr>
          <a:xfrm flipH="1">
            <a:off x="762000" y="1203005"/>
            <a:ext cx="71170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algorithm is based on generating similarities between each sentence and assigning ranks based on the similarity matrix and selecting top ranked sentences.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AD4CE2-737E-5FEB-9F05-12F7AC8B5F71}"/>
              </a:ext>
            </a:extLst>
          </p:cNvPr>
          <p:cNvSpPr txBox="1"/>
          <p:nvPr/>
        </p:nvSpPr>
        <p:spPr>
          <a:xfrm>
            <a:off x="2552700" y="4381500"/>
            <a:ext cx="4038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THANK YOU</a:t>
            </a:r>
            <a:endParaRPr lang="en-IN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602226" y="655265"/>
            <a:ext cx="28956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/>
              <a:t>ALGORITHMS</a:t>
            </a:r>
            <a:endParaRPr sz="2400"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602226" y="1333500"/>
            <a:ext cx="7619631" cy="1412566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184150" algn="l"/>
              </a:tabLst>
            </a:pPr>
            <a:r>
              <a:rPr spc="-10" dirty="0">
                <a:latin typeface="Calibri"/>
                <a:cs typeface="Calibri"/>
              </a:rPr>
              <a:t>Frequency-based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algorithm</a:t>
            </a:r>
            <a:r>
              <a:rPr lang="en-US" spc="-5" dirty="0">
                <a:latin typeface="Calibri"/>
                <a:cs typeface="Calibri"/>
              </a:rPr>
              <a:t> -</a:t>
            </a:r>
            <a:r>
              <a:rPr lang="en-US" spc="-5" dirty="0">
                <a:latin typeface="Calibri"/>
                <a:cs typeface="Calibri"/>
                <a:hlinkClick r:id="rId2"/>
              </a:rPr>
              <a:t> </a:t>
            </a:r>
            <a:r>
              <a:rPr lang="en-US" spc="-5" dirty="0" err="1">
                <a:latin typeface="Calibri"/>
                <a:cs typeface="Calibri"/>
                <a:hlinkClick r:id="rId2"/>
              </a:rPr>
              <a:t>frequency_based_algorithm</a:t>
            </a:r>
            <a:endParaRPr lang="en-US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184150" algn="l"/>
              </a:tabLst>
            </a:pPr>
            <a:r>
              <a:rPr spc="-5" dirty="0" err="1">
                <a:latin typeface="Calibri"/>
                <a:cs typeface="Calibri"/>
              </a:rPr>
              <a:t>Luhn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algorithm</a:t>
            </a:r>
            <a:r>
              <a:rPr lang="en-US" spc="-5" dirty="0">
                <a:latin typeface="Calibri"/>
                <a:cs typeface="Calibri"/>
              </a:rPr>
              <a:t> - </a:t>
            </a:r>
            <a:r>
              <a:rPr lang="en-US" spc="-5" dirty="0" err="1">
                <a:latin typeface="Calibri"/>
                <a:cs typeface="Calibri"/>
                <a:hlinkClick r:id="rId3"/>
              </a:rPr>
              <a:t>luhn_algorithm</a:t>
            </a:r>
            <a:endParaRPr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84150" algn="l"/>
              </a:tabLst>
            </a:pPr>
            <a:r>
              <a:rPr dirty="0">
                <a:latin typeface="Calibri"/>
                <a:cs typeface="Calibri"/>
              </a:rPr>
              <a:t>Cosine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similarity</a:t>
            </a:r>
            <a:r>
              <a:rPr lang="en-US" dirty="0">
                <a:latin typeface="Calibri"/>
                <a:cs typeface="Calibri"/>
              </a:rPr>
              <a:t> - </a:t>
            </a:r>
            <a:r>
              <a:rPr lang="en-US" dirty="0" err="1">
                <a:latin typeface="Calibri"/>
                <a:cs typeface="Calibri"/>
                <a:hlinkClick r:id="rId4"/>
              </a:rPr>
              <a:t>cosine_similarity</a:t>
            </a:r>
            <a:endParaRPr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184150" algn="l"/>
              </a:tabLst>
            </a:pPr>
            <a:r>
              <a:rPr lang="en-IN" b="1" spc="-10" dirty="0">
                <a:latin typeface="Calibri"/>
                <a:cs typeface="Calibri"/>
              </a:rPr>
              <a:t>Extractive</a:t>
            </a:r>
            <a:endParaRPr dirty="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19200" y="3219365"/>
            <a:ext cx="6142947" cy="16492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-7374" y="677955"/>
            <a:ext cx="50292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TEXT</a:t>
            </a:r>
            <a:r>
              <a:rPr lang="en-US" sz="2400" spc="-70" dirty="0"/>
              <a:t> </a:t>
            </a:r>
            <a:r>
              <a:rPr sz="2400" spc="-20" dirty="0"/>
              <a:t>SUMMARIZATION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11951" y="975292"/>
            <a:ext cx="7784465" cy="4061753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84150" marR="5080" indent="-171450">
              <a:lnSpc>
                <a:spcPct val="90500"/>
              </a:lnSpc>
              <a:spcBef>
                <a:spcPts val="340"/>
              </a:spcBef>
              <a:buFont typeface="Arial MT"/>
              <a:buChar char="•"/>
              <a:tabLst>
                <a:tab pos="184150" algn="l"/>
              </a:tabLst>
            </a:pPr>
            <a:endParaRPr lang="en-US" spc="-5" dirty="0">
              <a:latin typeface="Calibri"/>
              <a:cs typeface="Calibri"/>
            </a:endParaRPr>
          </a:p>
          <a:p>
            <a:pPr marL="184150" marR="5080" indent="-171450">
              <a:lnSpc>
                <a:spcPct val="90500"/>
              </a:lnSpc>
              <a:spcBef>
                <a:spcPts val="340"/>
              </a:spcBef>
              <a:buFont typeface="Arial MT"/>
              <a:buChar char="•"/>
              <a:tabLst>
                <a:tab pos="184150" algn="l"/>
              </a:tabLst>
            </a:pPr>
            <a:r>
              <a:rPr lang="en-US" spc="-5" dirty="0">
                <a:latin typeface="Calibri"/>
                <a:cs typeface="Calibri"/>
              </a:rPr>
              <a:t>Artificial</a:t>
            </a:r>
            <a:r>
              <a:rPr lang="en-US" spc="5" dirty="0">
                <a:latin typeface="Calibri"/>
                <a:cs typeface="Calibri"/>
              </a:rPr>
              <a:t> </a:t>
            </a:r>
            <a:r>
              <a:rPr lang="en-US" spc="-5" dirty="0">
                <a:latin typeface="Calibri"/>
                <a:cs typeface="Calibri"/>
              </a:rPr>
              <a:t>intelligence</a:t>
            </a:r>
            <a:r>
              <a:rPr lang="en-US" spc="5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is</a:t>
            </a:r>
            <a:r>
              <a:rPr lang="en-US" spc="5" dirty="0">
                <a:latin typeface="Calibri"/>
                <a:cs typeface="Calibri"/>
              </a:rPr>
              <a:t> </a:t>
            </a:r>
            <a:r>
              <a:rPr lang="en-US" spc="-5" dirty="0">
                <a:latin typeface="Calibri"/>
                <a:cs typeface="Calibri"/>
              </a:rPr>
              <a:t>human </a:t>
            </a:r>
            <a:r>
              <a:rPr lang="en-US" spc="-20" dirty="0">
                <a:latin typeface="Calibri"/>
                <a:cs typeface="Calibri"/>
              </a:rPr>
              <a:t>like</a:t>
            </a:r>
            <a:r>
              <a:rPr lang="en-US" spc="5" dirty="0">
                <a:latin typeface="Calibri"/>
                <a:cs typeface="Calibri"/>
              </a:rPr>
              <a:t> </a:t>
            </a:r>
            <a:r>
              <a:rPr lang="en-US" spc="-5" dirty="0">
                <a:latin typeface="Calibri"/>
                <a:cs typeface="Calibri"/>
              </a:rPr>
              <a:t>intelligence. It </a:t>
            </a:r>
            <a:r>
              <a:rPr lang="en-US" dirty="0">
                <a:latin typeface="Calibri"/>
                <a:cs typeface="Calibri"/>
              </a:rPr>
              <a:t>is</a:t>
            </a:r>
            <a:r>
              <a:rPr lang="en-US" spc="5" dirty="0">
                <a:latin typeface="Calibri"/>
                <a:cs typeface="Calibri"/>
              </a:rPr>
              <a:t> </a:t>
            </a:r>
            <a:r>
              <a:rPr lang="en-US" spc="-5" dirty="0">
                <a:latin typeface="Calibri"/>
                <a:cs typeface="Calibri"/>
              </a:rPr>
              <a:t>the</a:t>
            </a:r>
            <a:r>
              <a:rPr lang="en-US" spc="5" dirty="0">
                <a:latin typeface="Calibri"/>
                <a:cs typeface="Calibri"/>
              </a:rPr>
              <a:t> </a:t>
            </a:r>
            <a:r>
              <a:rPr lang="en-US" spc="-10" dirty="0">
                <a:latin typeface="Calibri"/>
                <a:cs typeface="Calibri"/>
              </a:rPr>
              <a:t>study</a:t>
            </a:r>
            <a:r>
              <a:rPr lang="en-US" spc="-5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of </a:t>
            </a:r>
            <a:r>
              <a:rPr lang="en-US" spc="5" dirty="0">
                <a:latin typeface="Calibri"/>
                <a:cs typeface="Calibri"/>
              </a:rPr>
              <a:t> </a:t>
            </a:r>
            <a:r>
              <a:rPr lang="en-US" spc="-10" dirty="0">
                <a:latin typeface="Calibri"/>
                <a:cs typeface="Calibri"/>
              </a:rPr>
              <a:t>intelligent</a:t>
            </a:r>
            <a:r>
              <a:rPr lang="en-US" spc="-5" dirty="0">
                <a:latin typeface="Calibri"/>
                <a:cs typeface="Calibri"/>
              </a:rPr>
              <a:t> artificial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spc="-10" dirty="0">
                <a:latin typeface="Calibri"/>
                <a:cs typeface="Calibri"/>
              </a:rPr>
              <a:t>agents.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spc="-5" dirty="0">
                <a:latin typeface="Calibri"/>
                <a:cs typeface="Calibri"/>
              </a:rPr>
              <a:t>Science</a:t>
            </a:r>
            <a:r>
              <a:rPr lang="en-US" spc="5" dirty="0">
                <a:latin typeface="Calibri"/>
                <a:cs typeface="Calibri"/>
              </a:rPr>
              <a:t> </a:t>
            </a:r>
            <a:r>
              <a:rPr lang="en-US" spc="-5" dirty="0">
                <a:latin typeface="Calibri"/>
                <a:cs typeface="Calibri"/>
              </a:rPr>
              <a:t>and</a:t>
            </a:r>
            <a:r>
              <a:rPr lang="en-US" dirty="0">
                <a:latin typeface="Calibri"/>
                <a:cs typeface="Calibri"/>
              </a:rPr>
              <a:t> engineering</a:t>
            </a:r>
            <a:r>
              <a:rPr lang="en-US" spc="-5" dirty="0">
                <a:latin typeface="Calibri"/>
                <a:cs typeface="Calibri"/>
              </a:rPr>
              <a:t> </a:t>
            </a:r>
            <a:r>
              <a:rPr lang="en-US" spc="-15" dirty="0">
                <a:latin typeface="Calibri"/>
                <a:cs typeface="Calibri"/>
              </a:rPr>
              <a:t>to</a:t>
            </a:r>
            <a:r>
              <a:rPr lang="en-US" spc="10" dirty="0">
                <a:latin typeface="Calibri"/>
                <a:cs typeface="Calibri"/>
              </a:rPr>
              <a:t> </a:t>
            </a:r>
            <a:r>
              <a:rPr lang="en-US" spc="-10" dirty="0">
                <a:latin typeface="Calibri"/>
                <a:cs typeface="Calibri"/>
              </a:rPr>
              <a:t>produce </a:t>
            </a:r>
            <a:r>
              <a:rPr lang="en-US" spc="-5" dirty="0">
                <a:latin typeface="Calibri"/>
                <a:cs typeface="Calibri"/>
              </a:rPr>
              <a:t> </a:t>
            </a:r>
            <a:r>
              <a:rPr lang="en-US" spc="-10" dirty="0">
                <a:latin typeface="Calibri"/>
                <a:cs typeface="Calibri"/>
              </a:rPr>
              <a:t>intelligent</a:t>
            </a:r>
            <a:r>
              <a:rPr lang="en-US" spc="-5" dirty="0">
                <a:latin typeface="Calibri"/>
                <a:cs typeface="Calibri"/>
              </a:rPr>
              <a:t> machines. Solve</a:t>
            </a:r>
            <a:r>
              <a:rPr lang="en-US" spc="10" dirty="0">
                <a:latin typeface="Calibri"/>
                <a:cs typeface="Calibri"/>
              </a:rPr>
              <a:t> </a:t>
            </a:r>
            <a:r>
              <a:rPr lang="en-US" spc="-5" dirty="0">
                <a:latin typeface="Calibri"/>
                <a:cs typeface="Calibri"/>
              </a:rPr>
              <a:t>problems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spc="-5" dirty="0">
                <a:latin typeface="Calibri"/>
                <a:cs typeface="Calibri"/>
              </a:rPr>
              <a:t>and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spc="-20" dirty="0">
                <a:latin typeface="Calibri"/>
                <a:cs typeface="Calibri"/>
              </a:rPr>
              <a:t>have</a:t>
            </a:r>
            <a:r>
              <a:rPr lang="en-US" spc="5" dirty="0">
                <a:latin typeface="Calibri"/>
                <a:cs typeface="Calibri"/>
              </a:rPr>
              <a:t> </a:t>
            </a:r>
            <a:r>
              <a:rPr lang="en-US" spc="-5" dirty="0">
                <a:latin typeface="Calibri"/>
                <a:cs typeface="Calibri"/>
              </a:rPr>
              <a:t>intelligence.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spc="-15" dirty="0">
                <a:latin typeface="Calibri"/>
                <a:cs typeface="Calibri"/>
              </a:rPr>
              <a:t>Related</a:t>
            </a:r>
            <a:r>
              <a:rPr lang="en-US" spc="-5" dirty="0">
                <a:latin typeface="Calibri"/>
                <a:cs typeface="Calibri"/>
              </a:rPr>
              <a:t> </a:t>
            </a:r>
            <a:r>
              <a:rPr lang="en-US" spc="-15" dirty="0">
                <a:latin typeface="Calibri"/>
                <a:cs typeface="Calibri"/>
              </a:rPr>
              <a:t>to </a:t>
            </a:r>
            <a:r>
              <a:rPr lang="en-US" spc="-459" dirty="0">
                <a:latin typeface="Calibri"/>
                <a:cs typeface="Calibri"/>
              </a:rPr>
              <a:t> </a:t>
            </a:r>
            <a:r>
              <a:rPr lang="en-US" spc="-10" dirty="0">
                <a:latin typeface="Calibri"/>
                <a:cs typeface="Calibri"/>
              </a:rPr>
              <a:t>intelligent</a:t>
            </a:r>
            <a:r>
              <a:rPr lang="en-US" spc="-5" dirty="0">
                <a:latin typeface="Calibri"/>
                <a:cs typeface="Calibri"/>
              </a:rPr>
              <a:t> </a:t>
            </a:r>
            <a:r>
              <a:rPr lang="en-US" spc="-30" dirty="0">
                <a:latin typeface="Calibri"/>
                <a:cs typeface="Calibri"/>
              </a:rPr>
              <a:t>behavior.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spc="-5" dirty="0">
                <a:latin typeface="Calibri"/>
                <a:cs typeface="Calibri"/>
              </a:rPr>
              <a:t>Developing </a:t>
            </a:r>
            <a:r>
              <a:rPr lang="en-US" dirty="0">
                <a:latin typeface="Calibri"/>
                <a:cs typeface="Calibri"/>
              </a:rPr>
              <a:t>of </a:t>
            </a:r>
            <a:r>
              <a:rPr lang="en-US" spc="-5" dirty="0">
                <a:latin typeface="Calibri"/>
                <a:cs typeface="Calibri"/>
              </a:rPr>
              <a:t>reasoning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spc="-5" dirty="0">
                <a:latin typeface="Calibri"/>
                <a:cs typeface="Calibri"/>
              </a:rPr>
              <a:t>machines. </a:t>
            </a:r>
            <a:r>
              <a:rPr lang="en-US" dirty="0">
                <a:latin typeface="Calibri"/>
                <a:cs typeface="Calibri"/>
              </a:rPr>
              <a:t>Learn </a:t>
            </a:r>
            <a:r>
              <a:rPr lang="en-US" spc="-10" dirty="0">
                <a:latin typeface="Calibri"/>
                <a:cs typeface="Calibri"/>
              </a:rPr>
              <a:t>from </a:t>
            </a:r>
            <a:r>
              <a:rPr lang="en-US" spc="-5" dirty="0">
                <a:latin typeface="Calibri"/>
                <a:cs typeface="Calibri"/>
              </a:rPr>
              <a:t> </a:t>
            </a:r>
            <a:r>
              <a:rPr lang="en-US" spc="-20" dirty="0">
                <a:latin typeface="Calibri"/>
                <a:cs typeface="Calibri"/>
              </a:rPr>
              <a:t>mistakes</a:t>
            </a:r>
            <a:r>
              <a:rPr lang="en-US" spc="10" dirty="0">
                <a:latin typeface="Calibri"/>
                <a:cs typeface="Calibri"/>
              </a:rPr>
              <a:t> </a:t>
            </a:r>
            <a:r>
              <a:rPr lang="en-US" spc="-5" dirty="0">
                <a:latin typeface="Calibri"/>
                <a:cs typeface="Calibri"/>
              </a:rPr>
              <a:t>and</a:t>
            </a:r>
            <a:r>
              <a:rPr lang="en-US" spc="10" dirty="0">
                <a:latin typeface="Calibri"/>
                <a:cs typeface="Calibri"/>
              </a:rPr>
              <a:t> </a:t>
            </a:r>
            <a:r>
              <a:rPr lang="en-US" spc="-5" dirty="0">
                <a:latin typeface="Calibri"/>
                <a:cs typeface="Calibri"/>
              </a:rPr>
              <a:t>successes.</a:t>
            </a:r>
            <a:r>
              <a:rPr lang="en-US" spc="5" dirty="0">
                <a:latin typeface="Calibri"/>
                <a:cs typeface="Calibri"/>
              </a:rPr>
              <a:t> </a:t>
            </a:r>
            <a:r>
              <a:rPr lang="en-US" spc="-5" dirty="0">
                <a:latin typeface="Calibri"/>
                <a:cs typeface="Calibri"/>
              </a:rPr>
              <a:t>Artificial</a:t>
            </a:r>
            <a:r>
              <a:rPr lang="en-US" spc="20" dirty="0">
                <a:latin typeface="Calibri"/>
                <a:cs typeface="Calibri"/>
              </a:rPr>
              <a:t> </a:t>
            </a:r>
            <a:r>
              <a:rPr lang="en-US" spc="-10" dirty="0">
                <a:latin typeface="Calibri"/>
                <a:cs typeface="Calibri"/>
              </a:rPr>
              <a:t>intelligence</a:t>
            </a:r>
            <a:r>
              <a:rPr lang="en-US" spc="15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is</a:t>
            </a:r>
            <a:r>
              <a:rPr lang="en-US" spc="15" dirty="0">
                <a:latin typeface="Calibri"/>
                <a:cs typeface="Calibri"/>
              </a:rPr>
              <a:t> </a:t>
            </a:r>
            <a:r>
              <a:rPr lang="en-US" spc="-15" dirty="0">
                <a:latin typeface="Calibri"/>
                <a:cs typeface="Calibri"/>
              </a:rPr>
              <a:t>related</a:t>
            </a:r>
            <a:r>
              <a:rPr lang="en-US" spc="5" dirty="0">
                <a:latin typeface="Calibri"/>
                <a:cs typeface="Calibri"/>
              </a:rPr>
              <a:t> </a:t>
            </a:r>
            <a:r>
              <a:rPr lang="en-US" spc="-15" dirty="0">
                <a:latin typeface="Calibri"/>
                <a:cs typeface="Calibri"/>
              </a:rPr>
              <a:t>to</a:t>
            </a:r>
            <a:r>
              <a:rPr lang="en-US" spc="20" dirty="0">
                <a:latin typeface="Calibri"/>
                <a:cs typeface="Calibri"/>
              </a:rPr>
              <a:t> </a:t>
            </a:r>
            <a:r>
              <a:rPr lang="en-US" spc="-5" dirty="0">
                <a:latin typeface="Calibri"/>
                <a:cs typeface="Calibri"/>
              </a:rPr>
              <a:t>reasoning</a:t>
            </a:r>
            <a:r>
              <a:rPr lang="en-US" spc="10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in </a:t>
            </a:r>
            <a:r>
              <a:rPr lang="en-US" spc="-459" dirty="0">
                <a:latin typeface="Calibri"/>
                <a:cs typeface="Calibri"/>
              </a:rPr>
              <a:t> </a:t>
            </a:r>
            <a:r>
              <a:rPr lang="en-US" spc="-15" dirty="0">
                <a:latin typeface="Calibri"/>
                <a:cs typeface="Calibri"/>
              </a:rPr>
              <a:t>everyday</a:t>
            </a:r>
            <a:r>
              <a:rPr lang="en-US" spc="-10" dirty="0">
                <a:latin typeface="Calibri"/>
                <a:cs typeface="Calibri"/>
              </a:rPr>
              <a:t> </a:t>
            </a:r>
            <a:r>
              <a:rPr lang="en-US" spc="-5" dirty="0">
                <a:latin typeface="Calibri"/>
                <a:cs typeface="Calibri"/>
              </a:rPr>
              <a:t>situations.</a:t>
            </a:r>
            <a:endParaRPr lang="en-US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84150" algn="l"/>
              </a:tabLst>
            </a:pPr>
            <a:r>
              <a:rPr lang="en-US" sz="2100" spc="-10" dirty="0">
                <a:latin typeface="Calibri"/>
                <a:cs typeface="Calibri"/>
              </a:rPr>
              <a:t>Steps</a:t>
            </a:r>
            <a:endParaRPr lang="en-US" sz="2100" dirty="0">
              <a:latin typeface="Calibri"/>
              <a:cs typeface="Calibri"/>
            </a:endParaRPr>
          </a:p>
          <a:p>
            <a:pPr marL="698500" lvl="1" indent="-343535">
              <a:lnSpc>
                <a:spcPct val="100000"/>
              </a:lnSpc>
              <a:spcBef>
                <a:spcPts val="180"/>
              </a:spcBef>
              <a:buAutoNum type="arabicPeriod"/>
              <a:tabLst>
                <a:tab pos="697865" algn="l"/>
                <a:tab pos="698500" algn="l"/>
              </a:tabLst>
            </a:pPr>
            <a:r>
              <a:rPr lang="en-US" sz="1800" spc="-10" dirty="0">
                <a:latin typeface="Calibri"/>
                <a:cs typeface="Calibri"/>
              </a:rPr>
              <a:t>Preprocessing</a:t>
            </a:r>
            <a:r>
              <a:rPr lang="en-US" sz="1800" spc="-5" dirty="0">
                <a:latin typeface="Calibri"/>
                <a:cs typeface="Calibri"/>
              </a:rPr>
              <a:t> the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spc="-15" dirty="0">
                <a:latin typeface="Calibri"/>
                <a:cs typeface="Calibri"/>
              </a:rPr>
              <a:t>texts</a:t>
            </a:r>
            <a:endParaRPr lang="en-US" sz="1800" dirty="0">
              <a:latin typeface="Calibri"/>
              <a:cs typeface="Calibri"/>
            </a:endParaRPr>
          </a:p>
          <a:p>
            <a:pPr marL="698500" lvl="1" indent="-343535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697865" algn="l"/>
                <a:tab pos="698500" algn="l"/>
              </a:tabLst>
            </a:pPr>
            <a:r>
              <a:rPr lang="en-US" sz="1800" spc="-30" dirty="0">
                <a:latin typeface="Calibri"/>
                <a:cs typeface="Calibri"/>
              </a:rPr>
              <a:t>Word </a:t>
            </a:r>
            <a:r>
              <a:rPr lang="en-US" sz="1800" spc="-5" dirty="0">
                <a:latin typeface="Calibri"/>
                <a:cs typeface="Calibri"/>
              </a:rPr>
              <a:t>frequency</a:t>
            </a:r>
            <a:endParaRPr lang="en-US" sz="1800" dirty="0">
              <a:latin typeface="Calibri"/>
              <a:cs typeface="Calibri"/>
            </a:endParaRPr>
          </a:p>
          <a:p>
            <a:pPr marL="698500" lvl="1" indent="-343535">
              <a:lnSpc>
                <a:spcPct val="100000"/>
              </a:lnSpc>
              <a:spcBef>
                <a:spcPts val="140"/>
              </a:spcBef>
              <a:buAutoNum type="arabicPeriod"/>
              <a:tabLst>
                <a:tab pos="697865" algn="l"/>
                <a:tab pos="698500" algn="l"/>
              </a:tabLst>
            </a:pPr>
            <a:r>
              <a:rPr lang="en-US" sz="1800" spc="-15" dirty="0">
                <a:latin typeface="Calibri"/>
                <a:cs typeface="Calibri"/>
              </a:rPr>
              <a:t>Weighted</a:t>
            </a:r>
            <a:r>
              <a:rPr lang="en-US" sz="1800" spc="-10" dirty="0">
                <a:latin typeface="Calibri"/>
                <a:cs typeface="Calibri"/>
              </a:rPr>
              <a:t> </a:t>
            </a:r>
            <a:r>
              <a:rPr lang="en-US" sz="1800" spc="-15" dirty="0">
                <a:latin typeface="Calibri"/>
                <a:cs typeface="Calibri"/>
              </a:rPr>
              <a:t>word</a:t>
            </a:r>
            <a:r>
              <a:rPr lang="en-US" sz="1800" spc="-5" dirty="0">
                <a:latin typeface="Calibri"/>
                <a:cs typeface="Calibri"/>
              </a:rPr>
              <a:t> frequency</a:t>
            </a:r>
            <a:endParaRPr lang="en-US" sz="1800" dirty="0">
              <a:latin typeface="Calibri"/>
              <a:cs typeface="Calibri"/>
            </a:endParaRPr>
          </a:p>
          <a:p>
            <a:pPr marL="698500" lvl="1" indent="-343535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697865" algn="l"/>
                <a:tab pos="698500" algn="l"/>
              </a:tabLst>
            </a:pPr>
            <a:r>
              <a:rPr lang="en-US" sz="1800" spc="-5" dirty="0">
                <a:latin typeface="Calibri"/>
                <a:cs typeface="Calibri"/>
              </a:rPr>
              <a:t>Sentence</a:t>
            </a:r>
            <a:r>
              <a:rPr lang="en-US" sz="1800" spc="-20" dirty="0">
                <a:latin typeface="Calibri"/>
                <a:cs typeface="Calibri"/>
              </a:rPr>
              <a:t> </a:t>
            </a:r>
            <a:r>
              <a:rPr lang="en-US" sz="1800" spc="-15" dirty="0">
                <a:latin typeface="Calibri"/>
                <a:cs typeface="Calibri"/>
              </a:rPr>
              <a:t>tokenization</a:t>
            </a:r>
            <a:endParaRPr lang="en-US" sz="1800" dirty="0">
              <a:latin typeface="Calibri"/>
              <a:cs typeface="Calibri"/>
            </a:endParaRPr>
          </a:p>
          <a:p>
            <a:pPr marL="698500" lvl="1" indent="-343535">
              <a:lnSpc>
                <a:spcPct val="100000"/>
              </a:lnSpc>
              <a:spcBef>
                <a:spcPts val="145"/>
              </a:spcBef>
              <a:buAutoNum type="arabicPeriod"/>
              <a:tabLst>
                <a:tab pos="697865" algn="l"/>
                <a:tab pos="698500" algn="l"/>
              </a:tabLst>
            </a:pPr>
            <a:r>
              <a:rPr lang="en-US" sz="1800" spc="-10" dirty="0">
                <a:latin typeface="Calibri"/>
                <a:cs typeface="Calibri"/>
              </a:rPr>
              <a:t>Score</a:t>
            </a:r>
            <a:r>
              <a:rPr lang="en-US" sz="1800" spc="-15" dirty="0">
                <a:latin typeface="Calibri"/>
                <a:cs typeface="Calibri"/>
              </a:rPr>
              <a:t> for</a:t>
            </a:r>
            <a:r>
              <a:rPr lang="en-US" sz="1800" spc="-20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the</a:t>
            </a:r>
            <a:r>
              <a:rPr lang="en-US" sz="1800" spc="-1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sentences</a:t>
            </a:r>
            <a:endParaRPr lang="en-US" sz="1800" dirty="0">
              <a:latin typeface="Calibri"/>
              <a:cs typeface="Calibri"/>
            </a:endParaRPr>
          </a:p>
          <a:p>
            <a:pPr marL="698500" lvl="1" indent="-343535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697865" algn="l"/>
                <a:tab pos="698500" algn="l"/>
              </a:tabLst>
            </a:pPr>
            <a:r>
              <a:rPr lang="en-US" sz="1800" spc="-10" dirty="0">
                <a:latin typeface="Calibri"/>
                <a:cs typeface="Calibri"/>
              </a:rPr>
              <a:t>Order</a:t>
            </a:r>
            <a:r>
              <a:rPr lang="en-US" sz="1800" spc="-25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the</a:t>
            </a:r>
            <a:r>
              <a:rPr lang="en-US" sz="1800" spc="-1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sentences</a:t>
            </a:r>
            <a:endParaRPr lang="en-US" sz="1800" dirty="0">
              <a:latin typeface="Calibri"/>
              <a:cs typeface="Calibri"/>
            </a:endParaRPr>
          </a:p>
          <a:p>
            <a:pPr marL="698500" lvl="1" indent="-343535">
              <a:lnSpc>
                <a:spcPct val="100000"/>
              </a:lnSpc>
              <a:spcBef>
                <a:spcPts val="120"/>
              </a:spcBef>
              <a:buAutoNum type="arabicPeriod"/>
              <a:tabLst>
                <a:tab pos="697865" algn="l"/>
                <a:tab pos="698500" algn="l"/>
              </a:tabLst>
            </a:pPr>
            <a:r>
              <a:rPr lang="en-US" sz="1800" spc="-15" dirty="0">
                <a:latin typeface="Calibri"/>
                <a:cs typeface="Calibri"/>
              </a:rPr>
              <a:t>Generate</a:t>
            </a:r>
            <a:r>
              <a:rPr lang="en-US" sz="1800" spc="-5" dirty="0">
                <a:latin typeface="Calibri"/>
                <a:cs typeface="Calibri"/>
              </a:rPr>
              <a:t> the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summary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571500"/>
            <a:ext cx="6592888" cy="52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1.</a:t>
            </a:r>
            <a:r>
              <a:rPr spc="-20" dirty="0"/>
              <a:t> </a:t>
            </a:r>
            <a:r>
              <a:rPr sz="2400" spc="-10" dirty="0"/>
              <a:t>PREPROCESSING</a:t>
            </a:r>
            <a:r>
              <a:rPr sz="2400" spc="-20" dirty="0"/>
              <a:t> </a:t>
            </a:r>
            <a:r>
              <a:rPr sz="2400" spc="-5" dirty="0"/>
              <a:t>THE</a:t>
            </a:r>
            <a:r>
              <a:rPr sz="2400" spc="-10" dirty="0"/>
              <a:t> </a:t>
            </a:r>
            <a:r>
              <a:rPr sz="2400" spc="-5" dirty="0"/>
              <a:t>TEXTS</a:t>
            </a:r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533769" y="942847"/>
            <a:ext cx="7784465" cy="3852978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500"/>
              </a:lnSpc>
              <a:spcBef>
                <a:spcPts val="340"/>
              </a:spcBef>
              <a:tabLst>
                <a:tab pos="184150" algn="l"/>
              </a:tabLst>
            </a:pPr>
            <a:endParaRPr lang="en-US" sz="2100" b="1" u="sng" spc="-5" dirty="0">
              <a:latin typeface="Calibri"/>
              <a:cs typeface="Calibri"/>
            </a:endParaRPr>
          </a:p>
          <a:p>
            <a:pPr marL="12700" marR="5080">
              <a:lnSpc>
                <a:spcPct val="90500"/>
              </a:lnSpc>
              <a:spcBef>
                <a:spcPts val="340"/>
              </a:spcBef>
              <a:tabLst>
                <a:tab pos="184150" algn="l"/>
              </a:tabLst>
            </a:pPr>
            <a:r>
              <a:rPr lang="en-US" sz="2000" b="1" u="sng" spc="-5" dirty="0">
                <a:latin typeface="Calibri"/>
                <a:cs typeface="Calibri"/>
              </a:rPr>
              <a:t>Sample example before preprocessing text</a:t>
            </a:r>
          </a:p>
          <a:p>
            <a:pPr marL="12700" marR="5080">
              <a:lnSpc>
                <a:spcPct val="90500"/>
              </a:lnSpc>
              <a:spcBef>
                <a:spcPts val="340"/>
              </a:spcBef>
              <a:tabLst>
                <a:tab pos="184150" algn="l"/>
              </a:tabLst>
            </a:pPr>
            <a:endParaRPr lang="en-US" sz="2000" b="1" u="sng" spc="-5" dirty="0">
              <a:latin typeface="Calibri"/>
              <a:cs typeface="Calibri"/>
            </a:endParaRPr>
          </a:p>
          <a:p>
            <a:pPr marL="184150" marR="5080" indent="-171450">
              <a:lnSpc>
                <a:spcPct val="90500"/>
              </a:lnSpc>
              <a:spcBef>
                <a:spcPts val="340"/>
              </a:spcBef>
              <a:buFont typeface="Arial MT"/>
              <a:buChar char="•"/>
              <a:tabLst>
                <a:tab pos="184150" algn="l"/>
              </a:tabLst>
            </a:pPr>
            <a:r>
              <a:rPr sz="1600" spc="-5" dirty="0">
                <a:latin typeface="Calibri"/>
                <a:cs typeface="Calibri"/>
              </a:rPr>
              <a:t>Artificial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intelligence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human </a:t>
            </a:r>
            <a:r>
              <a:rPr sz="1600" spc="-20" dirty="0">
                <a:latin typeface="Calibri"/>
                <a:cs typeface="Calibri"/>
              </a:rPr>
              <a:t>like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intelligence. It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study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 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intelligent</a:t>
            </a:r>
            <a:r>
              <a:rPr sz="1600" spc="-5" dirty="0">
                <a:latin typeface="Calibri"/>
                <a:cs typeface="Calibri"/>
              </a:rPr>
              <a:t> artificial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agents.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Science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dirty="0">
                <a:latin typeface="Calibri"/>
                <a:cs typeface="Calibri"/>
              </a:rPr>
              <a:t> engineering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to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produce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intelligent</a:t>
            </a:r>
            <a:r>
              <a:rPr sz="1600" spc="-5" dirty="0">
                <a:latin typeface="Calibri"/>
                <a:cs typeface="Calibri"/>
              </a:rPr>
              <a:t> machines. Solve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problems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have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intelligence.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Related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to </a:t>
            </a:r>
            <a:r>
              <a:rPr sz="1600" spc="-459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intelligent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30" dirty="0">
                <a:latin typeface="Calibri"/>
                <a:cs typeface="Calibri"/>
              </a:rPr>
              <a:t>behavior.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Developing </a:t>
            </a:r>
            <a:r>
              <a:rPr sz="1600" dirty="0">
                <a:latin typeface="Calibri"/>
                <a:cs typeface="Calibri"/>
              </a:rPr>
              <a:t>of </a:t>
            </a:r>
            <a:r>
              <a:rPr sz="1600" spc="-5" dirty="0">
                <a:latin typeface="Calibri"/>
                <a:cs typeface="Calibri"/>
              </a:rPr>
              <a:t>reasoning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machines. </a:t>
            </a:r>
            <a:r>
              <a:rPr sz="1600" dirty="0">
                <a:latin typeface="Calibri"/>
                <a:cs typeface="Calibri"/>
              </a:rPr>
              <a:t>Learn </a:t>
            </a:r>
            <a:r>
              <a:rPr sz="1600" spc="-10" dirty="0">
                <a:latin typeface="Calibri"/>
                <a:cs typeface="Calibri"/>
              </a:rPr>
              <a:t>from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mistakes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successes.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Artificial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intelligence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related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to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reasoning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 </a:t>
            </a:r>
            <a:r>
              <a:rPr sz="1600" spc="-459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everyday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situations</a:t>
            </a:r>
            <a:endParaRPr lang="en-US" sz="1600" spc="-5" dirty="0">
              <a:latin typeface="Calibri"/>
              <a:cs typeface="Calibri"/>
            </a:endParaRPr>
          </a:p>
          <a:p>
            <a:pPr marL="12700" marR="5080">
              <a:lnSpc>
                <a:spcPct val="90500"/>
              </a:lnSpc>
              <a:spcBef>
                <a:spcPts val="340"/>
              </a:spcBef>
              <a:tabLst>
                <a:tab pos="184150" algn="l"/>
              </a:tabLst>
            </a:pPr>
            <a:endParaRPr sz="2000" dirty="0">
              <a:latin typeface="Calibri"/>
              <a:cs typeface="Calibri"/>
            </a:endParaRPr>
          </a:p>
          <a:p>
            <a:pPr>
              <a:spcBef>
                <a:spcPts val="35"/>
              </a:spcBef>
            </a:pPr>
            <a:r>
              <a:rPr lang="en-US" sz="2000" b="1" u="sng" spc="-5" dirty="0">
                <a:latin typeface="Calibri"/>
                <a:cs typeface="Calibri"/>
              </a:rPr>
              <a:t>Sample example after preprocessing text</a:t>
            </a:r>
          </a:p>
          <a:p>
            <a:pPr>
              <a:spcBef>
                <a:spcPts val="35"/>
              </a:spcBef>
            </a:pPr>
            <a:endParaRPr sz="2800" dirty="0">
              <a:latin typeface="Calibri"/>
              <a:cs typeface="Calibri"/>
            </a:endParaRPr>
          </a:p>
          <a:p>
            <a:pPr marL="184150" marR="49530" indent="-171450">
              <a:lnSpc>
                <a:spcPct val="90200"/>
              </a:lnSpc>
              <a:buFont typeface="Arial MT"/>
              <a:buChar char="•"/>
              <a:tabLst>
                <a:tab pos="184150" algn="l"/>
              </a:tabLst>
            </a:pPr>
            <a:r>
              <a:rPr sz="1600" spc="-5" dirty="0">
                <a:latin typeface="Calibri"/>
                <a:cs typeface="Calibri"/>
              </a:rPr>
              <a:t>artificial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intelligence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human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like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intelligence.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study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intelligent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artificial </a:t>
            </a:r>
            <a:r>
              <a:rPr sz="1600" spc="-459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agents.</a:t>
            </a:r>
            <a:r>
              <a:rPr sz="1600" spc="-5" dirty="0">
                <a:latin typeface="Calibri"/>
                <a:cs typeface="Calibri"/>
              </a:rPr>
              <a:t> science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engineering </a:t>
            </a:r>
            <a:r>
              <a:rPr sz="1600" spc="-10" dirty="0">
                <a:latin typeface="Calibri"/>
                <a:cs typeface="Calibri"/>
              </a:rPr>
              <a:t>produce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intelligent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machines.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solve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problems </a:t>
            </a:r>
            <a:r>
              <a:rPr sz="1600" spc="-10" dirty="0">
                <a:latin typeface="Calibri"/>
                <a:cs typeface="Calibri"/>
              </a:rPr>
              <a:t>intelligence. </a:t>
            </a:r>
            <a:r>
              <a:rPr sz="1600" spc="-15" dirty="0">
                <a:latin typeface="Calibri"/>
                <a:cs typeface="Calibri"/>
              </a:rPr>
              <a:t>related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intelligent </a:t>
            </a:r>
            <a:r>
              <a:rPr sz="1600" spc="-30" dirty="0">
                <a:latin typeface="Calibri"/>
                <a:cs typeface="Calibri"/>
              </a:rPr>
              <a:t>behavior.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developing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reasoning machines.</a:t>
            </a:r>
            <a:r>
              <a:rPr sz="1600" dirty="0">
                <a:latin typeface="Calibri"/>
                <a:cs typeface="Calibri"/>
              </a:rPr>
              <a:t> learn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mistakes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successes. </a:t>
            </a:r>
            <a:r>
              <a:rPr sz="1600" spc="-5" dirty="0">
                <a:latin typeface="Calibri"/>
                <a:cs typeface="Calibri"/>
              </a:rPr>
              <a:t>artificial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intelligence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related </a:t>
            </a:r>
            <a:r>
              <a:rPr sz="1600" spc="-5" dirty="0">
                <a:latin typeface="Calibri"/>
                <a:cs typeface="Calibri"/>
              </a:rPr>
              <a:t>reasoning </a:t>
            </a:r>
            <a:r>
              <a:rPr sz="1600" spc="-15" dirty="0">
                <a:latin typeface="Calibri"/>
                <a:cs typeface="Calibri"/>
              </a:rPr>
              <a:t>everyday</a:t>
            </a:r>
            <a:r>
              <a:rPr sz="1600" spc="-5" dirty="0">
                <a:latin typeface="Calibri"/>
                <a:cs typeface="Calibri"/>
              </a:rPr>
              <a:t> situations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678693"/>
            <a:ext cx="4306888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/>
              <a:t>2.</a:t>
            </a:r>
            <a:r>
              <a:rPr sz="2000" spc="-40" dirty="0"/>
              <a:t> </a:t>
            </a:r>
            <a:r>
              <a:rPr sz="2000" spc="-10" dirty="0"/>
              <a:t>WORD</a:t>
            </a:r>
            <a:r>
              <a:rPr sz="2000" spc="-35" dirty="0"/>
              <a:t> </a:t>
            </a:r>
            <a:r>
              <a:rPr sz="2000" spc="-10" dirty="0"/>
              <a:t>FREQUENCY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936565"/>
              </p:ext>
            </p:extLst>
          </p:nvPr>
        </p:nvGraphicFramePr>
        <p:xfrm>
          <a:off x="661747" y="1313600"/>
          <a:ext cx="3718560" cy="36576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859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b="1" spc="-20" dirty="0">
                          <a:solidFill>
                            <a:srgbClr val="FFFFFF"/>
                          </a:solidFill>
                        </a:rPr>
                        <a:t>Word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</a:rPr>
                        <a:t>Frequency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/>
                        <a:t>artificial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/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/>
                        <a:t>intelligence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/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/>
                        <a:t>human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/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15" dirty="0"/>
                        <a:t>like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/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/>
                        <a:t>study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/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/>
                        <a:t>intelligent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/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/>
                        <a:t>science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/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/>
                        <a:t>engineering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/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/>
                        <a:t>produce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/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/>
                        <a:t>machines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/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/>
                        <a:t>solve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/>
                        <a:t>1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690600"/>
              </p:ext>
            </p:extLst>
          </p:nvPr>
        </p:nvGraphicFramePr>
        <p:xfrm>
          <a:off x="4646674" y="1317946"/>
          <a:ext cx="3718560" cy="36576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859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b="1" spc="-20" dirty="0">
                          <a:solidFill>
                            <a:srgbClr val="FFFFFF"/>
                          </a:solidFill>
                        </a:rPr>
                        <a:t>Word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</a:rPr>
                        <a:t>Frequency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/>
                        <a:t>agents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/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/>
                        <a:t>problems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/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10" dirty="0"/>
                        <a:t>related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/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/>
                        <a:t>behavior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/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/>
                        <a:t>developing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/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/>
                        <a:t>reasoning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/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/>
                        <a:t>learn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/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10" dirty="0"/>
                        <a:t>mistakes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/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/>
                        <a:t>successes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/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10" dirty="0"/>
                        <a:t>everyday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/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/>
                        <a:t>situations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/>
                        <a:t>1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33655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914400" y="673799"/>
            <a:ext cx="772079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/>
              <a:t>3.</a:t>
            </a:r>
            <a:r>
              <a:rPr sz="2000" spc="-25" dirty="0"/>
              <a:t> </a:t>
            </a:r>
            <a:r>
              <a:rPr sz="2000" spc="-5" dirty="0"/>
              <a:t>WEIGHTED</a:t>
            </a:r>
            <a:r>
              <a:rPr sz="2000" spc="-20" dirty="0"/>
              <a:t> </a:t>
            </a:r>
            <a:r>
              <a:rPr sz="2000" spc="-10" dirty="0"/>
              <a:t>WORD</a:t>
            </a:r>
            <a:r>
              <a:rPr sz="2000" spc="-20" dirty="0"/>
              <a:t> </a:t>
            </a:r>
            <a:r>
              <a:rPr sz="2000" spc="-10" dirty="0"/>
              <a:t>FREQUENCY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619267"/>
              </p:ext>
            </p:extLst>
          </p:nvPr>
        </p:nvGraphicFramePr>
        <p:xfrm>
          <a:off x="580722" y="1337232"/>
          <a:ext cx="3718559" cy="36271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239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9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9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b="1" spc="-20" dirty="0">
                          <a:solidFill>
                            <a:srgbClr val="FFFFFF"/>
                          </a:solidFill>
                        </a:rPr>
                        <a:t>Word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</a:rPr>
                        <a:t>Frequency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</a:rPr>
                        <a:t>Weigth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365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5" dirty="0"/>
                        <a:t>artificial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dirty="0"/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" dirty="0"/>
                        <a:t>0.75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365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5" dirty="0"/>
                        <a:t>intelligence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dirty="0"/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" dirty="0"/>
                        <a:t>1.00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365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5" dirty="0"/>
                        <a:t>human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dirty="0"/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" dirty="0"/>
                        <a:t>0.25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365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15" dirty="0"/>
                        <a:t>like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dirty="0"/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" dirty="0"/>
                        <a:t>0.25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365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5" dirty="0"/>
                        <a:t>study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dirty="0"/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" dirty="0"/>
                        <a:t>0.25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365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5" dirty="0"/>
                        <a:t>intelligent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dirty="0"/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" dirty="0"/>
                        <a:t>0.75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365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5" dirty="0"/>
                        <a:t>science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dirty="0"/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" dirty="0"/>
                        <a:t>0.25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365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5" dirty="0"/>
                        <a:t>engineering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dirty="0"/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" dirty="0"/>
                        <a:t>0.25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365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5" dirty="0"/>
                        <a:t>produce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dirty="0"/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" dirty="0"/>
                        <a:t>0.25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3655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5" dirty="0"/>
                        <a:t>machines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dirty="0"/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" dirty="0"/>
                        <a:t>0.50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365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5" dirty="0"/>
                        <a:t>solve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dirty="0"/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" dirty="0"/>
                        <a:t>0.25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33655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027863"/>
              </p:ext>
            </p:extLst>
          </p:nvPr>
        </p:nvGraphicFramePr>
        <p:xfrm>
          <a:off x="4565650" y="1341578"/>
          <a:ext cx="3718559" cy="36271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239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9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9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b="1" spc="-20" dirty="0">
                          <a:solidFill>
                            <a:srgbClr val="FFFFFF"/>
                          </a:solidFill>
                        </a:rPr>
                        <a:t>Word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</a:rPr>
                        <a:t>Frequency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</a:rPr>
                        <a:t>Weight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5" dirty="0"/>
                        <a:t>agents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dirty="0"/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spc="-5" dirty="0"/>
                        <a:t>0.25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5" dirty="0"/>
                        <a:t>problems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dirty="0"/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spc="-5" dirty="0"/>
                        <a:t>0.25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10" dirty="0"/>
                        <a:t>related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dirty="0"/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spc="-5" dirty="0"/>
                        <a:t>0.50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5" dirty="0"/>
                        <a:t>behavior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dirty="0"/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spc="-5" dirty="0"/>
                        <a:t>0.25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5" dirty="0"/>
                        <a:t>developing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dirty="0"/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spc="-5" dirty="0"/>
                        <a:t>0.25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5" dirty="0"/>
                        <a:t>reasoning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dirty="0"/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spc="-5" dirty="0"/>
                        <a:t>0.50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5" dirty="0"/>
                        <a:t>learn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dirty="0"/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spc="-5" dirty="0"/>
                        <a:t>0.25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10" dirty="0"/>
                        <a:t>mistakes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dirty="0"/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spc="-5" dirty="0"/>
                        <a:t>0.25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5" dirty="0"/>
                        <a:t>successes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dirty="0"/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spc="-5" dirty="0"/>
                        <a:t>0.25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10" dirty="0"/>
                        <a:t>everyday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dirty="0"/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spc="-5" dirty="0"/>
                        <a:t>0.25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5" dirty="0"/>
                        <a:t>situations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dirty="0"/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spc="-5" dirty="0"/>
                        <a:t>0.25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600387" y="1038137"/>
            <a:ext cx="166878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alibri"/>
                <a:cs typeface="Calibri"/>
              </a:rPr>
              <a:t>Highest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value: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633413"/>
            <a:ext cx="5449888" cy="320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/>
              <a:t>4.</a:t>
            </a:r>
            <a:r>
              <a:rPr sz="2000" spc="-45" dirty="0"/>
              <a:t> </a:t>
            </a:r>
            <a:r>
              <a:rPr sz="2000" spc="-5" dirty="0"/>
              <a:t>SENTENCE</a:t>
            </a:r>
            <a:r>
              <a:rPr sz="2000" spc="-35" dirty="0"/>
              <a:t> </a:t>
            </a:r>
            <a:r>
              <a:rPr sz="2000" spc="-25" dirty="0"/>
              <a:t>TOKENIZATION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3769" y="943355"/>
            <a:ext cx="7831455" cy="417781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84150" marR="5080" indent="-171450">
              <a:lnSpc>
                <a:spcPct val="90500"/>
              </a:lnSpc>
              <a:spcBef>
                <a:spcPts val="325"/>
              </a:spcBef>
              <a:buFont typeface="Arial MT"/>
              <a:buChar char="•"/>
              <a:tabLst>
                <a:tab pos="184150" algn="l"/>
              </a:tabLst>
            </a:pPr>
            <a:endParaRPr lang="en-US" dirty="0">
              <a:latin typeface="Calibri"/>
              <a:cs typeface="Calibri"/>
            </a:endParaRPr>
          </a:p>
          <a:p>
            <a:pPr marL="184150" marR="5080" indent="-171450">
              <a:lnSpc>
                <a:spcPct val="90500"/>
              </a:lnSpc>
              <a:spcBef>
                <a:spcPts val="325"/>
              </a:spcBef>
              <a:buFont typeface="Arial MT"/>
              <a:buChar char="•"/>
              <a:tabLst>
                <a:tab pos="184150" algn="l"/>
              </a:tabLst>
            </a:pPr>
            <a:r>
              <a:rPr dirty="0">
                <a:latin typeface="Calibri"/>
                <a:cs typeface="Calibri"/>
              </a:rPr>
              <a:t>Artificial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intelligence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is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human</a:t>
            </a:r>
            <a:r>
              <a:rPr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like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intelligence.</a:t>
            </a:r>
            <a:r>
              <a:rPr spc="-5" dirty="0">
                <a:latin typeface="Calibri"/>
                <a:cs typeface="Calibri"/>
              </a:rPr>
              <a:t> It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is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the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study of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intelligent </a:t>
            </a:r>
            <a:r>
              <a:rPr spc="-4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artificial </a:t>
            </a:r>
            <a:r>
              <a:rPr spc="-5" dirty="0">
                <a:latin typeface="Calibri"/>
                <a:cs typeface="Calibri"/>
              </a:rPr>
              <a:t>agents. </a:t>
            </a:r>
            <a:r>
              <a:rPr dirty="0">
                <a:latin typeface="Calibri"/>
                <a:cs typeface="Calibri"/>
              </a:rPr>
              <a:t>Science </a:t>
            </a:r>
            <a:r>
              <a:rPr spc="-5" dirty="0">
                <a:latin typeface="Calibri"/>
                <a:cs typeface="Calibri"/>
              </a:rPr>
              <a:t>and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engineering </a:t>
            </a:r>
            <a:r>
              <a:rPr spc="-10" dirty="0">
                <a:latin typeface="Calibri"/>
                <a:cs typeface="Calibri"/>
              </a:rPr>
              <a:t>to produce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intelligent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machines. 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Solve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problems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and </a:t>
            </a:r>
            <a:r>
              <a:rPr spc="-15" dirty="0">
                <a:latin typeface="Calibri"/>
                <a:cs typeface="Calibri"/>
              </a:rPr>
              <a:t>have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intelligence. Related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to intelligent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behavior. 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Developing </a:t>
            </a:r>
            <a:r>
              <a:rPr spc="-5" dirty="0">
                <a:latin typeface="Calibri"/>
                <a:cs typeface="Calibri"/>
              </a:rPr>
              <a:t>of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reasoning machines. Learn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from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mistakes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and </a:t>
            </a:r>
            <a:r>
              <a:rPr dirty="0">
                <a:latin typeface="Calibri"/>
                <a:cs typeface="Calibri"/>
              </a:rPr>
              <a:t>successes. 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Artificial </a:t>
            </a:r>
            <a:r>
              <a:rPr spc="-10" dirty="0">
                <a:latin typeface="Calibri"/>
                <a:cs typeface="Calibri"/>
              </a:rPr>
              <a:t>intelligence</a:t>
            </a:r>
            <a:r>
              <a:rPr dirty="0">
                <a:latin typeface="Calibri"/>
                <a:cs typeface="Calibri"/>
              </a:rPr>
              <a:t> is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related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to </a:t>
            </a:r>
            <a:r>
              <a:rPr spc="-5" dirty="0">
                <a:latin typeface="Calibri"/>
                <a:cs typeface="Calibri"/>
              </a:rPr>
              <a:t>reasoning </a:t>
            </a:r>
            <a:r>
              <a:rPr dirty="0">
                <a:latin typeface="Calibri"/>
                <a:cs typeface="Calibri"/>
              </a:rPr>
              <a:t>in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everyday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situations</a:t>
            </a:r>
            <a:endParaRPr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184150" algn="l"/>
              </a:tabLst>
            </a:pPr>
            <a:r>
              <a:rPr sz="2000" spc="-30" dirty="0">
                <a:latin typeface="Calibri"/>
                <a:cs typeface="Calibri"/>
              </a:rPr>
              <a:t>Tokenization</a:t>
            </a:r>
            <a:endParaRPr sz="2000" dirty="0">
              <a:latin typeface="Calibri"/>
              <a:cs typeface="Calibri"/>
            </a:endParaRPr>
          </a:p>
          <a:p>
            <a:pPr marL="527050" lvl="1" indent="-172085">
              <a:lnSpc>
                <a:spcPct val="100000"/>
              </a:lnSpc>
              <a:spcBef>
                <a:spcPts val="305"/>
              </a:spcBef>
              <a:buFont typeface="Arial MT"/>
              <a:buChar char="•"/>
              <a:tabLst>
                <a:tab pos="527050" algn="l"/>
              </a:tabLst>
            </a:pPr>
            <a:r>
              <a:rPr sz="1600" spc="-5" dirty="0">
                <a:latin typeface="Calibri"/>
                <a:cs typeface="Calibri"/>
              </a:rPr>
              <a:t>Artificial </a:t>
            </a:r>
            <a:r>
              <a:rPr sz="1600" spc="-10" dirty="0">
                <a:latin typeface="Calibri"/>
                <a:cs typeface="Calibri"/>
              </a:rPr>
              <a:t>intelligence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human </a:t>
            </a:r>
            <a:r>
              <a:rPr sz="1600" spc="-20" dirty="0">
                <a:latin typeface="Calibri"/>
                <a:cs typeface="Calibri"/>
              </a:rPr>
              <a:t>like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intelligence.</a:t>
            </a:r>
            <a:endParaRPr sz="1600" dirty="0">
              <a:latin typeface="Calibri"/>
              <a:cs typeface="Calibri"/>
            </a:endParaRPr>
          </a:p>
          <a:p>
            <a:pPr marL="527050" lvl="1" indent="-172085">
              <a:lnSpc>
                <a:spcPct val="100000"/>
              </a:lnSpc>
              <a:spcBef>
                <a:spcPts val="165"/>
              </a:spcBef>
              <a:buFont typeface="Arial MT"/>
              <a:buChar char="•"/>
              <a:tabLst>
                <a:tab pos="527050" algn="l"/>
              </a:tabLst>
            </a:pPr>
            <a:r>
              <a:rPr sz="1600" spc="-5" dirty="0">
                <a:latin typeface="Calibri"/>
                <a:cs typeface="Calibri"/>
              </a:rPr>
              <a:t>It is 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study</a:t>
            </a:r>
            <a:r>
              <a:rPr sz="1600" dirty="0">
                <a:latin typeface="Calibri"/>
                <a:cs typeface="Calibri"/>
              </a:rPr>
              <a:t> of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intelligent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artificial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agents.</a:t>
            </a:r>
            <a:endParaRPr sz="1600" dirty="0">
              <a:latin typeface="Calibri"/>
              <a:cs typeface="Calibri"/>
            </a:endParaRPr>
          </a:p>
          <a:p>
            <a:pPr marL="527050" lvl="1" indent="-172085">
              <a:lnSpc>
                <a:spcPct val="100000"/>
              </a:lnSpc>
              <a:spcBef>
                <a:spcPts val="195"/>
              </a:spcBef>
              <a:buFont typeface="Arial MT"/>
              <a:buChar char="•"/>
              <a:tabLst>
                <a:tab pos="527050" algn="l"/>
              </a:tabLst>
            </a:pPr>
            <a:r>
              <a:rPr sz="1600" spc="-5" dirty="0">
                <a:latin typeface="Calibri"/>
                <a:cs typeface="Calibri"/>
              </a:rPr>
              <a:t>Science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 engineering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produce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intelligent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machines.</a:t>
            </a:r>
            <a:endParaRPr sz="1600" dirty="0">
              <a:latin typeface="Calibri"/>
              <a:cs typeface="Calibri"/>
            </a:endParaRPr>
          </a:p>
          <a:p>
            <a:pPr marL="527050" lvl="1" indent="-17208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527050" algn="l"/>
              </a:tabLst>
            </a:pPr>
            <a:r>
              <a:rPr sz="1600" spc="-5" dirty="0">
                <a:latin typeface="Calibri"/>
                <a:cs typeface="Calibri"/>
              </a:rPr>
              <a:t>Solve problems and</a:t>
            </a:r>
            <a:r>
              <a:rPr sz="1600" spc="-15" dirty="0">
                <a:latin typeface="Calibri"/>
                <a:cs typeface="Calibri"/>
              </a:rPr>
              <a:t> have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intelligence.</a:t>
            </a:r>
            <a:endParaRPr sz="1600" dirty="0">
              <a:latin typeface="Calibri"/>
              <a:cs typeface="Calibri"/>
            </a:endParaRPr>
          </a:p>
          <a:p>
            <a:pPr marL="527050" lvl="1" indent="-172085">
              <a:lnSpc>
                <a:spcPct val="100000"/>
              </a:lnSpc>
              <a:spcBef>
                <a:spcPts val="165"/>
              </a:spcBef>
              <a:buFont typeface="Arial MT"/>
              <a:buChar char="•"/>
              <a:tabLst>
                <a:tab pos="527050" algn="l"/>
              </a:tabLst>
            </a:pPr>
            <a:r>
              <a:rPr sz="1600" spc="-10" dirty="0">
                <a:latin typeface="Calibri"/>
                <a:cs typeface="Calibri"/>
              </a:rPr>
              <a:t>Related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 intelligent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behavior.</a:t>
            </a:r>
            <a:endParaRPr sz="1600" dirty="0">
              <a:latin typeface="Calibri"/>
              <a:cs typeface="Calibri"/>
            </a:endParaRPr>
          </a:p>
          <a:p>
            <a:pPr marL="527050" lvl="1" indent="-172085">
              <a:lnSpc>
                <a:spcPct val="100000"/>
              </a:lnSpc>
              <a:spcBef>
                <a:spcPts val="190"/>
              </a:spcBef>
              <a:buFont typeface="Arial MT"/>
              <a:buChar char="•"/>
              <a:tabLst>
                <a:tab pos="527050" algn="l"/>
              </a:tabLst>
            </a:pPr>
            <a:r>
              <a:rPr sz="1600" spc="-5" dirty="0">
                <a:latin typeface="Calibri"/>
                <a:cs typeface="Calibri"/>
              </a:rPr>
              <a:t>Developing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reasoning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machines.</a:t>
            </a:r>
            <a:endParaRPr sz="1600" dirty="0">
              <a:latin typeface="Calibri"/>
              <a:cs typeface="Calibri"/>
            </a:endParaRPr>
          </a:p>
          <a:p>
            <a:pPr marL="527050" lvl="1" indent="-172085">
              <a:lnSpc>
                <a:spcPct val="100000"/>
              </a:lnSpc>
              <a:spcBef>
                <a:spcPts val="170"/>
              </a:spcBef>
              <a:buFont typeface="Arial MT"/>
              <a:buChar char="•"/>
              <a:tabLst>
                <a:tab pos="527050" algn="l"/>
              </a:tabLst>
            </a:pPr>
            <a:r>
              <a:rPr sz="1600" dirty="0">
                <a:latin typeface="Calibri"/>
                <a:cs typeface="Calibri"/>
              </a:rPr>
              <a:t>Learn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from</a:t>
            </a:r>
            <a:r>
              <a:rPr sz="1600" spc="-15" dirty="0">
                <a:latin typeface="Calibri"/>
                <a:cs typeface="Calibri"/>
              </a:rPr>
              <a:t> mistakes</a:t>
            </a:r>
            <a:r>
              <a:rPr sz="1600" spc="-5" dirty="0">
                <a:latin typeface="Calibri"/>
                <a:cs typeface="Calibri"/>
              </a:rPr>
              <a:t> and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successes.</a:t>
            </a:r>
            <a:endParaRPr sz="1600" dirty="0">
              <a:latin typeface="Calibri"/>
              <a:cs typeface="Calibri"/>
            </a:endParaRPr>
          </a:p>
          <a:p>
            <a:pPr marL="527050" lvl="1" indent="-17208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527050" algn="l"/>
              </a:tabLst>
            </a:pPr>
            <a:r>
              <a:rPr sz="1600" spc="-5" dirty="0">
                <a:latin typeface="Calibri"/>
                <a:cs typeface="Calibri"/>
              </a:rPr>
              <a:t>Artificial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intelligence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 </a:t>
            </a:r>
            <a:r>
              <a:rPr sz="1600" spc="-10" dirty="0">
                <a:latin typeface="Calibri"/>
                <a:cs typeface="Calibri"/>
              </a:rPr>
              <a:t>related to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reasoning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everyday</a:t>
            </a:r>
            <a:r>
              <a:rPr sz="1600" spc="-5" dirty="0">
                <a:latin typeface="Calibri"/>
                <a:cs typeface="Calibri"/>
              </a:rPr>
              <a:t> situations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609600" y="657473"/>
            <a:ext cx="6135024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/>
              <a:t>5.</a:t>
            </a:r>
            <a:r>
              <a:rPr sz="2000" spc="-25" dirty="0"/>
              <a:t> </a:t>
            </a:r>
            <a:r>
              <a:rPr sz="2000" spc="-5" dirty="0"/>
              <a:t>SCORE</a:t>
            </a:r>
            <a:r>
              <a:rPr sz="2000" spc="-25" dirty="0"/>
              <a:t> </a:t>
            </a:r>
            <a:r>
              <a:rPr sz="2000" spc="-10" dirty="0"/>
              <a:t>FOR</a:t>
            </a:r>
            <a:r>
              <a:rPr sz="2000" spc="-25" dirty="0"/>
              <a:t> </a:t>
            </a:r>
            <a:r>
              <a:rPr sz="2000" spc="-5" dirty="0"/>
              <a:t>THE</a:t>
            </a:r>
            <a:r>
              <a:rPr sz="2000" spc="-20" dirty="0"/>
              <a:t> </a:t>
            </a:r>
            <a:r>
              <a:rPr sz="2000" spc="-5" dirty="0"/>
              <a:t>SENTENCES</a:t>
            </a:r>
          </a:p>
        </p:txBody>
      </p:sp>
      <p:sp>
        <p:nvSpPr>
          <p:cNvPr id="4" name="object 4"/>
          <p:cNvSpPr/>
          <p:nvPr/>
        </p:nvSpPr>
        <p:spPr>
          <a:xfrm>
            <a:off x="471636" y="5236142"/>
            <a:ext cx="8143240" cy="0"/>
          </a:xfrm>
          <a:custGeom>
            <a:avLst/>
            <a:gdLst/>
            <a:ahLst/>
            <a:cxnLst/>
            <a:rect l="l" t="t" r="r" b="b"/>
            <a:pathLst>
              <a:path w="8143240">
                <a:moveTo>
                  <a:pt x="0" y="0"/>
                </a:moveTo>
                <a:lnTo>
                  <a:pt x="8142973" y="1"/>
                </a:lnTo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092937"/>
              </p:ext>
            </p:extLst>
          </p:nvPr>
        </p:nvGraphicFramePr>
        <p:xfrm>
          <a:off x="533400" y="1098771"/>
          <a:ext cx="8081476" cy="4044726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6806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4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884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</a:rPr>
                        <a:t>Sentence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 marL="332105" marR="139065" indent="-185420">
                        <a:lnSpc>
                          <a:spcPct val="101400"/>
                        </a:lnSpc>
                        <a:spcBef>
                          <a:spcPts val="229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</a:rPr>
                        <a:t>Score</a:t>
                      </a:r>
                      <a:r>
                        <a:rPr sz="1400" b="1" spc="-60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</a:rPr>
                        <a:t>(sum</a:t>
                      </a:r>
                      <a:r>
                        <a:rPr sz="1400" b="1" spc="-55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</a:rPr>
                        <a:t>of </a:t>
                      </a:r>
                      <a:r>
                        <a:rPr sz="1400" b="1" spc="-305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</a:rPr>
                        <a:t>weights)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9209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20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/>
                        <a:t>Artificial</a:t>
                      </a:r>
                      <a:r>
                        <a:rPr sz="1400" spc="-10" dirty="0"/>
                        <a:t> </a:t>
                      </a:r>
                      <a:r>
                        <a:rPr sz="1400" b="1" dirty="0"/>
                        <a:t>(0.75)</a:t>
                      </a:r>
                      <a:r>
                        <a:rPr sz="1400" b="1" spc="-5" dirty="0"/>
                        <a:t> </a:t>
                      </a:r>
                      <a:r>
                        <a:rPr sz="1400" spc="-5" dirty="0"/>
                        <a:t>intelligence</a:t>
                      </a:r>
                      <a:r>
                        <a:rPr sz="1400" dirty="0"/>
                        <a:t> </a:t>
                      </a:r>
                      <a:r>
                        <a:rPr sz="1400" b="1" dirty="0"/>
                        <a:t>(1.00)</a:t>
                      </a:r>
                      <a:r>
                        <a:rPr sz="1400" b="1" spc="-5" dirty="0"/>
                        <a:t> </a:t>
                      </a:r>
                      <a:r>
                        <a:rPr sz="1400" dirty="0"/>
                        <a:t>is</a:t>
                      </a:r>
                      <a:r>
                        <a:rPr sz="1400" spc="-5" dirty="0"/>
                        <a:t> human </a:t>
                      </a:r>
                      <a:r>
                        <a:rPr sz="1400" b="1" dirty="0"/>
                        <a:t>(0.25)</a:t>
                      </a:r>
                      <a:r>
                        <a:rPr sz="1400" b="1" spc="-5" dirty="0"/>
                        <a:t> </a:t>
                      </a:r>
                      <a:r>
                        <a:rPr sz="1400" spc="-15" dirty="0"/>
                        <a:t>like</a:t>
                      </a:r>
                      <a:r>
                        <a:rPr sz="1400" dirty="0"/>
                        <a:t> </a:t>
                      </a:r>
                      <a:r>
                        <a:rPr sz="1400" b="1" dirty="0"/>
                        <a:t>(0.25)</a:t>
                      </a:r>
                      <a:r>
                        <a:rPr sz="1400" b="1" spc="-5" dirty="0"/>
                        <a:t> </a:t>
                      </a:r>
                      <a:r>
                        <a:rPr sz="1400" spc="-5" dirty="0"/>
                        <a:t>intelligence</a:t>
                      </a:r>
                      <a:r>
                        <a:rPr sz="1400" dirty="0"/>
                        <a:t> </a:t>
                      </a:r>
                      <a:r>
                        <a:rPr sz="1400" b="1" dirty="0"/>
                        <a:t>(1.00)</a:t>
                      </a:r>
                      <a:r>
                        <a:rPr sz="1400" dirty="0"/>
                        <a:t>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489584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/>
                        <a:t>3.25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20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5" dirty="0"/>
                        <a:t>It </a:t>
                      </a:r>
                      <a:r>
                        <a:rPr sz="1400" dirty="0"/>
                        <a:t>is</a:t>
                      </a:r>
                      <a:r>
                        <a:rPr sz="1400" spc="-5" dirty="0"/>
                        <a:t> </a:t>
                      </a:r>
                      <a:r>
                        <a:rPr sz="1400" dirty="0"/>
                        <a:t>the</a:t>
                      </a:r>
                      <a:r>
                        <a:rPr sz="1400" spc="-5" dirty="0"/>
                        <a:t> study</a:t>
                      </a:r>
                      <a:r>
                        <a:rPr sz="1400" spc="-10" dirty="0"/>
                        <a:t> </a:t>
                      </a:r>
                      <a:r>
                        <a:rPr sz="1400" b="1" dirty="0"/>
                        <a:t>(0.25)</a:t>
                      </a:r>
                      <a:r>
                        <a:rPr sz="1400" b="1" spc="-5" dirty="0"/>
                        <a:t> </a:t>
                      </a:r>
                      <a:r>
                        <a:rPr sz="1400" spc="-5" dirty="0"/>
                        <a:t>of</a:t>
                      </a:r>
                      <a:r>
                        <a:rPr sz="1400" spc="-10" dirty="0"/>
                        <a:t> </a:t>
                      </a:r>
                      <a:r>
                        <a:rPr sz="1400" spc="-5" dirty="0"/>
                        <a:t>intelligent </a:t>
                      </a:r>
                      <a:r>
                        <a:rPr sz="1400" b="1" dirty="0"/>
                        <a:t>(0.75)</a:t>
                      </a:r>
                      <a:r>
                        <a:rPr sz="1400" b="1" spc="-5" dirty="0"/>
                        <a:t> </a:t>
                      </a:r>
                      <a:r>
                        <a:rPr sz="1400" spc="-5" dirty="0"/>
                        <a:t>artificial</a:t>
                      </a:r>
                      <a:r>
                        <a:rPr sz="1400" spc="5" dirty="0"/>
                        <a:t> </a:t>
                      </a:r>
                      <a:r>
                        <a:rPr sz="1400" b="1" dirty="0"/>
                        <a:t>(0.75)</a:t>
                      </a:r>
                      <a:r>
                        <a:rPr sz="1400" b="1" spc="-10" dirty="0"/>
                        <a:t> </a:t>
                      </a:r>
                      <a:r>
                        <a:rPr sz="1400" spc="-5" dirty="0"/>
                        <a:t>agents </a:t>
                      </a:r>
                      <a:r>
                        <a:rPr sz="1400" b="1" dirty="0"/>
                        <a:t>(0.25)</a:t>
                      </a:r>
                      <a:r>
                        <a:rPr sz="1400" dirty="0"/>
                        <a:t>.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 marL="489584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5" dirty="0"/>
                        <a:t>2.00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175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20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5" dirty="0"/>
                        <a:t>Science </a:t>
                      </a:r>
                      <a:r>
                        <a:rPr sz="1400" b="1" dirty="0"/>
                        <a:t>(0.25)</a:t>
                      </a:r>
                      <a:r>
                        <a:rPr sz="1400" b="1" spc="-5" dirty="0"/>
                        <a:t> </a:t>
                      </a:r>
                      <a:r>
                        <a:rPr sz="1400" dirty="0"/>
                        <a:t>and</a:t>
                      </a:r>
                      <a:r>
                        <a:rPr sz="1400" spc="-5" dirty="0"/>
                        <a:t> engineering </a:t>
                      </a:r>
                      <a:r>
                        <a:rPr sz="1400" b="1" dirty="0"/>
                        <a:t>(0.25)</a:t>
                      </a:r>
                      <a:r>
                        <a:rPr sz="1400" b="1" spc="-5" dirty="0"/>
                        <a:t> </a:t>
                      </a:r>
                      <a:r>
                        <a:rPr sz="1400" spc="-5" dirty="0"/>
                        <a:t>to produce </a:t>
                      </a:r>
                      <a:r>
                        <a:rPr sz="1400" b="1" dirty="0"/>
                        <a:t>(0.25)</a:t>
                      </a:r>
                      <a:r>
                        <a:rPr sz="1400" b="1" spc="-5" dirty="0"/>
                        <a:t> </a:t>
                      </a:r>
                      <a:r>
                        <a:rPr sz="1400" spc="-5" dirty="0"/>
                        <a:t>intelligent</a:t>
                      </a:r>
                      <a:r>
                        <a:rPr sz="1400" dirty="0"/>
                        <a:t> </a:t>
                      </a:r>
                      <a:r>
                        <a:rPr sz="1400" b="1" dirty="0"/>
                        <a:t>(0.75)</a:t>
                      </a:r>
                      <a:r>
                        <a:rPr sz="1400" b="1" spc="-5" dirty="0"/>
                        <a:t> </a:t>
                      </a:r>
                      <a:r>
                        <a:rPr sz="1400" spc="-5" dirty="0"/>
                        <a:t>machines </a:t>
                      </a:r>
                      <a:r>
                        <a:rPr sz="1400" b="1" dirty="0"/>
                        <a:t>(0.50)</a:t>
                      </a:r>
                      <a:r>
                        <a:rPr sz="1400" dirty="0"/>
                        <a:t>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489584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5" dirty="0"/>
                        <a:t>2.00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02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520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/>
                        <a:t>Solve</a:t>
                      </a:r>
                      <a:r>
                        <a:rPr sz="1400" spc="-10" dirty="0"/>
                        <a:t> </a:t>
                      </a:r>
                      <a:r>
                        <a:rPr sz="1400" b="1" dirty="0"/>
                        <a:t>(0.25)</a:t>
                      </a:r>
                      <a:r>
                        <a:rPr sz="1400" b="1" spc="-15" dirty="0"/>
                        <a:t> </a:t>
                      </a:r>
                      <a:r>
                        <a:rPr sz="1400" spc="-5" dirty="0"/>
                        <a:t>problems</a:t>
                      </a:r>
                      <a:r>
                        <a:rPr sz="1400" spc="-15" dirty="0"/>
                        <a:t> </a:t>
                      </a:r>
                      <a:r>
                        <a:rPr sz="1400" b="1" dirty="0"/>
                        <a:t>(0.25)</a:t>
                      </a:r>
                      <a:r>
                        <a:rPr sz="1400" b="1" spc="-15" dirty="0"/>
                        <a:t> </a:t>
                      </a:r>
                      <a:r>
                        <a:rPr sz="1400" dirty="0"/>
                        <a:t>and</a:t>
                      </a:r>
                      <a:r>
                        <a:rPr sz="1400" spc="-10" dirty="0"/>
                        <a:t> have</a:t>
                      </a:r>
                      <a:r>
                        <a:rPr sz="1400" spc="-15" dirty="0"/>
                        <a:t> </a:t>
                      </a:r>
                      <a:r>
                        <a:rPr sz="1400" spc="-5" dirty="0"/>
                        <a:t>intelligence</a:t>
                      </a:r>
                      <a:r>
                        <a:rPr sz="1400" spc="-15" dirty="0"/>
                        <a:t> </a:t>
                      </a:r>
                      <a:r>
                        <a:rPr sz="1400" b="1" dirty="0"/>
                        <a:t>(1.00)</a:t>
                      </a:r>
                      <a:r>
                        <a:rPr sz="1400" dirty="0"/>
                        <a:t>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489584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/>
                        <a:t>1.50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520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10" dirty="0"/>
                        <a:t>Related</a:t>
                      </a:r>
                      <a:r>
                        <a:rPr sz="1400" spc="-15" dirty="0"/>
                        <a:t> </a:t>
                      </a:r>
                      <a:r>
                        <a:rPr sz="1400" b="1" dirty="0"/>
                        <a:t>(0.50)</a:t>
                      </a:r>
                      <a:r>
                        <a:rPr sz="1400" b="1" spc="-10" dirty="0"/>
                        <a:t> </a:t>
                      </a:r>
                      <a:r>
                        <a:rPr sz="1400" spc="-5" dirty="0"/>
                        <a:t>to</a:t>
                      </a:r>
                      <a:r>
                        <a:rPr sz="1400" spc="-10" dirty="0"/>
                        <a:t> </a:t>
                      </a:r>
                      <a:r>
                        <a:rPr sz="1400" spc="-5" dirty="0"/>
                        <a:t>intelligent</a:t>
                      </a:r>
                      <a:r>
                        <a:rPr sz="1400" spc="-10" dirty="0"/>
                        <a:t> </a:t>
                      </a:r>
                      <a:r>
                        <a:rPr sz="1400" b="1" dirty="0"/>
                        <a:t>(0.75)</a:t>
                      </a:r>
                      <a:r>
                        <a:rPr sz="1400" b="1" spc="-10" dirty="0"/>
                        <a:t> </a:t>
                      </a:r>
                      <a:r>
                        <a:rPr sz="1400" spc="-5" dirty="0"/>
                        <a:t>behavior</a:t>
                      </a:r>
                      <a:r>
                        <a:rPr sz="1400" spc="-10" dirty="0"/>
                        <a:t> </a:t>
                      </a:r>
                      <a:r>
                        <a:rPr sz="1400" b="1" dirty="0"/>
                        <a:t>(0.25)</a:t>
                      </a:r>
                      <a:r>
                        <a:rPr sz="1400" dirty="0"/>
                        <a:t>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489584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/>
                        <a:t>1.50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520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/>
                        <a:t>Developing</a:t>
                      </a:r>
                      <a:r>
                        <a:rPr sz="1400" spc="-10" dirty="0"/>
                        <a:t> </a:t>
                      </a:r>
                      <a:r>
                        <a:rPr sz="1400" b="1" dirty="0"/>
                        <a:t>(0.25)</a:t>
                      </a:r>
                      <a:r>
                        <a:rPr sz="1400" b="1" spc="-5" dirty="0"/>
                        <a:t> </a:t>
                      </a:r>
                      <a:r>
                        <a:rPr sz="1400" spc="-5" dirty="0"/>
                        <a:t>of</a:t>
                      </a:r>
                      <a:r>
                        <a:rPr sz="1400" spc="-15" dirty="0"/>
                        <a:t> </a:t>
                      </a:r>
                      <a:r>
                        <a:rPr sz="1400" spc="-5" dirty="0"/>
                        <a:t>reasoning</a:t>
                      </a:r>
                      <a:r>
                        <a:rPr sz="1400" dirty="0"/>
                        <a:t> </a:t>
                      </a:r>
                      <a:r>
                        <a:rPr sz="1400" b="1" dirty="0"/>
                        <a:t>(0.50)</a:t>
                      </a:r>
                      <a:r>
                        <a:rPr sz="1400" b="1" spc="-5" dirty="0"/>
                        <a:t> </a:t>
                      </a:r>
                      <a:r>
                        <a:rPr sz="1400" spc="-5" dirty="0"/>
                        <a:t>machines</a:t>
                      </a:r>
                      <a:r>
                        <a:rPr sz="1400" spc="-10" dirty="0"/>
                        <a:t> </a:t>
                      </a:r>
                      <a:r>
                        <a:rPr sz="1400" b="1" dirty="0"/>
                        <a:t>(0.50)</a:t>
                      </a:r>
                      <a:r>
                        <a:rPr sz="1400" dirty="0"/>
                        <a:t>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489584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/>
                        <a:t>1.25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520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dirty="0"/>
                        <a:t>Learn</a:t>
                      </a:r>
                      <a:r>
                        <a:rPr sz="1400" spc="-15" dirty="0"/>
                        <a:t> </a:t>
                      </a:r>
                      <a:r>
                        <a:rPr sz="1400" b="1" dirty="0"/>
                        <a:t>(0.25)</a:t>
                      </a:r>
                      <a:r>
                        <a:rPr sz="1400" b="1" spc="-15" dirty="0"/>
                        <a:t> </a:t>
                      </a:r>
                      <a:r>
                        <a:rPr sz="1400" spc="-10" dirty="0"/>
                        <a:t>from</a:t>
                      </a:r>
                      <a:r>
                        <a:rPr sz="1400" spc="-15" dirty="0"/>
                        <a:t> </a:t>
                      </a:r>
                      <a:r>
                        <a:rPr sz="1400" spc="-10" dirty="0"/>
                        <a:t>mistakes</a:t>
                      </a:r>
                      <a:r>
                        <a:rPr sz="1400" spc="-15" dirty="0"/>
                        <a:t> </a:t>
                      </a:r>
                      <a:r>
                        <a:rPr sz="1400" b="1" dirty="0"/>
                        <a:t>(0.25)</a:t>
                      </a:r>
                      <a:r>
                        <a:rPr sz="1400" b="1" spc="-15" dirty="0"/>
                        <a:t> </a:t>
                      </a:r>
                      <a:r>
                        <a:rPr sz="1400" dirty="0"/>
                        <a:t>and</a:t>
                      </a:r>
                      <a:r>
                        <a:rPr sz="1400" spc="-10" dirty="0"/>
                        <a:t> </a:t>
                      </a:r>
                      <a:r>
                        <a:rPr sz="1400" spc="-5" dirty="0"/>
                        <a:t>successes</a:t>
                      </a:r>
                      <a:r>
                        <a:rPr sz="1400" spc="-15" dirty="0"/>
                        <a:t> </a:t>
                      </a:r>
                      <a:r>
                        <a:rPr sz="1400" b="1" dirty="0"/>
                        <a:t>(0.25)</a:t>
                      </a:r>
                      <a:r>
                        <a:rPr sz="1400" dirty="0"/>
                        <a:t>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 marL="489584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5" dirty="0"/>
                        <a:t>0.75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175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9461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5" dirty="0"/>
                        <a:t>Artificial </a:t>
                      </a:r>
                      <a:r>
                        <a:rPr sz="1400" b="1" dirty="0"/>
                        <a:t>(0.75) </a:t>
                      </a:r>
                      <a:r>
                        <a:rPr sz="1400" spc="-5" dirty="0"/>
                        <a:t>intelligence</a:t>
                      </a:r>
                      <a:r>
                        <a:rPr sz="1400" dirty="0"/>
                        <a:t> </a:t>
                      </a:r>
                      <a:r>
                        <a:rPr sz="1400" b="1" dirty="0"/>
                        <a:t>(1.00) </a:t>
                      </a:r>
                      <a:r>
                        <a:rPr sz="1400" dirty="0"/>
                        <a:t>is</a:t>
                      </a:r>
                      <a:r>
                        <a:rPr sz="1400" spc="-5" dirty="0"/>
                        <a:t> </a:t>
                      </a:r>
                      <a:r>
                        <a:rPr sz="1400" spc="-10" dirty="0"/>
                        <a:t>related</a:t>
                      </a:r>
                      <a:r>
                        <a:rPr sz="1400" dirty="0"/>
                        <a:t> </a:t>
                      </a:r>
                      <a:r>
                        <a:rPr sz="1400" b="1" dirty="0"/>
                        <a:t>(0.50) </a:t>
                      </a:r>
                      <a:r>
                        <a:rPr sz="1400" spc="-5" dirty="0"/>
                        <a:t>to reasoning</a:t>
                      </a:r>
                      <a:r>
                        <a:rPr sz="1400" dirty="0"/>
                        <a:t> </a:t>
                      </a:r>
                      <a:r>
                        <a:rPr sz="1400" b="1" dirty="0"/>
                        <a:t>(0.50)</a:t>
                      </a:r>
                      <a:r>
                        <a:rPr sz="1400" b="1" spc="-5" dirty="0"/>
                        <a:t> </a:t>
                      </a:r>
                      <a:r>
                        <a:rPr sz="1400" dirty="0"/>
                        <a:t>in </a:t>
                      </a:r>
                      <a:r>
                        <a:rPr sz="1400" spc="-10" dirty="0"/>
                        <a:t>everyday</a:t>
                      </a:r>
                      <a:r>
                        <a:rPr sz="1400" dirty="0"/>
                        <a:t> </a:t>
                      </a:r>
                      <a:r>
                        <a:rPr sz="1400" b="1" dirty="0"/>
                        <a:t>(0.25)</a:t>
                      </a:r>
                      <a:endParaRPr sz="1400"/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400" spc="-5" dirty="0"/>
                        <a:t>situations</a:t>
                      </a:r>
                      <a:r>
                        <a:rPr sz="1400" spc="-25" dirty="0"/>
                        <a:t> </a:t>
                      </a:r>
                      <a:r>
                        <a:rPr sz="1400" b="1" dirty="0"/>
                        <a:t>(0.25)</a:t>
                      </a:r>
                      <a:r>
                        <a:rPr sz="1400" dirty="0"/>
                        <a:t>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489584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5" dirty="0"/>
                        <a:t>3.25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3302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" y="684412"/>
            <a:ext cx="4992024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/>
              <a:t>6.</a:t>
            </a:r>
            <a:r>
              <a:rPr sz="2000" spc="-30" dirty="0"/>
              <a:t> </a:t>
            </a:r>
            <a:r>
              <a:rPr sz="2000" spc="-5" dirty="0"/>
              <a:t>ORDER</a:t>
            </a:r>
            <a:r>
              <a:rPr sz="2000" spc="-30" dirty="0"/>
              <a:t> </a:t>
            </a:r>
            <a:r>
              <a:rPr sz="2000" spc="-5" dirty="0"/>
              <a:t>THE</a:t>
            </a:r>
            <a:r>
              <a:rPr sz="2000" spc="-25" dirty="0"/>
              <a:t> </a:t>
            </a:r>
            <a:r>
              <a:rPr sz="2000" spc="-5" dirty="0"/>
              <a:t>SENTENCES</a:t>
            </a:r>
          </a:p>
        </p:txBody>
      </p:sp>
      <p:sp>
        <p:nvSpPr>
          <p:cNvPr id="4" name="object 4"/>
          <p:cNvSpPr/>
          <p:nvPr/>
        </p:nvSpPr>
        <p:spPr>
          <a:xfrm>
            <a:off x="471636" y="5236142"/>
            <a:ext cx="8143240" cy="0"/>
          </a:xfrm>
          <a:custGeom>
            <a:avLst/>
            <a:gdLst/>
            <a:ahLst/>
            <a:cxnLst/>
            <a:rect l="l" t="t" r="r" b="b"/>
            <a:pathLst>
              <a:path w="8143240">
                <a:moveTo>
                  <a:pt x="0" y="0"/>
                </a:moveTo>
                <a:lnTo>
                  <a:pt x="8142973" y="1"/>
                </a:lnTo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705455"/>
              </p:ext>
            </p:extLst>
          </p:nvPr>
        </p:nvGraphicFramePr>
        <p:xfrm>
          <a:off x="685800" y="1181102"/>
          <a:ext cx="7848600" cy="3843221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6610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78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12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</a:rPr>
                        <a:t>Sentence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 marL="332105" marR="139065" indent="-185420">
                        <a:lnSpc>
                          <a:spcPct val="101400"/>
                        </a:lnSpc>
                        <a:spcBef>
                          <a:spcPts val="229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</a:rPr>
                        <a:t>Score</a:t>
                      </a:r>
                      <a:r>
                        <a:rPr sz="1400" b="1" spc="-60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</a:rPr>
                        <a:t>(sum</a:t>
                      </a:r>
                      <a:r>
                        <a:rPr sz="1400" b="1" spc="-55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</a:rPr>
                        <a:t>of </a:t>
                      </a:r>
                      <a:r>
                        <a:rPr sz="1400" b="1" spc="-305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</a:rPr>
                        <a:t>weights)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9209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01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/>
                        <a:t>Artificial </a:t>
                      </a:r>
                      <a:r>
                        <a:rPr sz="1400" b="1" dirty="0"/>
                        <a:t>(0.75) </a:t>
                      </a:r>
                      <a:r>
                        <a:rPr sz="1400" spc="-5" dirty="0"/>
                        <a:t>intelligence</a:t>
                      </a:r>
                      <a:r>
                        <a:rPr sz="1400" dirty="0"/>
                        <a:t> </a:t>
                      </a:r>
                      <a:r>
                        <a:rPr sz="1400" b="1" dirty="0"/>
                        <a:t>(1.00) </a:t>
                      </a:r>
                      <a:r>
                        <a:rPr sz="1400" dirty="0"/>
                        <a:t>is</a:t>
                      </a:r>
                      <a:r>
                        <a:rPr sz="1400" spc="-5" dirty="0"/>
                        <a:t> </a:t>
                      </a:r>
                      <a:r>
                        <a:rPr sz="1400" spc="-10" dirty="0"/>
                        <a:t>related</a:t>
                      </a:r>
                      <a:r>
                        <a:rPr sz="1400" dirty="0"/>
                        <a:t> </a:t>
                      </a:r>
                      <a:r>
                        <a:rPr sz="1400" b="1" dirty="0"/>
                        <a:t>(0.50) </a:t>
                      </a:r>
                      <a:r>
                        <a:rPr sz="1400" spc="-5" dirty="0"/>
                        <a:t>to reasoning</a:t>
                      </a:r>
                      <a:r>
                        <a:rPr sz="1400" dirty="0"/>
                        <a:t> </a:t>
                      </a:r>
                      <a:r>
                        <a:rPr sz="1400" b="1" dirty="0"/>
                        <a:t>(0.50)</a:t>
                      </a:r>
                      <a:r>
                        <a:rPr sz="1400" b="1" spc="-5" dirty="0"/>
                        <a:t> </a:t>
                      </a:r>
                      <a:r>
                        <a:rPr sz="1400" dirty="0"/>
                        <a:t>in </a:t>
                      </a:r>
                      <a:r>
                        <a:rPr sz="1400" spc="-10" dirty="0"/>
                        <a:t>everyday</a:t>
                      </a:r>
                      <a:r>
                        <a:rPr sz="1400" dirty="0"/>
                        <a:t> </a:t>
                      </a:r>
                      <a:r>
                        <a:rPr sz="1400" b="1" dirty="0"/>
                        <a:t>(0.25)</a:t>
                      </a:r>
                      <a:endParaRPr sz="1400"/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400" spc="-5" dirty="0"/>
                        <a:t>situations</a:t>
                      </a:r>
                      <a:r>
                        <a:rPr sz="1400" spc="-25" dirty="0"/>
                        <a:t> </a:t>
                      </a:r>
                      <a:r>
                        <a:rPr sz="1400" b="1" dirty="0"/>
                        <a:t>(0.25)</a:t>
                      </a:r>
                      <a:r>
                        <a:rPr sz="1400" dirty="0"/>
                        <a:t>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489584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/>
                        <a:t>3.25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011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/>
                        <a:t>Artificial</a:t>
                      </a:r>
                      <a:r>
                        <a:rPr sz="1400" spc="-10" dirty="0"/>
                        <a:t> </a:t>
                      </a:r>
                      <a:r>
                        <a:rPr sz="1400" b="1" dirty="0"/>
                        <a:t>(0.75)</a:t>
                      </a:r>
                      <a:r>
                        <a:rPr sz="1400" b="1" spc="-5" dirty="0"/>
                        <a:t> </a:t>
                      </a:r>
                      <a:r>
                        <a:rPr sz="1400" spc="-5" dirty="0"/>
                        <a:t>intelligence</a:t>
                      </a:r>
                      <a:r>
                        <a:rPr sz="1400" dirty="0"/>
                        <a:t> </a:t>
                      </a:r>
                      <a:r>
                        <a:rPr sz="1400" b="1" dirty="0"/>
                        <a:t>(1.00)</a:t>
                      </a:r>
                      <a:r>
                        <a:rPr sz="1400" b="1" spc="-5" dirty="0"/>
                        <a:t> </a:t>
                      </a:r>
                      <a:r>
                        <a:rPr sz="1400" dirty="0"/>
                        <a:t>is</a:t>
                      </a:r>
                      <a:r>
                        <a:rPr sz="1400" spc="-5" dirty="0"/>
                        <a:t> human </a:t>
                      </a:r>
                      <a:r>
                        <a:rPr sz="1400" b="1" dirty="0"/>
                        <a:t>(0.25)</a:t>
                      </a:r>
                      <a:r>
                        <a:rPr sz="1400" b="1" spc="-5" dirty="0"/>
                        <a:t> </a:t>
                      </a:r>
                      <a:r>
                        <a:rPr sz="1400" spc="-15" dirty="0"/>
                        <a:t>like</a:t>
                      </a:r>
                      <a:r>
                        <a:rPr sz="1400" dirty="0"/>
                        <a:t> </a:t>
                      </a:r>
                      <a:r>
                        <a:rPr sz="1400" b="1" dirty="0"/>
                        <a:t>(0.25)</a:t>
                      </a:r>
                      <a:r>
                        <a:rPr sz="1400" b="1" spc="-5" dirty="0"/>
                        <a:t> </a:t>
                      </a:r>
                      <a:r>
                        <a:rPr sz="1400" spc="-5" dirty="0"/>
                        <a:t>intelligence</a:t>
                      </a:r>
                      <a:r>
                        <a:rPr sz="1400" dirty="0"/>
                        <a:t> </a:t>
                      </a:r>
                      <a:r>
                        <a:rPr sz="1400" b="1" dirty="0"/>
                        <a:t>(1.00)</a:t>
                      </a:r>
                      <a:r>
                        <a:rPr sz="1400" dirty="0"/>
                        <a:t>.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489584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/>
                        <a:t>3.25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011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5" dirty="0"/>
                        <a:t>It </a:t>
                      </a:r>
                      <a:r>
                        <a:rPr sz="1400" dirty="0"/>
                        <a:t>is</a:t>
                      </a:r>
                      <a:r>
                        <a:rPr sz="1400" spc="-5" dirty="0"/>
                        <a:t> </a:t>
                      </a:r>
                      <a:r>
                        <a:rPr sz="1400" dirty="0"/>
                        <a:t>the</a:t>
                      </a:r>
                      <a:r>
                        <a:rPr sz="1400" spc="-5" dirty="0"/>
                        <a:t> study</a:t>
                      </a:r>
                      <a:r>
                        <a:rPr sz="1400" spc="-10" dirty="0"/>
                        <a:t> </a:t>
                      </a:r>
                      <a:r>
                        <a:rPr sz="1400" b="1" dirty="0"/>
                        <a:t>(0.25)</a:t>
                      </a:r>
                      <a:r>
                        <a:rPr sz="1400" b="1" spc="-5" dirty="0"/>
                        <a:t> </a:t>
                      </a:r>
                      <a:r>
                        <a:rPr sz="1400" spc="-5" dirty="0"/>
                        <a:t>of</a:t>
                      </a:r>
                      <a:r>
                        <a:rPr sz="1400" spc="-10" dirty="0"/>
                        <a:t> </a:t>
                      </a:r>
                      <a:r>
                        <a:rPr sz="1400" spc="-5" dirty="0"/>
                        <a:t>intelligent </a:t>
                      </a:r>
                      <a:r>
                        <a:rPr sz="1400" b="1" dirty="0"/>
                        <a:t>(0.75)</a:t>
                      </a:r>
                      <a:r>
                        <a:rPr sz="1400" b="1" spc="-5" dirty="0"/>
                        <a:t> </a:t>
                      </a:r>
                      <a:r>
                        <a:rPr sz="1400" spc="-5" dirty="0"/>
                        <a:t>artificial</a:t>
                      </a:r>
                      <a:r>
                        <a:rPr sz="1400" spc="5" dirty="0"/>
                        <a:t> </a:t>
                      </a:r>
                      <a:r>
                        <a:rPr sz="1400" b="1" dirty="0"/>
                        <a:t>(0.75)</a:t>
                      </a:r>
                      <a:r>
                        <a:rPr sz="1400" b="1" spc="-10" dirty="0"/>
                        <a:t> </a:t>
                      </a:r>
                      <a:r>
                        <a:rPr sz="1400" spc="-5" dirty="0"/>
                        <a:t>agents </a:t>
                      </a:r>
                      <a:r>
                        <a:rPr sz="1400" b="1" dirty="0"/>
                        <a:t>(0.25)</a:t>
                      </a:r>
                      <a:r>
                        <a:rPr sz="1400" dirty="0"/>
                        <a:t>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 marL="489584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5" dirty="0"/>
                        <a:t>2.00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175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011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5" dirty="0"/>
                        <a:t>Science </a:t>
                      </a:r>
                      <a:r>
                        <a:rPr sz="1400" b="1" dirty="0"/>
                        <a:t>(0.25)</a:t>
                      </a:r>
                      <a:r>
                        <a:rPr sz="1400" b="1" spc="-5" dirty="0"/>
                        <a:t> </a:t>
                      </a:r>
                      <a:r>
                        <a:rPr sz="1400" dirty="0"/>
                        <a:t>and</a:t>
                      </a:r>
                      <a:r>
                        <a:rPr sz="1400" spc="-5" dirty="0"/>
                        <a:t> engineering </a:t>
                      </a:r>
                      <a:r>
                        <a:rPr sz="1400" b="1" dirty="0"/>
                        <a:t>(0.25)</a:t>
                      </a:r>
                      <a:r>
                        <a:rPr sz="1400" b="1" spc="-5" dirty="0"/>
                        <a:t> </a:t>
                      </a:r>
                      <a:r>
                        <a:rPr sz="1400" spc="-5" dirty="0"/>
                        <a:t>to produce </a:t>
                      </a:r>
                      <a:r>
                        <a:rPr sz="1400" b="1" dirty="0"/>
                        <a:t>(0.25)</a:t>
                      </a:r>
                      <a:r>
                        <a:rPr sz="1400" b="1" spc="-5" dirty="0"/>
                        <a:t> </a:t>
                      </a:r>
                      <a:r>
                        <a:rPr sz="1400" spc="-5" dirty="0"/>
                        <a:t>intelligent</a:t>
                      </a:r>
                      <a:r>
                        <a:rPr sz="1400" dirty="0"/>
                        <a:t> </a:t>
                      </a:r>
                      <a:r>
                        <a:rPr sz="1400" b="1" dirty="0"/>
                        <a:t>(0.75)</a:t>
                      </a:r>
                      <a:r>
                        <a:rPr sz="1400" b="1" spc="-5" dirty="0"/>
                        <a:t> </a:t>
                      </a:r>
                      <a:r>
                        <a:rPr sz="1400" spc="-5" dirty="0"/>
                        <a:t>machines </a:t>
                      </a:r>
                      <a:r>
                        <a:rPr sz="1400" b="1" dirty="0"/>
                        <a:t>(0.50)</a:t>
                      </a:r>
                      <a:r>
                        <a:rPr sz="1400" dirty="0"/>
                        <a:t>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489584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5" dirty="0"/>
                        <a:t>2.00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02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011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/>
                        <a:t>Solve</a:t>
                      </a:r>
                      <a:r>
                        <a:rPr sz="1400" spc="-10" dirty="0"/>
                        <a:t> </a:t>
                      </a:r>
                      <a:r>
                        <a:rPr sz="1400" b="1" dirty="0"/>
                        <a:t>(0.25)</a:t>
                      </a:r>
                      <a:r>
                        <a:rPr sz="1400" b="1" spc="-15" dirty="0"/>
                        <a:t> </a:t>
                      </a:r>
                      <a:r>
                        <a:rPr sz="1400" spc="-5" dirty="0"/>
                        <a:t>problems</a:t>
                      </a:r>
                      <a:r>
                        <a:rPr sz="1400" spc="-15" dirty="0"/>
                        <a:t> </a:t>
                      </a:r>
                      <a:r>
                        <a:rPr sz="1400" b="1" dirty="0"/>
                        <a:t>(0.25)</a:t>
                      </a:r>
                      <a:r>
                        <a:rPr sz="1400" b="1" spc="-15" dirty="0"/>
                        <a:t> </a:t>
                      </a:r>
                      <a:r>
                        <a:rPr sz="1400" dirty="0"/>
                        <a:t>and</a:t>
                      </a:r>
                      <a:r>
                        <a:rPr sz="1400" spc="-10" dirty="0"/>
                        <a:t> have</a:t>
                      </a:r>
                      <a:r>
                        <a:rPr sz="1400" spc="-15" dirty="0"/>
                        <a:t> </a:t>
                      </a:r>
                      <a:r>
                        <a:rPr sz="1400" spc="-5" dirty="0"/>
                        <a:t>intelligence</a:t>
                      </a:r>
                      <a:r>
                        <a:rPr sz="1400" spc="-15" dirty="0"/>
                        <a:t> </a:t>
                      </a:r>
                      <a:r>
                        <a:rPr sz="1400" b="1" dirty="0"/>
                        <a:t>(1.00)</a:t>
                      </a:r>
                      <a:r>
                        <a:rPr sz="1400" dirty="0"/>
                        <a:t>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489584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/>
                        <a:t>1.50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011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10" dirty="0"/>
                        <a:t>Related</a:t>
                      </a:r>
                      <a:r>
                        <a:rPr sz="1400" spc="-15" dirty="0"/>
                        <a:t> </a:t>
                      </a:r>
                      <a:r>
                        <a:rPr sz="1400" b="1" dirty="0"/>
                        <a:t>(0.50)</a:t>
                      </a:r>
                      <a:r>
                        <a:rPr sz="1400" b="1" spc="-10" dirty="0"/>
                        <a:t> </a:t>
                      </a:r>
                      <a:r>
                        <a:rPr sz="1400" spc="-5" dirty="0"/>
                        <a:t>to</a:t>
                      </a:r>
                      <a:r>
                        <a:rPr sz="1400" spc="-10" dirty="0"/>
                        <a:t> </a:t>
                      </a:r>
                      <a:r>
                        <a:rPr sz="1400" spc="-5" dirty="0"/>
                        <a:t>intelligent</a:t>
                      </a:r>
                      <a:r>
                        <a:rPr sz="1400" spc="-10" dirty="0"/>
                        <a:t> </a:t>
                      </a:r>
                      <a:r>
                        <a:rPr sz="1400" b="1" dirty="0"/>
                        <a:t>(0.75)</a:t>
                      </a:r>
                      <a:r>
                        <a:rPr sz="1400" b="1" spc="-10" dirty="0"/>
                        <a:t> </a:t>
                      </a:r>
                      <a:r>
                        <a:rPr sz="1400" spc="-5" dirty="0"/>
                        <a:t>behavior</a:t>
                      </a:r>
                      <a:r>
                        <a:rPr sz="1400" spc="-10" dirty="0"/>
                        <a:t> </a:t>
                      </a:r>
                      <a:r>
                        <a:rPr sz="1400" b="1" dirty="0"/>
                        <a:t>(0.25)</a:t>
                      </a:r>
                      <a:r>
                        <a:rPr sz="1400" dirty="0"/>
                        <a:t>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489584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/>
                        <a:t>1.50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011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/>
                        <a:t>Developing</a:t>
                      </a:r>
                      <a:r>
                        <a:rPr sz="1400" spc="-10" dirty="0"/>
                        <a:t> </a:t>
                      </a:r>
                      <a:r>
                        <a:rPr sz="1400" b="1" dirty="0"/>
                        <a:t>(0.25)</a:t>
                      </a:r>
                      <a:r>
                        <a:rPr sz="1400" b="1" spc="-5" dirty="0"/>
                        <a:t> </a:t>
                      </a:r>
                      <a:r>
                        <a:rPr sz="1400" spc="-5" dirty="0"/>
                        <a:t>of</a:t>
                      </a:r>
                      <a:r>
                        <a:rPr sz="1400" spc="-15" dirty="0"/>
                        <a:t> </a:t>
                      </a:r>
                      <a:r>
                        <a:rPr sz="1400" spc="-5" dirty="0"/>
                        <a:t>reasoning</a:t>
                      </a:r>
                      <a:r>
                        <a:rPr sz="1400" dirty="0"/>
                        <a:t> </a:t>
                      </a:r>
                      <a:r>
                        <a:rPr sz="1400" b="1" dirty="0"/>
                        <a:t>(0.50)</a:t>
                      </a:r>
                      <a:r>
                        <a:rPr sz="1400" b="1" spc="-5" dirty="0"/>
                        <a:t> </a:t>
                      </a:r>
                      <a:r>
                        <a:rPr sz="1400" spc="-5" dirty="0"/>
                        <a:t>machines</a:t>
                      </a:r>
                      <a:r>
                        <a:rPr sz="1400" spc="-10" dirty="0"/>
                        <a:t> </a:t>
                      </a:r>
                      <a:r>
                        <a:rPr sz="1400" b="1" dirty="0"/>
                        <a:t>(0.50)</a:t>
                      </a:r>
                      <a:r>
                        <a:rPr sz="1400" dirty="0"/>
                        <a:t>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489584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/>
                        <a:t>1.25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3011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dirty="0"/>
                        <a:t>Learn</a:t>
                      </a:r>
                      <a:r>
                        <a:rPr sz="1400" spc="-15" dirty="0"/>
                        <a:t> </a:t>
                      </a:r>
                      <a:r>
                        <a:rPr sz="1400" b="1" dirty="0"/>
                        <a:t>(0.25)</a:t>
                      </a:r>
                      <a:r>
                        <a:rPr sz="1400" b="1" spc="-15" dirty="0"/>
                        <a:t> </a:t>
                      </a:r>
                      <a:r>
                        <a:rPr sz="1400" spc="-10" dirty="0"/>
                        <a:t>from</a:t>
                      </a:r>
                      <a:r>
                        <a:rPr sz="1400" spc="-15" dirty="0"/>
                        <a:t> </a:t>
                      </a:r>
                      <a:r>
                        <a:rPr sz="1400" spc="-10" dirty="0"/>
                        <a:t>mistakes</a:t>
                      </a:r>
                      <a:r>
                        <a:rPr sz="1400" spc="-15" dirty="0"/>
                        <a:t> </a:t>
                      </a:r>
                      <a:r>
                        <a:rPr sz="1400" b="1" dirty="0"/>
                        <a:t>(0.25)</a:t>
                      </a:r>
                      <a:r>
                        <a:rPr sz="1400" b="1" spc="-15" dirty="0"/>
                        <a:t> </a:t>
                      </a:r>
                      <a:r>
                        <a:rPr sz="1400" dirty="0"/>
                        <a:t>and</a:t>
                      </a:r>
                      <a:r>
                        <a:rPr sz="1400" spc="-10" dirty="0"/>
                        <a:t> </a:t>
                      </a:r>
                      <a:r>
                        <a:rPr sz="1400" spc="-5" dirty="0"/>
                        <a:t>successes</a:t>
                      </a:r>
                      <a:r>
                        <a:rPr sz="1400" spc="-15" dirty="0"/>
                        <a:t> </a:t>
                      </a:r>
                      <a:r>
                        <a:rPr sz="1400" b="1" dirty="0"/>
                        <a:t>(0.25)</a:t>
                      </a:r>
                      <a:r>
                        <a:rPr sz="1400" dirty="0"/>
                        <a:t>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 marL="489584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5" dirty="0"/>
                        <a:t>0.75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3175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1D4D79FFE3CF49AEA5B2A77E80BE44" ma:contentTypeVersion="14" ma:contentTypeDescription="Create a new document." ma:contentTypeScope="" ma:versionID="4f93165a223dbc87c7f1b689e5b2890e">
  <xsd:schema xmlns:xsd="http://www.w3.org/2001/XMLSchema" xmlns:xs="http://www.w3.org/2001/XMLSchema" xmlns:p="http://schemas.microsoft.com/office/2006/metadata/properties" xmlns:ns3="c16e9ab8-a145-47dd-9c5c-1ed75714db18" xmlns:ns4="40b851fa-fadf-4240-bf2f-62ac77a31950" targetNamespace="http://schemas.microsoft.com/office/2006/metadata/properties" ma:root="true" ma:fieldsID="d1747d158728a020d9ae39e4d193db8d" ns3:_="" ns4:_="">
    <xsd:import namespace="c16e9ab8-a145-47dd-9c5c-1ed75714db18"/>
    <xsd:import namespace="40b851fa-fadf-4240-bf2f-62ac77a3195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6e9ab8-a145-47dd-9c5c-1ed75714db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b851fa-fadf-4240-bf2f-62ac77a3195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184C196-E63F-4D24-8EEB-1BBA1A23BA79}">
  <ds:schemaRefs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40b851fa-fadf-4240-bf2f-62ac77a31950"/>
    <ds:schemaRef ds:uri="http://purl.org/dc/terms/"/>
    <ds:schemaRef ds:uri="http://www.w3.org/XML/1998/namespace"/>
    <ds:schemaRef ds:uri="http://purl.org/dc/elements/1.1/"/>
    <ds:schemaRef ds:uri="http://schemas.openxmlformats.org/package/2006/metadata/core-properties"/>
    <ds:schemaRef ds:uri="c16e9ab8-a145-47dd-9c5c-1ed75714db18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85D818B-CFC6-4C70-9842-C773EF31584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A7B4FBE-8F77-49F8-B225-1684639C53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16e9ab8-a145-47dd-9c5c-1ed75714db18"/>
    <ds:schemaRef ds:uri="40b851fa-fadf-4240-bf2f-62ac77a319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503</TotalTime>
  <Words>1048</Words>
  <Application>Microsoft Office PowerPoint</Application>
  <PresentationFormat>On-screen Show (16:10)</PresentationFormat>
  <Paragraphs>231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MT</vt:lpstr>
      <vt:lpstr>Calibri</vt:lpstr>
      <vt:lpstr>Garamond</vt:lpstr>
      <vt:lpstr>Organic</vt:lpstr>
      <vt:lpstr>TEXT SUMMARIZATION USING NATURAL LANGUAGE PROCESSING</vt:lpstr>
      <vt:lpstr>ALGORITHMS</vt:lpstr>
      <vt:lpstr>TEXT SUMMARIZATION</vt:lpstr>
      <vt:lpstr>1. PREPROCESSING THE TEXTS</vt:lpstr>
      <vt:lpstr>2. WORD FREQUENCY</vt:lpstr>
      <vt:lpstr>3. WEIGHTED WORD FREQUENCY</vt:lpstr>
      <vt:lpstr>4. SENTENCE TOKENIZATION</vt:lpstr>
      <vt:lpstr>5. SCORE FOR THE SENTENCES</vt:lpstr>
      <vt:lpstr>6. ORDER THE SENTENCES</vt:lpstr>
      <vt:lpstr>7. GENERATE THE SUMMARY</vt:lpstr>
      <vt:lpstr>LUHN ALGORITHM</vt:lpstr>
      <vt:lpstr>COSINE SIMILARITY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FOR TEXT SUMMARIZATION</dc:title>
  <dc:creator>Srija</dc:creator>
  <cp:lastModifiedBy>gandrathi srija</cp:lastModifiedBy>
  <cp:revision>7</cp:revision>
  <dcterms:created xsi:type="dcterms:W3CDTF">2022-11-20T14:08:25Z</dcterms:created>
  <dcterms:modified xsi:type="dcterms:W3CDTF">2022-11-22T11:49:30Z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2021-05-22T00:00:00Z</vt:filetime>
  </property>
  <property fmtid="{D5CDD505-2E9C-101B-9397-08002B2CF9AE}" pid="3" name="LastSaved">
    <vt:filetime>2022-11-20T00:00:00Z</vt:filetime>
  </property>
  <property fmtid="{D5CDD505-2E9C-101B-9397-08002B2CF9AE}" pid="4" name="ContentTypeId">
    <vt:lpwstr>0x010100411D4D79FFE3CF49AEA5B2A77E80BE44</vt:lpwstr>
  </property>
</Properties>
</file>